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1" r:id="rId4"/>
  </p:sldMasterIdLst>
  <p:notesMasterIdLst>
    <p:notesMasterId r:id="rId20"/>
  </p:notesMasterIdLst>
  <p:handoutMasterIdLst>
    <p:handoutMasterId r:id="rId21"/>
  </p:handoutMasterIdLst>
  <p:sldIdLst>
    <p:sldId id="256" r:id="rId5"/>
    <p:sldId id="660" r:id="rId6"/>
    <p:sldId id="656" r:id="rId7"/>
    <p:sldId id="657" r:id="rId8"/>
    <p:sldId id="658" r:id="rId9"/>
    <p:sldId id="654" r:id="rId10"/>
    <p:sldId id="655" r:id="rId11"/>
    <p:sldId id="635" r:id="rId12"/>
    <p:sldId id="642" r:id="rId13"/>
    <p:sldId id="640" r:id="rId14"/>
    <p:sldId id="659" r:id="rId15"/>
    <p:sldId id="661" r:id="rId16"/>
    <p:sldId id="653" r:id="rId17"/>
    <p:sldId id="652" r:id="rId18"/>
    <p:sldId id="539" r:id="rId19"/>
  </p:sldIdLst>
  <p:sldSz cx="9144000" cy="6858000" type="screen4x3"/>
  <p:notesSz cx="6794500" cy="9906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23B38D-7B31-4CC0-98E7-44BA992195B0}" v="1" dt="2022-08-01T13:38:27.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4556" autoAdjust="0"/>
    <p:restoredTop sz="94614" autoAdjust="0"/>
  </p:normalViewPr>
  <p:slideViewPr>
    <p:cSldViewPr>
      <p:cViewPr varScale="1">
        <p:scale>
          <a:sx n="62" d="100"/>
          <a:sy n="62" d="100"/>
        </p:scale>
        <p:origin x="1056"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499"/>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1CCA53EF-38DF-4BEA-8498-A5A42072CDB4}"/>
              </a:ext>
            </a:extLst>
          </p:cNvPr>
          <p:cNvSpPr>
            <a:spLocks noGrp="1" noChangeArrowheads="1"/>
          </p:cNvSpPr>
          <p:nvPr>
            <p:ph type="hdr" sz="quarter"/>
          </p:nvPr>
        </p:nvSpPr>
        <p:spPr bwMode="auto">
          <a:xfrm>
            <a:off x="0" y="0"/>
            <a:ext cx="2944813" cy="495300"/>
          </a:xfrm>
          <a:prstGeom prst="rect">
            <a:avLst/>
          </a:prstGeom>
          <a:noFill/>
          <a:ln>
            <a:noFill/>
          </a:ln>
          <a:effectLst/>
        </p:spPr>
        <p:txBody>
          <a:bodyPr vert="horz" wrap="square" lIns="92004" tIns="46002" rIns="92004" bIns="46002"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25603" name="Rectangle 3">
            <a:extLst>
              <a:ext uri="{FF2B5EF4-FFF2-40B4-BE49-F238E27FC236}">
                <a16:creationId xmlns:a16="http://schemas.microsoft.com/office/drawing/2014/main" id="{A1F7914E-9246-41CA-B0D8-9B923BF22CDF}"/>
              </a:ext>
            </a:extLst>
          </p:cNvPr>
          <p:cNvSpPr>
            <a:spLocks noGrp="1" noChangeArrowheads="1"/>
          </p:cNvSpPr>
          <p:nvPr>
            <p:ph type="dt" sz="quarter" idx="1"/>
          </p:nvPr>
        </p:nvSpPr>
        <p:spPr bwMode="auto">
          <a:xfrm>
            <a:off x="3849688" y="0"/>
            <a:ext cx="2944812" cy="495300"/>
          </a:xfrm>
          <a:prstGeom prst="rect">
            <a:avLst/>
          </a:prstGeom>
          <a:noFill/>
          <a:ln>
            <a:noFill/>
          </a:ln>
          <a:effectLst/>
        </p:spPr>
        <p:txBody>
          <a:bodyPr vert="horz" wrap="square" lIns="92004" tIns="46002" rIns="92004" bIns="46002"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25604" name="Rectangle 4">
            <a:extLst>
              <a:ext uri="{FF2B5EF4-FFF2-40B4-BE49-F238E27FC236}">
                <a16:creationId xmlns:a16="http://schemas.microsoft.com/office/drawing/2014/main" id="{2B04B517-B969-4FF1-BFA0-99905F381F47}"/>
              </a:ext>
            </a:extLst>
          </p:cNvPr>
          <p:cNvSpPr>
            <a:spLocks noGrp="1" noChangeArrowheads="1"/>
          </p:cNvSpPr>
          <p:nvPr>
            <p:ph type="ftr" sz="quarter" idx="2"/>
          </p:nvPr>
        </p:nvSpPr>
        <p:spPr bwMode="auto">
          <a:xfrm>
            <a:off x="0" y="9410700"/>
            <a:ext cx="2944813" cy="495300"/>
          </a:xfrm>
          <a:prstGeom prst="rect">
            <a:avLst/>
          </a:prstGeom>
          <a:noFill/>
          <a:ln>
            <a:noFill/>
          </a:ln>
          <a:effectLst/>
        </p:spPr>
        <p:txBody>
          <a:bodyPr vert="horz" wrap="square" lIns="92004" tIns="46002" rIns="92004" bIns="46002"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25605" name="Rectangle 5">
            <a:extLst>
              <a:ext uri="{FF2B5EF4-FFF2-40B4-BE49-F238E27FC236}">
                <a16:creationId xmlns:a16="http://schemas.microsoft.com/office/drawing/2014/main" id="{392B6A84-0655-451D-8B69-034E10631F9E}"/>
              </a:ext>
            </a:extLst>
          </p:cNvPr>
          <p:cNvSpPr>
            <a:spLocks noGrp="1" noChangeArrowheads="1"/>
          </p:cNvSpPr>
          <p:nvPr>
            <p:ph type="sldNum" sz="quarter" idx="3"/>
          </p:nvPr>
        </p:nvSpPr>
        <p:spPr bwMode="auto">
          <a:xfrm>
            <a:off x="3849688" y="9410700"/>
            <a:ext cx="2944812" cy="495300"/>
          </a:xfrm>
          <a:prstGeom prst="rect">
            <a:avLst/>
          </a:prstGeom>
          <a:noFill/>
          <a:ln>
            <a:noFill/>
          </a:ln>
          <a:effectLst/>
        </p:spPr>
        <p:txBody>
          <a:bodyPr vert="horz" wrap="square" lIns="92004" tIns="46002" rIns="92004" bIns="46002" numCol="1" anchor="b" anchorCtr="0" compatLnSpc="1">
            <a:prstTxWarp prst="textNoShape">
              <a:avLst/>
            </a:prstTxWarp>
          </a:bodyPr>
          <a:lstStyle>
            <a:lvl1pPr algn="r">
              <a:defRPr sz="1200">
                <a:latin typeface="Times New Roman" panose="02020603050405020304" pitchFamily="18" charset="0"/>
              </a:defRPr>
            </a:lvl1pPr>
          </a:lstStyle>
          <a:p>
            <a:pPr>
              <a:defRPr/>
            </a:pPr>
            <a:fld id="{778A3DDE-3F44-4C3D-940D-09E128FE5048}" type="slidenum">
              <a:rPr lang="en-GB" altLang="da-DK"/>
              <a:pPr>
                <a:defRPr/>
              </a:pPr>
              <a:t>‹#›</a:t>
            </a:fld>
            <a:endParaRPr lang="en-GB" altLang="da-DK"/>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DA5C5A5F-60DA-448A-8B37-36CB01811F18}"/>
              </a:ext>
            </a:extLst>
          </p:cNvPr>
          <p:cNvSpPr>
            <a:spLocks noGrp="1" noChangeArrowheads="1"/>
          </p:cNvSpPr>
          <p:nvPr>
            <p:ph type="hdr" sz="quarter"/>
          </p:nvPr>
        </p:nvSpPr>
        <p:spPr bwMode="auto">
          <a:xfrm>
            <a:off x="0" y="0"/>
            <a:ext cx="2944813" cy="495300"/>
          </a:xfrm>
          <a:prstGeom prst="rect">
            <a:avLst/>
          </a:prstGeom>
          <a:noFill/>
          <a:ln>
            <a:noFill/>
          </a:ln>
          <a:effectLst/>
        </p:spPr>
        <p:txBody>
          <a:bodyPr vert="horz" wrap="square" lIns="92004" tIns="46002" rIns="92004" bIns="46002" numCol="1" anchor="t"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79875" name="Rectangle 3">
            <a:extLst>
              <a:ext uri="{FF2B5EF4-FFF2-40B4-BE49-F238E27FC236}">
                <a16:creationId xmlns:a16="http://schemas.microsoft.com/office/drawing/2014/main" id="{603AA75D-EECF-42C4-9029-0DE7C25A0AC6}"/>
              </a:ext>
            </a:extLst>
          </p:cNvPr>
          <p:cNvSpPr>
            <a:spLocks noGrp="1" noChangeArrowheads="1"/>
          </p:cNvSpPr>
          <p:nvPr>
            <p:ph type="dt" idx="1"/>
          </p:nvPr>
        </p:nvSpPr>
        <p:spPr bwMode="auto">
          <a:xfrm>
            <a:off x="3849688" y="0"/>
            <a:ext cx="2944812" cy="495300"/>
          </a:xfrm>
          <a:prstGeom prst="rect">
            <a:avLst/>
          </a:prstGeom>
          <a:noFill/>
          <a:ln>
            <a:noFill/>
          </a:ln>
          <a:effectLst/>
        </p:spPr>
        <p:txBody>
          <a:bodyPr vert="horz" wrap="square" lIns="92004" tIns="46002" rIns="92004" bIns="46002" numCol="1" anchor="t" anchorCtr="0" compatLnSpc="1">
            <a:prstTxWarp prst="textNoShape">
              <a:avLst/>
            </a:prstTxWarp>
          </a:bodyPr>
          <a:lstStyle>
            <a:lvl1pPr algn="r" eaLnBrk="0" hangingPunct="0">
              <a:defRPr sz="1200">
                <a:latin typeface="Times New Roman" pitchFamily="18" charset="0"/>
              </a:defRPr>
            </a:lvl1pPr>
          </a:lstStyle>
          <a:p>
            <a:pPr>
              <a:defRPr/>
            </a:pPr>
            <a:endParaRPr lang="en-GB"/>
          </a:p>
        </p:txBody>
      </p:sp>
      <p:sp>
        <p:nvSpPr>
          <p:cNvPr id="6148" name="Rectangle 4">
            <a:extLst>
              <a:ext uri="{FF2B5EF4-FFF2-40B4-BE49-F238E27FC236}">
                <a16:creationId xmlns:a16="http://schemas.microsoft.com/office/drawing/2014/main" id="{7E2F2BC0-F201-4D6B-94ED-95931C7909D7}"/>
              </a:ext>
            </a:extLst>
          </p:cNvPr>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a:extLst>
              <a:ext uri="{FF2B5EF4-FFF2-40B4-BE49-F238E27FC236}">
                <a16:creationId xmlns:a16="http://schemas.microsoft.com/office/drawing/2014/main" id="{48741EA9-A590-4418-B563-48DCD8E45E07}"/>
              </a:ext>
            </a:extLst>
          </p:cNvPr>
          <p:cNvSpPr>
            <a:spLocks noGrp="1" noChangeArrowheads="1"/>
          </p:cNvSpPr>
          <p:nvPr>
            <p:ph type="body" sz="quarter" idx="3"/>
          </p:nvPr>
        </p:nvSpPr>
        <p:spPr bwMode="auto">
          <a:xfrm>
            <a:off x="904875" y="4706938"/>
            <a:ext cx="4984750" cy="4456112"/>
          </a:xfrm>
          <a:prstGeom prst="rect">
            <a:avLst/>
          </a:prstGeom>
          <a:noFill/>
          <a:ln>
            <a:noFill/>
          </a:ln>
          <a:effectLst/>
        </p:spPr>
        <p:txBody>
          <a:bodyPr vert="horz" wrap="square" lIns="92004" tIns="46002" rIns="92004" bIns="46002"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9878" name="Rectangle 6">
            <a:extLst>
              <a:ext uri="{FF2B5EF4-FFF2-40B4-BE49-F238E27FC236}">
                <a16:creationId xmlns:a16="http://schemas.microsoft.com/office/drawing/2014/main" id="{07F43640-9C5E-4D5E-9604-169D08E29AD2}"/>
              </a:ext>
            </a:extLst>
          </p:cNvPr>
          <p:cNvSpPr>
            <a:spLocks noGrp="1" noChangeArrowheads="1"/>
          </p:cNvSpPr>
          <p:nvPr>
            <p:ph type="ftr" sz="quarter" idx="4"/>
          </p:nvPr>
        </p:nvSpPr>
        <p:spPr bwMode="auto">
          <a:xfrm>
            <a:off x="0" y="9410700"/>
            <a:ext cx="2944813" cy="495300"/>
          </a:xfrm>
          <a:prstGeom prst="rect">
            <a:avLst/>
          </a:prstGeom>
          <a:noFill/>
          <a:ln>
            <a:noFill/>
          </a:ln>
          <a:effectLst/>
        </p:spPr>
        <p:txBody>
          <a:bodyPr vert="horz" wrap="square" lIns="92004" tIns="46002" rIns="92004" bIns="46002" numCol="1" anchor="b" anchorCtr="0" compatLnSpc="1">
            <a:prstTxWarp prst="textNoShape">
              <a:avLst/>
            </a:prstTxWarp>
          </a:bodyPr>
          <a:lstStyle>
            <a:lvl1pPr eaLnBrk="0" hangingPunct="0">
              <a:defRPr sz="1200">
                <a:latin typeface="Times New Roman" pitchFamily="18" charset="0"/>
              </a:defRPr>
            </a:lvl1pPr>
          </a:lstStyle>
          <a:p>
            <a:pPr>
              <a:defRPr/>
            </a:pPr>
            <a:endParaRPr lang="en-GB"/>
          </a:p>
        </p:txBody>
      </p:sp>
      <p:sp>
        <p:nvSpPr>
          <p:cNvPr id="79879" name="Rectangle 7">
            <a:extLst>
              <a:ext uri="{FF2B5EF4-FFF2-40B4-BE49-F238E27FC236}">
                <a16:creationId xmlns:a16="http://schemas.microsoft.com/office/drawing/2014/main" id="{A13D0205-593F-46E8-99C7-4A9EE04D37C4}"/>
              </a:ext>
            </a:extLst>
          </p:cNvPr>
          <p:cNvSpPr>
            <a:spLocks noGrp="1" noChangeArrowheads="1"/>
          </p:cNvSpPr>
          <p:nvPr>
            <p:ph type="sldNum" sz="quarter" idx="5"/>
          </p:nvPr>
        </p:nvSpPr>
        <p:spPr bwMode="auto">
          <a:xfrm>
            <a:off x="3849688" y="9410700"/>
            <a:ext cx="2944812" cy="495300"/>
          </a:xfrm>
          <a:prstGeom prst="rect">
            <a:avLst/>
          </a:prstGeom>
          <a:noFill/>
          <a:ln>
            <a:noFill/>
          </a:ln>
          <a:effectLst/>
        </p:spPr>
        <p:txBody>
          <a:bodyPr vert="horz" wrap="square" lIns="92004" tIns="46002" rIns="92004" bIns="46002" numCol="1" anchor="b" anchorCtr="0" compatLnSpc="1">
            <a:prstTxWarp prst="textNoShape">
              <a:avLst/>
            </a:prstTxWarp>
          </a:bodyPr>
          <a:lstStyle>
            <a:lvl1pPr algn="r">
              <a:defRPr sz="1200">
                <a:latin typeface="Times New Roman" panose="02020603050405020304" pitchFamily="18" charset="0"/>
              </a:defRPr>
            </a:lvl1pPr>
          </a:lstStyle>
          <a:p>
            <a:pPr>
              <a:defRPr/>
            </a:pPr>
            <a:fld id="{4A1272AD-738E-4785-9D66-60040F5B2A08}" type="slidenum">
              <a:rPr lang="en-GB" altLang="da-DK"/>
              <a:pPr>
                <a:defRPr/>
              </a:pPr>
              <a:t>‹#›</a:t>
            </a:fld>
            <a:endParaRPr lang="en-GB" altLang="da-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ladsholder til slidebillede 1">
            <a:extLst>
              <a:ext uri="{FF2B5EF4-FFF2-40B4-BE49-F238E27FC236}">
                <a16:creationId xmlns:a16="http://schemas.microsoft.com/office/drawing/2014/main" id="{92C37683-30C2-4D02-A2A8-AC3F4497A6EC}"/>
              </a:ext>
            </a:extLst>
          </p:cNvPr>
          <p:cNvSpPr>
            <a:spLocks noGrp="1" noRot="1" noChangeAspect="1" noChangeArrowheads="1" noTextEdit="1"/>
          </p:cNvSpPr>
          <p:nvPr>
            <p:ph type="sldImg"/>
          </p:nvPr>
        </p:nvSpPr>
        <p:spPr>
          <a:ln/>
        </p:spPr>
      </p:sp>
      <p:sp>
        <p:nvSpPr>
          <p:cNvPr id="9219" name="Pladsholder til noter 2">
            <a:extLst>
              <a:ext uri="{FF2B5EF4-FFF2-40B4-BE49-F238E27FC236}">
                <a16:creationId xmlns:a16="http://schemas.microsoft.com/office/drawing/2014/main" id="{19294624-037E-4EF8-90FD-0DB36EDD7E7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a-DK" altLang="da-DK"/>
          </a:p>
        </p:txBody>
      </p:sp>
      <p:sp>
        <p:nvSpPr>
          <p:cNvPr id="9220" name="Pladsholder til slidenummer 3">
            <a:extLst>
              <a:ext uri="{FF2B5EF4-FFF2-40B4-BE49-F238E27FC236}">
                <a16:creationId xmlns:a16="http://schemas.microsoft.com/office/drawing/2014/main" id="{C9A3F582-387C-4F79-9003-CA651E17733C}"/>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Verdana" panose="020B0604030504040204" pitchFamily="34" charset="0"/>
              </a:defRPr>
            </a:lvl1pPr>
            <a:lvl2pPr marL="733425" indent="-280988">
              <a:defRPr>
                <a:solidFill>
                  <a:schemeClr val="tx1"/>
                </a:solidFill>
                <a:latin typeface="Verdana" panose="020B0604030504040204" pitchFamily="34" charset="0"/>
              </a:defRPr>
            </a:lvl2pPr>
            <a:lvl3pPr marL="1128713" indent="-225425">
              <a:defRPr>
                <a:solidFill>
                  <a:schemeClr val="tx1"/>
                </a:solidFill>
                <a:latin typeface="Verdana" panose="020B0604030504040204" pitchFamily="34" charset="0"/>
              </a:defRPr>
            </a:lvl3pPr>
            <a:lvl4pPr marL="1579563" indent="-225425">
              <a:defRPr>
                <a:solidFill>
                  <a:schemeClr val="tx1"/>
                </a:solidFill>
                <a:latin typeface="Verdana" panose="020B0604030504040204" pitchFamily="34" charset="0"/>
              </a:defRPr>
            </a:lvl4pPr>
            <a:lvl5pPr marL="2032000" indent="-225425">
              <a:defRPr>
                <a:solidFill>
                  <a:schemeClr val="tx1"/>
                </a:solidFill>
                <a:latin typeface="Verdana" panose="020B0604030504040204" pitchFamily="34" charset="0"/>
              </a:defRPr>
            </a:lvl5pPr>
            <a:lvl6pPr marL="2489200" indent="-225425" eaLnBrk="0" fontAlgn="base" hangingPunct="0">
              <a:spcBef>
                <a:spcPct val="0"/>
              </a:spcBef>
              <a:spcAft>
                <a:spcPct val="0"/>
              </a:spcAft>
              <a:defRPr>
                <a:solidFill>
                  <a:schemeClr val="tx1"/>
                </a:solidFill>
                <a:latin typeface="Verdana" panose="020B0604030504040204" pitchFamily="34" charset="0"/>
              </a:defRPr>
            </a:lvl6pPr>
            <a:lvl7pPr marL="2946400" indent="-225425" eaLnBrk="0" fontAlgn="base" hangingPunct="0">
              <a:spcBef>
                <a:spcPct val="0"/>
              </a:spcBef>
              <a:spcAft>
                <a:spcPct val="0"/>
              </a:spcAft>
              <a:defRPr>
                <a:solidFill>
                  <a:schemeClr val="tx1"/>
                </a:solidFill>
                <a:latin typeface="Verdana" panose="020B0604030504040204" pitchFamily="34" charset="0"/>
              </a:defRPr>
            </a:lvl7pPr>
            <a:lvl8pPr marL="3403600" indent="-225425" eaLnBrk="0" fontAlgn="base" hangingPunct="0">
              <a:spcBef>
                <a:spcPct val="0"/>
              </a:spcBef>
              <a:spcAft>
                <a:spcPct val="0"/>
              </a:spcAft>
              <a:defRPr>
                <a:solidFill>
                  <a:schemeClr val="tx1"/>
                </a:solidFill>
                <a:latin typeface="Verdana" panose="020B0604030504040204" pitchFamily="34" charset="0"/>
              </a:defRPr>
            </a:lvl8pPr>
            <a:lvl9pPr marL="3860800" indent="-225425" eaLnBrk="0" fontAlgn="base" hangingPunct="0">
              <a:spcBef>
                <a:spcPct val="0"/>
              </a:spcBef>
              <a:spcAft>
                <a:spcPct val="0"/>
              </a:spcAft>
              <a:defRPr>
                <a:solidFill>
                  <a:schemeClr val="tx1"/>
                </a:solidFill>
                <a:latin typeface="Verdana" panose="020B0604030504040204" pitchFamily="34" charset="0"/>
              </a:defRPr>
            </a:lvl9pPr>
          </a:lstStyle>
          <a:p>
            <a:fld id="{B06BA273-528C-489D-9001-0676E5A38B03}" type="slidenum">
              <a:rPr lang="en-GB" altLang="da-DK" smtClean="0">
                <a:latin typeface="Times New Roman" panose="02020603050405020304" pitchFamily="18" charset="0"/>
              </a:rPr>
              <a:pPr/>
              <a:t>1</a:t>
            </a:fld>
            <a:endParaRPr lang="en-GB" altLang="da-DK">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pPr>
              <a:defRPr/>
            </a:pPr>
            <a:fld id="{4A1272AD-738E-4785-9D66-60040F5B2A08}" type="slidenum">
              <a:rPr lang="en-GB" altLang="da-DK" smtClean="0"/>
              <a:pPr>
                <a:defRPr/>
              </a:pPr>
              <a:t>4</a:t>
            </a:fld>
            <a:endParaRPr lang="en-GB" altLang="da-DK"/>
          </a:p>
        </p:txBody>
      </p:sp>
    </p:spTree>
    <p:extLst>
      <p:ext uri="{BB962C8B-B14F-4D97-AF65-F5344CB8AC3E}">
        <p14:creationId xmlns:p14="http://schemas.microsoft.com/office/powerpoint/2010/main" val="3766611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C310A260-9ABF-4D08-B64A-9DA7E995F4F1}"/>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792E5C18-2A5E-4D1C-A2E3-74ED3700BCE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a-DK" altLang="da-DK" dirty="0"/>
          </a:p>
        </p:txBody>
      </p:sp>
      <p:sp>
        <p:nvSpPr>
          <p:cNvPr id="30724" name="Slide Number Placeholder 3">
            <a:extLst>
              <a:ext uri="{FF2B5EF4-FFF2-40B4-BE49-F238E27FC236}">
                <a16:creationId xmlns:a16="http://schemas.microsoft.com/office/drawing/2014/main" id="{0E2AC800-DD6C-444F-A814-6F54D450F28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086D055-A6B4-4B00-A382-7556D2B7F86A}" type="slidenum">
              <a:rPr lang="en-GB" altLang="da-DK" smtClean="0">
                <a:latin typeface="Times New Roman" panose="02020603050405020304" pitchFamily="18" charset="0"/>
              </a:rPr>
              <a:pPr/>
              <a:t>9</a:t>
            </a:fld>
            <a:endParaRPr lang="en-GB" altLang="da-DK">
              <a:latin typeface="Times New Roman" panose="02020603050405020304" pitchFamily="18" charset="0"/>
            </a:endParaRPr>
          </a:p>
        </p:txBody>
      </p:sp>
    </p:spTree>
    <p:extLst>
      <p:ext uri="{BB962C8B-B14F-4D97-AF65-F5344CB8AC3E}">
        <p14:creationId xmlns:p14="http://schemas.microsoft.com/office/powerpoint/2010/main" val="185399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5A4649CA-0287-4883-BFCC-67C76B10DA55}"/>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98852A4-7400-4172-BA26-9629546302AA}"/>
              </a:ext>
            </a:extLst>
          </p:cNvPr>
          <p:cNvSpPr>
            <a:spLocks noGrp="1"/>
          </p:cNvSpPr>
          <p:nvPr>
            <p:ph type="dt" sz="half" idx="10"/>
          </p:nvPr>
        </p:nvSpPr>
        <p:spPr/>
        <p:txBody>
          <a:bodyPr/>
          <a:lstStyle>
            <a:lvl1pPr>
              <a:defRPr/>
            </a:lvl1pPr>
          </a:lstStyle>
          <a:p>
            <a:pPr>
              <a:defRPr/>
            </a:pPr>
            <a:endParaRPr lang="da-DK"/>
          </a:p>
        </p:txBody>
      </p:sp>
      <p:sp>
        <p:nvSpPr>
          <p:cNvPr id="6" name="Footer Placeholder 4">
            <a:extLst>
              <a:ext uri="{FF2B5EF4-FFF2-40B4-BE49-F238E27FC236}">
                <a16:creationId xmlns:a16="http://schemas.microsoft.com/office/drawing/2014/main" id="{0E56BD54-F11C-4570-B5A3-26AF00033FA3}"/>
              </a:ext>
            </a:extLst>
          </p:cNvPr>
          <p:cNvSpPr>
            <a:spLocks noGrp="1"/>
          </p:cNvSpPr>
          <p:nvPr>
            <p:ph type="ftr" sz="quarter" idx="11"/>
          </p:nvPr>
        </p:nvSpPr>
        <p:spPr/>
        <p:txBody>
          <a:bodyPr/>
          <a:lstStyle>
            <a:lvl1pPr>
              <a:defRPr/>
            </a:lvl1pPr>
          </a:lstStyle>
          <a:p>
            <a:pPr>
              <a:defRPr/>
            </a:pPr>
            <a:endParaRPr lang="da-DK"/>
          </a:p>
        </p:txBody>
      </p:sp>
      <p:sp>
        <p:nvSpPr>
          <p:cNvPr id="7" name="Slide Number Placeholder 5">
            <a:extLst>
              <a:ext uri="{FF2B5EF4-FFF2-40B4-BE49-F238E27FC236}">
                <a16:creationId xmlns:a16="http://schemas.microsoft.com/office/drawing/2014/main" id="{1CD62AA5-5600-4C2B-BF14-C47FDE74CB0D}"/>
              </a:ext>
            </a:extLst>
          </p:cNvPr>
          <p:cNvSpPr>
            <a:spLocks noGrp="1"/>
          </p:cNvSpPr>
          <p:nvPr>
            <p:ph type="sldNum" sz="quarter" idx="12"/>
          </p:nvPr>
        </p:nvSpPr>
        <p:spPr/>
        <p:txBody>
          <a:bodyPr/>
          <a:lstStyle>
            <a:lvl1pPr>
              <a:defRPr/>
            </a:lvl1pPr>
          </a:lstStyle>
          <a:p>
            <a:pPr>
              <a:defRPr/>
            </a:pPr>
            <a:fld id="{FA884A54-1C12-4ABF-B742-4A94277F0DBC}" type="slidenum">
              <a:rPr lang="da-DK" altLang="da-DK"/>
              <a:pPr>
                <a:defRPr/>
              </a:pPr>
              <a:t>‹#›</a:t>
            </a:fld>
            <a:endParaRPr lang="da-DK" altLang="da-DK"/>
          </a:p>
        </p:txBody>
      </p:sp>
    </p:spTree>
    <p:extLst>
      <p:ext uri="{BB962C8B-B14F-4D97-AF65-F5344CB8AC3E}">
        <p14:creationId xmlns:p14="http://schemas.microsoft.com/office/powerpoint/2010/main" val="32609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CF5A21-D3F7-4A0C-83F0-AF5DE22BA3D9}"/>
              </a:ext>
            </a:extLst>
          </p:cNvPr>
          <p:cNvSpPr>
            <a:spLocks noGrp="1"/>
          </p:cNvSpPr>
          <p:nvPr>
            <p:ph type="dt" sz="half" idx="10"/>
          </p:nvPr>
        </p:nvSpPr>
        <p:spPr/>
        <p:txBody>
          <a:bodyPr/>
          <a:lstStyle>
            <a:lvl1pPr>
              <a:defRPr/>
            </a:lvl1pPr>
          </a:lstStyle>
          <a:p>
            <a:pPr>
              <a:defRPr/>
            </a:pPr>
            <a:endParaRPr lang="da-DK"/>
          </a:p>
        </p:txBody>
      </p:sp>
      <p:sp>
        <p:nvSpPr>
          <p:cNvPr id="5" name="Footer Placeholder 4">
            <a:extLst>
              <a:ext uri="{FF2B5EF4-FFF2-40B4-BE49-F238E27FC236}">
                <a16:creationId xmlns:a16="http://schemas.microsoft.com/office/drawing/2014/main" id="{2504A925-A662-474F-BF63-D6922AB075D4}"/>
              </a:ext>
            </a:extLst>
          </p:cNvPr>
          <p:cNvSpPr>
            <a:spLocks noGrp="1"/>
          </p:cNvSpPr>
          <p:nvPr>
            <p:ph type="ftr" sz="quarter" idx="11"/>
          </p:nvPr>
        </p:nvSpPr>
        <p:spPr/>
        <p:txBody>
          <a:bodyPr/>
          <a:lstStyle>
            <a:lvl1pPr>
              <a:defRPr/>
            </a:lvl1pPr>
          </a:lstStyle>
          <a:p>
            <a:pPr>
              <a:defRPr/>
            </a:pPr>
            <a:endParaRPr lang="da-DK"/>
          </a:p>
        </p:txBody>
      </p:sp>
      <p:sp>
        <p:nvSpPr>
          <p:cNvPr id="6" name="Slide Number Placeholder 5">
            <a:extLst>
              <a:ext uri="{FF2B5EF4-FFF2-40B4-BE49-F238E27FC236}">
                <a16:creationId xmlns:a16="http://schemas.microsoft.com/office/drawing/2014/main" id="{E943EBA6-0537-4255-9563-66C889C98180}"/>
              </a:ext>
            </a:extLst>
          </p:cNvPr>
          <p:cNvSpPr>
            <a:spLocks noGrp="1"/>
          </p:cNvSpPr>
          <p:nvPr>
            <p:ph type="sldNum" sz="quarter" idx="12"/>
          </p:nvPr>
        </p:nvSpPr>
        <p:spPr/>
        <p:txBody>
          <a:bodyPr/>
          <a:lstStyle>
            <a:lvl1pPr>
              <a:defRPr/>
            </a:lvl1pPr>
          </a:lstStyle>
          <a:p>
            <a:pPr>
              <a:defRPr/>
            </a:pPr>
            <a:fld id="{A5C81EA3-F34E-48F5-BBDE-291E513EA1E0}" type="slidenum">
              <a:rPr lang="da-DK" altLang="da-DK"/>
              <a:pPr>
                <a:defRPr/>
              </a:pPr>
              <a:t>‹#›</a:t>
            </a:fld>
            <a:endParaRPr lang="da-DK" altLang="da-DK"/>
          </a:p>
        </p:txBody>
      </p:sp>
    </p:spTree>
    <p:extLst>
      <p:ext uri="{BB962C8B-B14F-4D97-AF65-F5344CB8AC3E}">
        <p14:creationId xmlns:p14="http://schemas.microsoft.com/office/powerpoint/2010/main" val="4152209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46F5872-68A4-44B1-B6B6-A71F00CABB4A}"/>
              </a:ext>
            </a:extLst>
          </p:cNvPr>
          <p:cNvSpPr>
            <a:spLocks noGrp="1"/>
          </p:cNvSpPr>
          <p:nvPr>
            <p:ph type="dt" sz="half" idx="10"/>
          </p:nvPr>
        </p:nvSpPr>
        <p:spPr/>
        <p:txBody>
          <a:bodyPr/>
          <a:lstStyle>
            <a:lvl1pPr>
              <a:defRPr/>
            </a:lvl1pPr>
          </a:lstStyle>
          <a:p>
            <a:pPr>
              <a:defRPr/>
            </a:pPr>
            <a:endParaRPr lang="da-DK"/>
          </a:p>
        </p:txBody>
      </p:sp>
      <p:sp>
        <p:nvSpPr>
          <p:cNvPr id="5" name="Footer Placeholder 4">
            <a:extLst>
              <a:ext uri="{FF2B5EF4-FFF2-40B4-BE49-F238E27FC236}">
                <a16:creationId xmlns:a16="http://schemas.microsoft.com/office/drawing/2014/main" id="{53F3E48E-1CBC-4CDD-B37C-D7C503EA07FC}"/>
              </a:ext>
            </a:extLst>
          </p:cNvPr>
          <p:cNvSpPr>
            <a:spLocks noGrp="1"/>
          </p:cNvSpPr>
          <p:nvPr>
            <p:ph type="ftr" sz="quarter" idx="11"/>
          </p:nvPr>
        </p:nvSpPr>
        <p:spPr/>
        <p:txBody>
          <a:bodyPr/>
          <a:lstStyle>
            <a:lvl1pPr>
              <a:defRPr/>
            </a:lvl1pPr>
          </a:lstStyle>
          <a:p>
            <a:pPr>
              <a:defRPr/>
            </a:pPr>
            <a:endParaRPr lang="da-DK"/>
          </a:p>
        </p:txBody>
      </p:sp>
      <p:sp>
        <p:nvSpPr>
          <p:cNvPr id="6" name="Slide Number Placeholder 5">
            <a:extLst>
              <a:ext uri="{FF2B5EF4-FFF2-40B4-BE49-F238E27FC236}">
                <a16:creationId xmlns:a16="http://schemas.microsoft.com/office/drawing/2014/main" id="{7CD0B9A4-695A-4E80-B5D3-4D42248CA5B0}"/>
              </a:ext>
            </a:extLst>
          </p:cNvPr>
          <p:cNvSpPr>
            <a:spLocks noGrp="1"/>
          </p:cNvSpPr>
          <p:nvPr>
            <p:ph type="sldNum" sz="quarter" idx="12"/>
          </p:nvPr>
        </p:nvSpPr>
        <p:spPr/>
        <p:txBody>
          <a:bodyPr/>
          <a:lstStyle>
            <a:lvl1pPr>
              <a:defRPr/>
            </a:lvl1pPr>
          </a:lstStyle>
          <a:p>
            <a:pPr>
              <a:defRPr/>
            </a:pPr>
            <a:fld id="{CC86B8BA-80B4-434D-97C9-6251ABABF49F}" type="slidenum">
              <a:rPr lang="da-DK" altLang="da-DK"/>
              <a:pPr>
                <a:defRPr/>
              </a:pPr>
              <a:t>‹#›</a:t>
            </a:fld>
            <a:endParaRPr lang="da-DK" altLang="da-DK"/>
          </a:p>
        </p:txBody>
      </p:sp>
    </p:spTree>
    <p:extLst>
      <p:ext uri="{BB962C8B-B14F-4D97-AF65-F5344CB8AC3E}">
        <p14:creationId xmlns:p14="http://schemas.microsoft.com/office/powerpoint/2010/main" val="52885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ACBDE6-A165-4108-AFDE-42959C8CB343}"/>
              </a:ext>
            </a:extLst>
          </p:cNvPr>
          <p:cNvSpPr>
            <a:spLocks noGrp="1"/>
          </p:cNvSpPr>
          <p:nvPr>
            <p:ph type="dt" sz="half" idx="10"/>
          </p:nvPr>
        </p:nvSpPr>
        <p:spPr/>
        <p:txBody>
          <a:bodyPr/>
          <a:lstStyle>
            <a:lvl1pPr>
              <a:defRPr/>
            </a:lvl1pPr>
          </a:lstStyle>
          <a:p>
            <a:pPr>
              <a:defRPr/>
            </a:pPr>
            <a:endParaRPr lang="da-DK"/>
          </a:p>
        </p:txBody>
      </p:sp>
      <p:sp>
        <p:nvSpPr>
          <p:cNvPr id="5" name="Footer Placeholder 4">
            <a:extLst>
              <a:ext uri="{FF2B5EF4-FFF2-40B4-BE49-F238E27FC236}">
                <a16:creationId xmlns:a16="http://schemas.microsoft.com/office/drawing/2014/main" id="{E1CA0D58-4E80-4FAA-8E79-5B324B72BE9B}"/>
              </a:ext>
            </a:extLst>
          </p:cNvPr>
          <p:cNvSpPr>
            <a:spLocks noGrp="1"/>
          </p:cNvSpPr>
          <p:nvPr>
            <p:ph type="ftr" sz="quarter" idx="11"/>
          </p:nvPr>
        </p:nvSpPr>
        <p:spPr/>
        <p:txBody>
          <a:bodyPr/>
          <a:lstStyle>
            <a:lvl1pPr>
              <a:defRPr/>
            </a:lvl1pPr>
          </a:lstStyle>
          <a:p>
            <a:pPr>
              <a:defRPr/>
            </a:pPr>
            <a:endParaRPr lang="da-DK"/>
          </a:p>
        </p:txBody>
      </p:sp>
      <p:sp>
        <p:nvSpPr>
          <p:cNvPr id="6" name="Slide Number Placeholder 5">
            <a:extLst>
              <a:ext uri="{FF2B5EF4-FFF2-40B4-BE49-F238E27FC236}">
                <a16:creationId xmlns:a16="http://schemas.microsoft.com/office/drawing/2014/main" id="{A68318C5-B58B-404E-9928-CD8B79BEA047}"/>
              </a:ext>
            </a:extLst>
          </p:cNvPr>
          <p:cNvSpPr>
            <a:spLocks noGrp="1"/>
          </p:cNvSpPr>
          <p:nvPr>
            <p:ph type="sldNum" sz="quarter" idx="12"/>
          </p:nvPr>
        </p:nvSpPr>
        <p:spPr/>
        <p:txBody>
          <a:bodyPr/>
          <a:lstStyle>
            <a:lvl1pPr>
              <a:defRPr/>
            </a:lvl1pPr>
          </a:lstStyle>
          <a:p>
            <a:pPr>
              <a:defRPr/>
            </a:pPr>
            <a:fld id="{F97B6FF3-DA76-4E8C-9185-5F5EDE72310C}" type="slidenum">
              <a:rPr lang="da-DK" altLang="da-DK"/>
              <a:pPr>
                <a:defRPr/>
              </a:pPr>
              <a:t>‹#›</a:t>
            </a:fld>
            <a:endParaRPr lang="da-DK" altLang="da-DK"/>
          </a:p>
        </p:txBody>
      </p:sp>
    </p:spTree>
    <p:extLst>
      <p:ext uri="{BB962C8B-B14F-4D97-AF65-F5344CB8AC3E}">
        <p14:creationId xmlns:p14="http://schemas.microsoft.com/office/powerpoint/2010/main" val="1903779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7FC1F0E-727D-48FC-8065-3A498E6D3E83}"/>
              </a:ext>
            </a:extLst>
          </p:cNvPr>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BF6EF2CD-7A09-4ACB-9750-2D21A3C97DC8}"/>
              </a:ext>
            </a:extLst>
          </p:cNvPr>
          <p:cNvSpPr>
            <a:spLocks noGrp="1"/>
          </p:cNvSpPr>
          <p:nvPr>
            <p:ph type="dt" sz="half" idx="10"/>
          </p:nvPr>
        </p:nvSpPr>
        <p:spPr/>
        <p:txBody>
          <a:bodyPr/>
          <a:lstStyle>
            <a:lvl1pPr>
              <a:defRPr/>
            </a:lvl1pPr>
          </a:lstStyle>
          <a:p>
            <a:pPr>
              <a:defRPr/>
            </a:pPr>
            <a:endParaRPr lang="da-DK"/>
          </a:p>
        </p:txBody>
      </p:sp>
      <p:sp>
        <p:nvSpPr>
          <p:cNvPr id="6" name="Footer Placeholder 4">
            <a:extLst>
              <a:ext uri="{FF2B5EF4-FFF2-40B4-BE49-F238E27FC236}">
                <a16:creationId xmlns:a16="http://schemas.microsoft.com/office/drawing/2014/main" id="{E56533B5-7E73-454C-8868-481745107AEB}"/>
              </a:ext>
            </a:extLst>
          </p:cNvPr>
          <p:cNvSpPr>
            <a:spLocks noGrp="1"/>
          </p:cNvSpPr>
          <p:nvPr>
            <p:ph type="ftr" sz="quarter" idx="11"/>
          </p:nvPr>
        </p:nvSpPr>
        <p:spPr/>
        <p:txBody>
          <a:bodyPr/>
          <a:lstStyle>
            <a:lvl1pPr>
              <a:defRPr/>
            </a:lvl1pPr>
          </a:lstStyle>
          <a:p>
            <a:pPr>
              <a:defRPr/>
            </a:pPr>
            <a:endParaRPr lang="da-DK"/>
          </a:p>
        </p:txBody>
      </p:sp>
      <p:sp>
        <p:nvSpPr>
          <p:cNvPr id="7" name="Slide Number Placeholder 5">
            <a:extLst>
              <a:ext uri="{FF2B5EF4-FFF2-40B4-BE49-F238E27FC236}">
                <a16:creationId xmlns:a16="http://schemas.microsoft.com/office/drawing/2014/main" id="{80A533FB-EAAB-40EB-AD40-BA2D5477AC96}"/>
              </a:ext>
            </a:extLst>
          </p:cNvPr>
          <p:cNvSpPr>
            <a:spLocks noGrp="1"/>
          </p:cNvSpPr>
          <p:nvPr>
            <p:ph type="sldNum" sz="quarter" idx="12"/>
          </p:nvPr>
        </p:nvSpPr>
        <p:spPr/>
        <p:txBody>
          <a:bodyPr/>
          <a:lstStyle>
            <a:lvl1pPr>
              <a:defRPr/>
            </a:lvl1pPr>
          </a:lstStyle>
          <a:p>
            <a:pPr>
              <a:defRPr/>
            </a:pPr>
            <a:fld id="{6E7CE117-56EF-40D9-B8DC-17E9A6C92E57}" type="slidenum">
              <a:rPr lang="da-DK" altLang="da-DK"/>
              <a:pPr>
                <a:defRPr/>
              </a:pPr>
              <a:t>‹#›</a:t>
            </a:fld>
            <a:endParaRPr lang="da-DK" altLang="da-DK"/>
          </a:p>
        </p:txBody>
      </p:sp>
    </p:spTree>
    <p:extLst>
      <p:ext uri="{BB962C8B-B14F-4D97-AF65-F5344CB8AC3E}">
        <p14:creationId xmlns:p14="http://schemas.microsoft.com/office/powerpoint/2010/main" val="40166971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9623C337-23C6-40F6-A27E-E8DB305E71AF}"/>
              </a:ext>
            </a:extLst>
          </p:cNvPr>
          <p:cNvSpPr>
            <a:spLocks noGrp="1"/>
          </p:cNvSpPr>
          <p:nvPr>
            <p:ph type="dt" sz="half" idx="10"/>
          </p:nvPr>
        </p:nvSpPr>
        <p:spPr/>
        <p:txBody>
          <a:bodyPr/>
          <a:lstStyle>
            <a:lvl1pPr>
              <a:defRPr/>
            </a:lvl1pPr>
          </a:lstStyle>
          <a:p>
            <a:pPr>
              <a:defRPr/>
            </a:pPr>
            <a:endParaRPr lang="da-DK"/>
          </a:p>
        </p:txBody>
      </p:sp>
      <p:sp>
        <p:nvSpPr>
          <p:cNvPr id="6" name="Footer Placeholder 4">
            <a:extLst>
              <a:ext uri="{FF2B5EF4-FFF2-40B4-BE49-F238E27FC236}">
                <a16:creationId xmlns:a16="http://schemas.microsoft.com/office/drawing/2014/main" id="{016E7BE2-A3C9-47A9-883A-4FE5C700E706}"/>
              </a:ext>
            </a:extLst>
          </p:cNvPr>
          <p:cNvSpPr>
            <a:spLocks noGrp="1"/>
          </p:cNvSpPr>
          <p:nvPr>
            <p:ph type="ftr" sz="quarter" idx="11"/>
          </p:nvPr>
        </p:nvSpPr>
        <p:spPr/>
        <p:txBody>
          <a:bodyPr/>
          <a:lstStyle>
            <a:lvl1pPr>
              <a:defRPr/>
            </a:lvl1pPr>
          </a:lstStyle>
          <a:p>
            <a:pPr>
              <a:defRPr/>
            </a:pPr>
            <a:endParaRPr lang="da-DK"/>
          </a:p>
        </p:txBody>
      </p:sp>
      <p:sp>
        <p:nvSpPr>
          <p:cNvPr id="7" name="Slide Number Placeholder 5">
            <a:extLst>
              <a:ext uri="{FF2B5EF4-FFF2-40B4-BE49-F238E27FC236}">
                <a16:creationId xmlns:a16="http://schemas.microsoft.com/office/drawing/2014/main" id="{E4984364-4F98-4E71-A930-4AEFB6ADECC7}"/>
              </a:ext>
            </a:extLst>
          </p:cNvPr>
          <p:cNvSpPr>
            <a:spLocks noGrp="1"/>
          </p:cNvSpPr>
          <p:nvPr>
            <p:ph type="sldNum" sz="quarter" idx="12"/>
          </p:nvPr>
        </p:nvSpPr>
        <p:spPr/>
        <p:txBody>
          <a:bodyPr/>
          <a:lstStyle>
            <a:lvl1pPr>
              <a:defRPr/>
            </a:lvl1pPr>
          </a:lstStyle>
          <a:p>
            <a:pPr>
              <a:defRPr/>
            </a:pPr>
            <a:fld id="{F01F1A86-052C-4127-9BD2-0D0114FE79CF}" type="slidenum">
              <a:rPr lang="da-DK" altLang="da-DK"/>
              <a:pPr>
                <a:defRPr/>
              </a:pPr>
              <a:t>‹#›</a:t>
            </a:fld>
            <a:endParaRPr lang="da-DK" altLang="da-DK"/>
          </a:p>
        </p:txBody>
      </p:sp>
    </p:spTree>
    <p:extLst>
      <p:ext uri="{BB962C8B-B14F-4D97-AF65-F5344CB8AC3E}">
        <p14:creationId xmlns:p14="http://schemas.microsoft.com/office/powerpoint/2010/main" val="1782434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35EBC49A-91A0-468F-B6D2-95C92408F5E0}"/>
              </a:ext>
            </a:extLst>
          </p:cNvPr>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4E550CEA-6AB4-4EC6-A299-DE8ACAF7BE3A}"/>
              </a:ext>
            </a:extLst>
          </p:cNvPr>
          <p:cNvSpPr>
            <a:spLocks noGrp="1"/>
          </p:cNvSpPr>
          <p:nvPr>
            <p:ph type="dt" sz="half" idx="10"/>
          </p:nvPr>
        </p:nvSpPr>
        <p:spPr/>
        <p:txBody>
          <a:bodyPr/>
          <a:lstStyle>
            <a:lvl1pPr>
              <a:defRPr/>
            </a:lvl1pPr>
          </a:lstStyle>
          <a:p>
            <a:pPr>
              <a:defRPr/>
            </a:pPr>
            <a:endParaRPr lang="da-DK"/>
          </a:p>
        </p:txBody>
      </p:sp>
      <p:sp>
        <p:nvSpPr>
          <p:cNvPr id="9" name="Footer Placeholder 7">
            <a:extLst>
              <a:ext uri="{FF2B5EF4-FFF2-40B4-BE49-F238E27FC236}">
                <a16:creationId xmlns:a16="http://schemas.microsoft.com/office/drawing/2014/main" id="{3D8EF7C6-8447-4E16-BC15-97E5EDF67ED0}"/>
              </a:ext>
            </a:extLst>
          </p:cNvPr>
          <p:cNvSpPr>
            <a:spLocks noGrp="1"/>
          </p:cNvSpPr>
          <p:nvPr>
            <p:ph type="ftr" sz="quarter" idx="11"/>
          </p:nvPr>
        </p:nvSpPr>
        <p:spPr/>
        <p:txBody>
          <a:bodyPr/>
          <a:lstStyle>
            <a:lvl1pPr>
              <a:defRPr/>
            </a:lvl1pPr>
          </a:lstStyle>
          <a:p>
            <a:pPr>
              <a:defRPr/>
            </a:pPr>
            <a:endParaRPr lang="da-DK"/>
          </a:p>
        </p:txBody>
      </p:sp>
      <p:sp>
        <p:nvSpPr>
          <p:cNvPr id="10" name="Slide Number Placeholder 8">
            <a:extLst>
              <a:ext uri="{FF2B5EF4-FFF2-40B4-BE49-F238E27FC236}">
                <a16:creationId xmlns:a16="http://schemas.microsoft.com/office/drawing/2014/main" id="{240FE825-4056-4210-8CCE-2DEE44396897}"/>
              </a:ext>
            </a:extLst>
          </p:cNvPr>
          <p:cNvSpPr>
            <a:spLocks noGrp="1"/>
          </p:cNvSpPr>
          <p:nvPr>
            <p:ph type="sldNum" sz="quarter" idx="12"/>
          </p:nvPr>
        </p:nvSpPr>
        <p:spPr/>
        <p:txBody>
          <a:bodyPr/>
          <a:lstStyle>
            <a:lvl1pPr>
              <a:defRPr/>
            </a:lvl1pPr>
          </a:lstStyle>
          <a:p>
            <a:pPr>
              <a:defRPr/>
            </a:pPr>
            <a:fld id="{3D906815-503D-4303-8076-E51E39E39F2F}" type="slidenum">
              <a:rPr lang="da-DK" altLang="da-DK"/>
              <a:pPr>
                <a:defRPr/>
              </a:pPr>
              <a:t>‹#›</a:t>
            </a:fld>
            <a:endParaRPr lang="da-DK" altLang="da-DK"/>
          </a:p>
        </p:txBody>
      </p:sp>
    </p:spTree>
    <p:extLst>
      <p:ext uri="{BB962C8B-B14F-4D97-AF65-F5344CB8AC3E}">
        <p14:creationId xmlns:p14="http://schemas.microsoft.com/office/powerpoint/2010/main" val="313692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E3591D4-0CBA-4856-B101-5FE45ADE4CBB}"/>
              </a:ext>
            </a:extLst>
          </p:cNvPr>
          <p:cNvSpPr>
            <a:spLocks noGrp="1"/>
          </p:cNvSpPr>
          <p:nvPr>
            <p:ph type="dt" sz="half" idx="10"/>
          </p:nvPr>
        </p:nvSpPr>
        <p:spPr/>
        <p:txBody>
          <a:bodyPr/>
          <a:lstStyle>
            <a:lvl1pPr>
              <a:defRPr/>
            </a:lvl1pPr>
          </a:lstStyle>
          <a:p>
            <a:pPr>
              <a:defRPr/>
            </a:pPr>
            <a:endParaRPr lang="da-DK"/>
          </a:p>
        </p:txBody>
      </p:sp>
      <p:sp>
        <p:nvSpPr>
          <p:cNvPr id="4" name="Footer Placeholder 4">
            <a:extLst>
              <a:ext uri="{FF2B5EF4-FFF2-40B4-BE49-F238E27FC236}">
                <a16:creationId xmlns:a16="http://schemas.microsoft.com/office/drawing/2014/main" id="{451260AB-45BD-4387-A623-59E7E1511875}"/>
              </a:ext>
            </a:extLst>
          </p:cNvPr>
          <p:cNvSpPr>
            <a:spLocks noGrp="1"/>
          </p:cNvSpPr>
          <p:nvPr>
            <p:ph type="ftr" sz="quarter" idx="11"/>
          </p:nvPr>
        </p:nvSpPr>
        <p:spPr/>
        <p:txBody>
          <a:bodyPr/>
          <a:lstStyle>
            <a:lvl1pPr>
              <a:defRPr/>
            </a:lvl1pPr>
          </a:lstStyle>
          <a:p>
            <a:pPr>
              <a:defRPr/>
            </a:pPr>
            <a:endParaRPr lang="da-DK"/>
          </a:p>
        </p:txBody>
      </p:sp>
      <p:sp>
        <p:nvSpPr>
          <p:cNvPr id="5" name="Slide Number Placeholder 5">
            <a:extLst>
              <a:ext uri="{FF2B5EF4-FFF2-40B4-BE49-F238E27FC236}">
                <a16:creationId xmlns:a16="http://schemas.microsoft.com/office/drawing/2014/main" id="{C28B998E-E292-452D-A459-51C26B3ADAD5}"/>
              </a:ext>
            </a:extLst>
          </p:cNvPr>
          <p:cNvSpPr>
            <a:spLocks noGrp="1"/>
          </p:cNvSpPr>
          <p:nvPr>
            <p:ph type="sldNum" sz="quarter" idx="12"/>
          </p:nvPr>
        </p:nvSpPr>
        <p:spPr/>
        <p:txBody>
          <a:bodyPr/>
          <a:lstStyle>
            <a:lvl1pPr>
              <a:defRPr/>
            </a:lvl1pPr>
          </a:lstStyle>
          <a:p>
            <a:pPr>
              <a:defRPr/>
            </a:pPr>
            <a:fld id="{703670DD-ABB7-4642-ABBA-3703D2D546D4}" type="slidenum">
              <a:rPr lang="da-DK" altLang="da-DK"/>
              <a:pPr>
                <a:defRPr/>
              </a:pPr>
              <a:t>‹#›</a:t>
            </a:fld>
            <a:endParaRPr lang="da-DK" altLang="da-DK"/>
          </a:p>
        </p:txBody>
      </p:sp>
    </p:spTree>
    <p:extLst>
      <p:ext uri="{BB962C8B-B14F-4D97-AF65-F5344CB8AC3E}">
        <p14:creationId xmlns:p14="http://schemas.microsoft.com/office/powerpoint/2010/main" val="86492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BF78C9E-CE7D-407C-A120-F8C6A125A2B5}"/>
              </a:ext>
            </a:extLst>
          </p:cNvPr>
          <p:cNvSpPr>
            <a:spLocks noGrp="1"/>
          </p:cNvSpPr>
          <p:nvPr>
            <p:ph type="dt" sz="half" idx="10"/>
          </p:nvPr>
        </p:nvSpPr>
        <p:spPr/>
        <p:txBody>
          <a:bodyPr/>
          <a:lstStyle>
            <a:lvl1pPr>
              <a:defRPr/>
            </a:lvl1pPr>
          </a:lstStyle>
          <a:p>
            <a:pPr>
              <a:defRPr/>
            </a:pPr>
            <a:endParaRPr lang="da-DK"/>
          </a:p>
        </p:txBody>
      </p:sp>
      <p:sp>
        <p:nvSpPr>
          <p:cNvPr id="3" name="Footer Placeholder 4">
            <a:extLst>
              <a:ext uri="{FF2B5EF4-FFF2-40B4-BE49-F238E27FC236}">
                <a16:creationId xmlns:a16="http://schemas.microsoft.com/office/drawing/2014/main" id="{6C1DE064-A62C-4559-851E-75BF5F5531F5}"/>
              </a:ext>
            </a:extLst>
          </p:cNvPr>
          <p:cNvSpPr>
            <a:spLocks noGrp="1"/>
          </p:cNvSpPr>
          <p:nvPr>
            <p:ph type="ftr" sz="quarter" idx="11"/>
          </p:nvPr>
        </p:nvSpPr>
        <p:spPr/>
        <p:txBody>
          <a:bodyPr/>
          <a:lstStyle>
            <a:lvl1pPr>
              <a:defRPr/>
            </a:lvl1pPr>
          </a:lstStyle>
          <a:p>
            <a:pPr>
              <a:defRPr/>
            </a:pPr>
            <a:endParaRPr lang="da-DK"/>
          </a:p>
        </p:txBody>
      </p:sp>
      <p:sp>
        <p:nvSpPr>
          <p:cNvPr id="4" name="Slide Number Placeholder 5">
            <a:extLst>
              <a:ext uri="{FF2B5EF4-FFF2-40B4-BE49-F238E27FC236}">
                <a16:creationId xmlns:a16="http://schemas.microsoft.com/office/drawing/2014/main" id="{5605F2E5-FB61-4FD4-A40F-7A4028987FDF}"/>
              </a:ext>
            </a:extLst>
          </p:cNvPr>
          <p:cNvSpPr>
            <a:spLocks noGrp="1"/>
          </p:cNvSpPr>
          <p:nvPr>
            <p:ph type="sldNum" sz="quarter" idx="12"/>
          </p:nvPr>
        </p:nvSpPr>
        <p:spPr/>
        <p:txBody>
          <a:bodyPr/>
          <a:lstStyle>
            <a:lvl1pPr>
              <a:defRPr/>
            </a:lvl1pPr>
          </a:lstStyle>
          <a:p>
            <a:pPr>
              <a:defRPr/>
            </a:pPr>
            <a:fld id="{CE70B282-9625-4B2E-A4D0-0FE8F6B1BEED}" type="slidenum">
              <a:rPr lang="da-DK" altLang="da-DK"/>
              <a:pPr>
                <a:defRPr/>
              </a:pPr>
              <a:t>‹#›</a:t>
            </a:fld>
            <a:endParaRPr lang="da-DK" altLang="da-DK"/>
          </a:p>
        </p:txBody>
      </p:sp>
    </p:spTree>
    <p:extLst>
      <p:ext uri="{BB962C8B-B14F-4D97-AF65-F5344CB8AC3E}">
        <p14:creationId xmlns:p14="http://schemas.microsoft.com/office/powerpoint/2010/main" val="372025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65A30F3-0F25-48D7-814C-DE9698A0ED7C}"/>
              </a:ext>
            </a:extLst>
          </p:cNvPr>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57737A38-13CB-4FF2-8C4B-53878C750B3E}"/>
              </a:ext>
            </a:extLst>
          </p:cNvPr>
          <p:cNvSpPr>
            <a:spLocks noGrp="1"/>
          </p:cNvSpPr>
          <p:nvPr>
            <p:ph type="dt" sz="half" idx="10"/>
          </p:nvPr>
        </p:nvSpPr>
        <p:spPr/>
        <p:txBody>
          <a:bodyPr/>
          <a:lstStyle>
            <a:lvl1pPr>
              <a:defRPr/>
            </a:lvl1pPr>
          </a:lstStyle>
          <a:p>
            <a:pPr>
              <a:defRPr/>
            </a:pPr>
            <a:endParaRPr lang="da-DK"/>
          </a:p>
        </p:txBody>
      </p:sp>
      <p:sp>
        <p:nvSpPr>
          <p:cNvPr id="7" name="Footer Placeholder 5">
            <a:extLst>
              <a:ext uri="{FF2B5EF4-FFF2-40B4-BE49-F238E27FC236}">
                <a16:creationId xmlns:a16="http://schemas.microsoft.com/office/drawing/2014/main" id="{0EE984C5-0D3F-4AA8-B947-06FE85E195EC}"/>
              </a:ext>
            </a:extLst>
          </p:cNvPr>
          <p:cNvSpPr>
            <a:spLocks noGrp="1"/>
          </p:cNvSpPr>
          <p:nvPr>
            <p:ph type="ftr" sz="quarter" idx="11"/>
          </p:nvPr>
        </p:nvSpPr>
        <p:spPr/>
        <p:txBody>
          <a:bodyPr/>
          <a:lstStyle>
            <a:lvl1pPr>
              <a:defRPr/>
            </a:lvl1pPr>
          </a:lstStyle>
          <a:p>
            <a:pPr>
              <a:defRPr/>
            </a:pPr>
            <a:endParaRPr lang="da-DK"/>
          </a:p>
        </p:txBody>
      </p:sp>
      <p:sp>
        <p:nvSpPr>
          <p:cNvPr id="8" name="Slide Number Placeholder 6">
            <a:extLst>
              <a:ext uri="{FF2B5EF4-FFF2-40B4-BE49-F238E27FC236}">
                <a16:creationId xmlns:a16="http://schemas.microsoft.com/office/drawing/2014/main" id="{520ABD5E-4A40-4783-A2B5-E8A4AC3399E3}"/>
              </a:ext>
            </a:extLst>
          </p:cNvPr>
          <p:cNvSpPr>
            <a:spLocks noGrp="1"/>
          </p:cNvSpPr>
          <p:nvPr>
            <p:ph type="sldNum" sz="quarter" idx="12"/>
          </p:nvPr>
        </p:nvSpPr>
        <p:spPr/>
        <p:txBody>
          <a:bodyPr/>
          <a:lstStyle>
            <a:lvl1pPr>
              <a:defRPr/>
            </a:lvl1pPr>
          </a:lstStyle>
          <a:p>
            <a:pPr>
              <a:defRPr/>
            </a:pPr>
            <a:fld id="{2473F4DF-9A09-4A40-B761-8D54301C8829}" type="slidenum">
              <a:rPr lang="da-DK" altLang="da-DK"/>
              <a:pPr>
                <a:defRPr/>
              </a:pPr>
              <a:t>‹#›</a:t>
            </a:fld>
            <a:endParaRPr lang="da-DK" altLang="da-DK"/>
          </a:p>
        </p:txBody>
      </p:sp>
    </p:spTree>
    <p:extLst>
      <p:ext uri="{BB962C8B-B14F-4D97-AF65-F5344CB8AC3E}">
        <p14:creationId xmlns:p14="http://schemas.microsoft.com/office/powerpoint/2010/main" val="110881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10A7F60-05F1-4097-8FEC-EC661A9A1918}"/>
              </a:ext>
            </a:extLst>
          </p:cNvPr>
          <p:cNvSpPr>
            <a:spLocks noGrp="1"/>
          </p:cNvSpPr>
          <p:nvPr>
            <p:ph type="dt" sz="half" idx="10"/>
          </p:nvPr>
        </p:nvSpPr>
        <p:spPr/>
        <p:txBody>
          <a:bodyPr/>
          <a:lstStyle>
            <a:lvl1pPr>
              <a:defRPr/>
            </a:lvl1pPr>
          </a:lstStyle>
          <a:p>
            <a:pPr>
              <a:defRPr/>
            </a:pPr>
            <a:endParaRPr lang="da-DK"/>
          </a:p>
        </p:txBody>
      </p:sp>
      <p:sp>
        <p:nvSpPr>
          <p:cNvPr id="6" name="Footer Placeholder 4">
            <a:extLst>
              <a:ext uri="{FF2B5EF4-FFF2-40B4-BE49-F238E27FC236}">
                <a16:creationId xmlns:a16="http://schemas.microsoft.com/office/drawing/2014/main" id="{E0AB74C6-880F-4752-ADD0-B52E413B42D2}"/>
              </a:ext>
            </a:extLst>
          </p:cNvPr>
          <p:cNvSpPr>
            <a:spLocks noGrp="1"/>
          </p:cNvSpPr>
          <p:nvPr>
            <p:ph type="ftr" sz="quarter" idx="11"/>
          </p:nvPr>
        </p:nvSpPr>
        <p:spPr/>
        <p:txBody>
          <a:bodyPr/>
          <a:lstStyle>
            <a:lvl1pPr>
              <a:defRPr/>
            </a:lvl1pPr>
          </a:lstStyle>
          <a:p>
            <a:pPr>
              <a:defRPr/>
            </a:pPr>
            <a:endParaRPr lang="da-DK"/>
          </a:p>
        </p:txBody>
      </p:sp>
      <p:sp>
        <p:nvSpPr>
          <p:cNvPr id="7" name="Slide Number Placeholder 5">
            <a:extLst>
              <a:ext uri="{FF2B5EF4-FFF2-40B4-BE49-F238E27FC236}">
                <a16:creationId xmlns:a16="http://schemas.microsoft.com/office/drawing/2014/main" id="{9400CBDD-6745-4623-848D-78F7F55908C3}"/>
              </a:ext>
            </a:extLst>
          </p:cNvPr>
          <p:cNvSpPr>
            <a:spLocks noGrp="1"/>
          </p:cNvSpPr>
          <p:nvPr>
            <p:ph type="sldNum" sz="quarter" idx="12"/>
          </p:nvPr>
        </p:nvSpPr>
        <p:spPr/>
        <p:txBody>
          <a:bodyPr/>
          <a:lstStyle>
            <a:lvl1pPr>
              <a:defRPr/>
            </a:lvl1pPr>
          </a:lstStyle>
          <a:p>
            <a:pPr>
              <a:defRPr/>
            </a:pPr>
            <a:fld id="{F39A51DE-F7B6-4FB5-8568-EC21A4029261}" type="slidenum">
              <a:rPr lang="da-DK" altLang="da-DK"/>
              <a:pPr>
                <a:defRPr/>
              </a:pPr>
              <a:t>‹#›</a:t>
            </a:fld>
            <a:endParaRPr lang="da-DK" altLang="da-DK"/>
          </a:p>
        </p:txBody>
      </p:sp>
    </p:spTree>
    <p:extLst>
      <p:ext uri="{BB962C8B-B14F-4D97-AF65-F5344CB8AC3E}">
        <p14:creationId xmlns:p14="http://schemas.microsoft.com/office/powerpoint/2010/main" val="1140172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97D5E56-3E22-451A-AAA9-038D5E803DEA}"/>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a:extLst>
              <a:ext uri="{FF2B5EF4-FFF2-40B4-BE49-F238E27FC236}">
                <a16:creationId xmlns:a16="http://schemas.microsoft.com/office/drawing/2014/main" id="{0B1F937E-3B25-41CA-A6A9-528B3B60F1B6}"/>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0CBC89BD-890C-42E6-A6E9-AB364FD1BC0F}"/>
              </a:ext>
            </a:extLst>
          </p:cNvPr>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33614CBD-880B-46AE-88F7-B65321E12987}"/>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3">
            <a:extLst>
              <a:ext uri="{FF2B5EF4-FFF2-40B4-BE49-F238E27FC236}">
                <a16:creationId xmlns:a16="http://schemas.microsoft.com/office/drawing/2014/main" id="{F9F57939-4961-4C1F-9188-44026FE45F5C}"/>
              </a:ext>
            </a:extLst>
          </p:cNvPr>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eaLnBrk="1" hangingPunct="1">
              <a:defRPr sz="1200">
                <a:solidFill>
                  <a:srgbClr val="FFFFFF"/>
                </a:solidFill>
              </a:defRPr>
            </a:lvl1pPr>
          </a:lstStyle>
          <a:p>
            <a:pPr>
              <a:defRPr/>
            </a:pPr>
            <a:endParaRPr lang="da-DK"/>
          </a:p>
        </p:txBody>
      </p:sp>
      <p:sp>
        <p:nvSpPr>
          <p:cNvPr id="5" name="Footer Placeholder 4">
            <a:extLst>
              <a:ext uri="{FF2B5EF4-FFF2-40B4-BE49-F238E27FC236}">
                <a16:creationId xmlns:a16="http://schemas.microsoft.com/office/drawing/2014/main" id="{A3458B5F-EA48-4718-BACF-978BF9DFD6C1}"/>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hangingPunct="1">
              <a:defRPr sz="1200">
                <a:solidFill>
                  <a:srgbClr val="FFFFFF"/>
                </a:solidFill>
              </a:defRPr>
            </a:lvl1pPr>
          </a:lstStyle>
          <a:p>
            <a:pPr>
              <a:defRPr/>
            </a:pPr>
            <a:endParaRPr lang="da-DK"/>
          </a:p>
        </p:txBody>
      </p:sp>
      <p:sp>
        <p:nvSpPr>
          <p:cNvPr id="6" name="Slide Number Placeholder 5">
            <a:extLst>
              <a:ext uri="{FF2B5EF4-FFF2-40B4-BE49-F238E27FC236}">
                <a16:creationId xmlns:a16="http://schemas.microsoft.com/office/drawing/2014/main" id="{6CE80F51-F9BA-4BB0-ABB3-9BA3059E4DB0}"/>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a:solidFill>
                  <a:srgbClr val="FFFFFF"/>
                </a:solidFill>
              </a:defRPr>
            </a:lvl1pPr>
          </a:lstStyle>
          <a:p>
            <a:pPr>
              <a:defRPr/>
            </a:pPr>
            <a:fld id="{281491B5-5869-4C38-AFEF-6DC3F8F9C352}" type="slidenum">
              <a:rPr lang="da-DK" altLang="da-DK"/>
              <a:pPr>
                <a:defRPr/>
              </a:pPr>
              <a:t>‹#›</a:t>
            </a:fld>
            <a:endParaRPr lang="da-DK" altLang="da-DK"/>
          </a:p>
        </p:txBody>
      </p:sp>
    </p:spTree>
  </p:cSld>
  <p:clrMap bg1="lt1" tx1="dk1" bg2="lt2" tx2="dk2" accent1="accent1" accent2="accent2" accent3="accent3" accent4="accent4" accent5="accent5" accent6="accent6" hlink="hlink" folHlink="folHlink"/>
  <p:sldLayoutIdLst>
    <p:sldLayoutId id="2147484483" r:id="rId1"/>
    <p:sldLayoutId id="2147484476" r:id="rId2"/>
    <p:sldLayoutId id="2147484484" r:id="rId3"/>
    <p:sldLayoutId id="2147484477" r:id="rId4"/>
    <p:sldLayoutId id="2147484485" r:id="rId5"/>
    <p:sldLayoutId id="2147484478" r:id="rId6"/>
    <p:sldLayoutId id="2147484479" r:id="rId7"/>
    <p:sldLayoutId id="2147484486" r:id="rId8"/>
    <p:sldLayoutId id="2147484480" r:id="rId9"/>
    <p:sldLayoutId id="2147484481" r:id="rId10"/>
    <p:sldLayoutId id="2147484482"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itchFamily="34" charset="0"/>
        </a:defRPr>
      </a:lvl2pPr>
      <a:lvl3pPr algn="l" rtl="0" eaLnBrk="0" fontAlgn="base" hangingPunct="0">
        <a:spcBef>
          <a:spcPct val="0"/>
        </a:spcBef>
        <a:spcAft>
          <a:spcPct val="0"/>
        </a:spcAft>
        <a:defRPr sz="4000">
          <a:solidFill>
            <a:schemeClr val="tx2"/>
          </a:solidFill>
          <a:latin typeface="Arial" pitchFamily="34" charset="0"/>
        </a:defRPr>
      </a:lvl3pPr>
      <a:lvl4pPr algn="l" rtl="0" eaLnBrk="0" fontAlgn="base" hangingPunct="0">
        <a:spcBef>
          <a:spcPct val="0"/>
        </a:spcBef>
        <a:spcAft>
          <a:spcPct val="0"/>
        </a:spcAft>
        <a:defRPr sz="4000">
          <a:solidFill>
            <a:schemeClr val="tx2"/>
          </a:solidFill>
          <a:latin typeface="Arial" pitchFamily="34" charset="0"/>
        </a:defRPr>
      </a:lvl4pPr>
      <a:lvl5pPr algn="l" rtl="0" eaLnBrk="0" fontAlgn="base" hangingPunct="0">
        <a:spcBef>
          <a:spcPct val="0"/>
        </a:spcBef>
        <a:spcAft>
          <a:spcPct val="0"/>
        </a:spcAft>
        <a:defRPr sz="4000">
          <a:solidFill>
            <a:schemeClr val="tx2"/>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C81978C-FA53-491B-B0A9-CBB42E2B1992}"/>
              </a:ext>
            </a:extLst>
          </p:cNvPr>
          <p:cNvSpPr>
            <a:spLocks noGrp="1" noChangeArrowheads="1"/>
          </p:cNvSpPr>
          <p:nvPr>
            <p:ph type="ctrTitle"/>
          </p:nvPr>
        </p:nvSpPr>
        <p:spPr/>
        <p:txBody>
          <a:bodyPr/>
          <a:lstStyle/>
          <a:p>
            <a:pPr eaLnBrk="1" fontAlgn="auto" hangingPunct="1">
              <a:spcAft>
                <a:spcPts val="0"/>
              </a:spcAft>
              <a:defRPr/>
            </a:pPr>
            <a:r>
              <a:rPr lang="da-DK" sz="2800" dirty="0" err="1">
                <a:latin typeface="Calibri" panose="020F0502020204030204" pitchFamily="34" charset="0"/>
                <a:ea typeface="Calibri" panose="020F0502020204030204" pitchFamily="34" charset="0"/>
              </a:rPr>
              <a:t>Welcome</a:t>
            </a:r>
            <a:r>
              <a:rPr lang="da-DK" sz="2800" dirty="0">
                <a:latin typeface="Calibri" panose="020F0502020204030204" pitchFamily="34" charset="0"/>
                <a:ea typeface="Calibri" panose="020F0502020204030204" pitchFamily="34" charset="0"/>
              </a:rPr>
              <a:t> to Tampere and </a:t>
            </a:r>
            <a:r>
              <a:rPr lang="da-DK" sz="2800" dirty="0" err="1">
                <a:latin typeface="Calibri" panose="020F0502020204030204" pitchFamily="34" charset="0"/>
                <a:ea typeface="Calibri" panose="020F0502020204030204" pitchFamily="34" charset="0"/>
              </a:rPr>
              <a:t>some</a:t>
            </a:r>
            <a:r>
              <a:rPr lang="da-DK" sz="2800" dirty="0">
                <a:latin typeface="Calibri" panose="020F0502020204030204" pitchFamily="34" charset="0"/>
                <a:ea typeface="Calibri" panose="020F0502020204030204" pitchFamily="34" charset="0"/>
              </a:rPr>
              <a:t> </a:t>
            </a:r>
            <a:r>
              <a:rPr lang="da-DK" sz="2800" dirty="0" err="1">
                <a:latin typeface="Calibri" panose="020F0502020204030204" pitchFamily="34" charset="0"/>
                <a:ea typeface="Calibri" panose="020F0502020204030204" pitchFamily="34" charset="0"/>
              </a:rPr>
              <a:t>reflections</a:t>
            </a:r>
            <a:r>
              <a:rPr lang="da-DK" sz="2800" dirty="0">
                <a:latin typeface="Calibri" panose="020F0502020204030204" pitchFamily="34" charset="0"/>
                <a:ea typeface="Calibri" panose="020F0502020204030204" pitchFamily="34" charset="0"/>
              </a:rPr>
              <a:t> on  the </a:t>
            </a:r>
            <a:r>
              <a:rPr lang="da-DK" sz="2800" dirty="0" err="1">
                <a:latin typeface="Calibri" panose="020F0502020204030204" pitchFamily="34" charset="0"/>
                <a:ea typeface="Calibri" panose="020F0502020204030204" pitchFamily="34" charset="0"/>
              </a:rPr>
              <a:t>role</a:t>
            </a:r>
            <a:r>
              <a:rPr lang="da-DK" sz="2800" dirty="0">
                <a:latin typeface="Calibri" panose="020F0502020204030204" pitchFamily="34" charset="0"/>
                <a:ea typeface="Calibri" panose="020F0502020204030204" pitchFamily="34" charset="0"/>
              </a:rPr>
              <a:t> of Globelics and innovation studies </a:t>
            </a:r>
            <a:br>
              <a:rPr lang="da-DK" sz="1800" dirty="0">
                <a:latin typeface="Calibri" panose="020F0502020204030204" pitchFamily="34" charset="0"/>
                <a:ea typeface="Calibri" panose="020F0502020204030204" pitchFamily="34" charset="0"/>
              </a:rPr>
            </a:br>
            <a:r>
              <a:rPr lang="da-DK" sz="2400" i="1" dirty="0">
                <a:latin typeface="Calibri" panose="020F0502020204030204" pitchFamily="34" charset="0"/>
                <a:ea typeface="Calibri" panose="020F0502020204030204" pitchFamily="34" charset="0"/>
              </a:rPr>
              <a:t>Globelics Academy </a:t>
            </a:r>
            <a:r>
              <a:rPr lang="da-DK" sz="2400" i="1" dirty="0" err="1">
                <a:latin typeface="Calibri" panose="020F0502020204030204" pitchFamily="34" charset="0"/>
                <a:ea typeface="Calibri" panose="020F0502020204030204" pitchFamily="34" charset="0"/>
              </a:rPr>
              <a:t>opening</a:t>
            </a:r>
            <a:r>
              <a:rPr lang="da-DK" sz="2400" i="1" dirty="0">
                <a:latin typeface="Calibri" panose="020F0502020204030204" pitchFamily="34" charset="0"/>
                <a:ea typeface="Calibri" panose="020F0502020204030204" pitchFamily="34" charset="0"/>
              </a:rPr>
              <a:t> </a:t>
            </a:r>
            <a:r>
              <a:rPr lang="da-DK" sz="2400" i="1" dirty="0" err="1">
                <a:latin typeface="Calibri" panose="020F0502020204030204" pitchFamily="34" charset="0"/>
                <a:ea typeface="Calibri" panose="020F0502020204030204" pitchFamily="34" charset="0"/>
              </a:rPr>
              <a:t>lecture</a:t>
            </a:r>
            <a:br>
              <a:rPr lang="da-DK" sz="2800" b="1" dirty="0"/>
            </a:br>
            <a:endParaRPr lang="en-GB" sz="2800" b="1" dirty="0"/>
          </a:p>
        </p:txBody>
      </p:sp>
      <p:sp>
        <p:nvSpPr>
          <p:cNvPr id="8195" name="Rectangle 3">
            <a:extLst>
              <a:ext uri="{FF2B5EF4-FFF2-40B4-BE49-F238E27FC236}">
                <a16:creationId xmlns:a16="http://schemas.microsoft.com/office/drawing/2014/main" id="{B173FFD8-334A-411D-83E0-44D86344BD54}"/>
              </a:ext>
            </a:extLst>
          </p:cNvPr>
          <p:cNvSpPr>
            <a:spLocks noGrp="1"/>
          </p:cNvSpPr>
          <p:nvPr>
            <p:ph type="subTitle" idx="1"/>
          </p:nvPr>
        </p:nvSpPr>
        <p:spPr>
          <a:xfrm>
            <a:off x="4733925" y="4581525"/>
            <a:ext cx="3309938" cy="1439863"/>
          </a:xfrm>
        </p:spPr>
        <p:txBody>
          <a:bodyPr/>
          <a:lstStyle/>
          <a:p>
            <a:pPr eaLnBrk="1" hangingPunct="1">
              <a:lnSpc>
                <a:spcPct val="80000"/>
              </a:lnSpc>
            </a:pPr>
            <a:r>
              <a:rPr lang="da-DK" altLang="da-DK">
                <a:solidFill>
                  <a:schemeClr val="tx2"/>
                </a:solidFill>
              </a:rPr>
              <a:t>August 16, 2022</a:t>
            </a:r>
          </a:p>
          <a:p>
            <a:pPr eaLnBrk="1" hangingPunct="1">
              <a:lnSpc>
                <a:spcPct val="80000"/>
              </a:lnSpc>
            </a:pPr>
            <a:r>
              <a:rPr lang="da-DK" altLang="da-DK">
                <a:solidFill>
                  <a:schemeClr val="tx2"/>
                </a:solidFill>
              </a:rPr>
              <a:t>Bengt-Åke Lundvall</a:t>
            </a:r>
          </a:p>
          <a:p>
            <a:pPr eaLnBrk="1" hangingPunct="1">
              <a:lnSpc>
                <a:spcPct val="80000"/>
              </a:lnSpc>
            </a:pPr>
            <a:r>
              <a:rPr lang="da-DK" altLang="da-DK">
                <a:solidFill>
                  <a:schemeClr val="tx2"/>
                </a:solidFill>
              </a:rPr>
              <a:t>Aalborg University</a:t>
            </a:r>
            <a:endParaRPr lang="en-GB" altLang="da-DK">
              <a:solidFill>
                <a:schemeClr val="tx2"/>
              </a:solidFill>
            </a:endParaRPr>
          </a:p>
        </p:txBody>
      </p:sp>
      <p:pic>
        <p:nvPicPr>
          <p:cNvPr id="8196" name="Globelics NSI and Dev.">
            <a:hlinkClick r:id="" action="ppaction://media"/>
            <a:extLst>
              <a:ext uri="{FF2B5EF4-FFF2-40B4-BE49-F238E27FC236}">
                <a16:creationId xmlns:a16="http://schemas.microsoft.com/office/drawing/2014/main" id="{98850741-2293-41EB-9F57-726CD13AD3A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68800" y="3225800"/>
            <a:ext cx="4064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9CB05-E6FC-4A97-BFAD-98C6BF218E43}"/>
              </a:ext>
            </a:extLst>
          </p:cNvPr>
          <p:cNvSpPr>
            <a:spLocks noGrp="1"/>
          </p:cNvSpPr>
          <p:nvPr>
            <p:ph type="title"/>
          </p:nvPr>
        </p:nvSpPr>
        <p:spPr/>
        <p:txBody>
          <a:bodyPr>
            <a:normAutofit fontScale="90000"/>
          </a:bodyPr>
          <a:lstStyle/>
          <a:p>
            <a:pPr>
              <a:defRPr/>
            </a:pPr>
            <a:r>
              <a:rPr lang="da-DK" dirty="0"/>
              <a:t>The double </a:t>
            </a:r>
            <a:r>
              <a:rPr lang="da-DK" dirty="0" err="1"/>
              <a:t>enclosure</a:t>
            </a:r>
            <a:r>
              <a:rPr lang="da-DK" dirty="0"/>
              <a:t> of the </a:t>
            </a:r>
            <a:r>
              <a:rPr lang="da-DK" dirty="0" err="1"/>
              <a:t>knowledge</a:t>
            </a:r>
            <a:r>
              <a:rPr lang="da-DK" dirty="0"/>
              <a:t> landscape has global </a:t>
            </a:r>
            <a:r>
              <a:rPr lang="da-DK" dirty="0" err="1"/>
              <a:t>consequences</a:t>
            </a:r>
            <a:endParaRPr lang="da-DK" dirty="0"/>
          </a:p>
        </p:txBody>
      </p:sp>
      <p:sp>
        <p:nvSpPr>
          <p:cNvPr id="28675" name="Content Placeholder 2">
            <a:extLst>
              <a:ext uri="{FF2B5EF4-FFF2-40B4-BE49-F238E27FC236}">
                <a16:creationId xmlns:a16="http://schemas.microsoft.com/office/drawing/2014/main" id="{1158955F-BD85-4143-9FCF-1C89E77E4CB4}"/>
              </a:ext>
            </a:extLst>
          </p:cNvPr>
          <p:cNvSpPr>
            <a:spLocks noGrp="1"/>
          </p:cNvSpPr>
          <p:nvPr>
            <p:ph idx="1"/>
          </p:nvPr>
        </p:nvSpPr>
        <p:spPr/>
        <p:txBody>
          <a:bodyPr/>
          <a:lstStyle/>
          <a:p>
            <a:r>
              <a:rPr lang="en-US" altLang="da-DK" dirty="0"/>
              <a:t>We witness a </a:t>
            </a:r>
            <a:r>
              <a:rPr lang="en-US" altLang="da-DK" i="1" dirty="0"/>
              <a:t>double enclosure process </a:t>
            </a:r>
            <a:r>
              <a:rPr lang="en-US" altLang="da-DK" dirty="0"/>
              <a:t>undermining the global knowledge commons and open science. Tech giants privatize, monopolize and turn important elements of technology into private assets while their respective state builds new barriers to the international flow of knowledge.</a:t>
            </a:r>
          </a:p>
          <a:p>
            <a:r>
              <a:rPr lang="en-US" altLang="da-DK" dirty="0"/>
              <a:t> While this may result in inflated innovation indicators in China and the US it curtails innovation possibilities for other organizations and for the rest of the world.</a:t>
            </a:r>
          </a:p>
        </p:txBody>
      </p:sp>
    </p:spTree>
    <p:extLst>
      <p:ext uri="{BB962C8B-B14F-4D97-AF65-F5344CB8AC3E}">
        <p14:creationId xmlns:p14="http://schemas.microsoft.com/office/powerpoint/2010/main" val="3562829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50838-9CCB-43EA-815F-F608B81B6488}"/>
              </a:ext>
            </a:extLst>
          </p:cNvPr>
          <p:cNvSpPr>
            <a:spLocks noGrp="1"/>
          </p:cNvSpPr>
          <p:nvPr>
            <p:ph type="title"/>
          </p:nvPr>
        </p:nvSpPr>
        <p:spPr/>
        <p:txBody>
          <a:bodyPr>
            <a:normAutofit fontScale="90000"/>
          </a:bodyPr>
          <a:lstStyle/>
          <a:p>
            <a:r>
              <a:rPr lang="da-DK" dirty="0"/>
              <a:t>Globelics research agenda must </a:t>
            </a:r>
            <a:r>
              <a:rPr lang="da-DK" dirty="0" err="1"/>
              <a:t>respond</a:t>
            </a:r>
            <a:r>
              <a:rPr lang="da-DK" dirty="0"/>
              <a:t> to </a:t>
            </a:r>
            <a:r>
              <a:rPr lang="da-DK" dirty="0" err="1"/>
              <a:t>changes</a:t>
            </a:r>
            <a:r>
              <a:rPr lang="da-DK" dirty="0"/>
              <a:t> in </a:t>
            </a:r>
            <a:r>
              <a:rPr lang="da-DK" dirty="0" err="1"/>
              <a:t>context</a:t>
            </a:r>
            <a:endParaRPr lang="da-DK" dirty="0"/>
          </a:p>
        </p:txBody>
      </p:sp>
      <p:sp>
        <p:nvSpPr>
          <p:cNvPr id="3" name="Content Placeholder 2">
            <a:extLst>
              <a:ext uri="{FF2B5EF4-FFF2-40B4-BE49-F238E27FC236}">
                <a16:creationId xmlns:a16="http://schemas.microsoft.com/office/drawing/2014/main" id="{71AD98EE-E8C5-4244-ABD0-67B7B5D65C4D}"/>
              </a:ext>
            </a:extLst>
          </p:cNvPr>
          <p:cNvSpPr>
            <a:spLocks noGrp="1"/>
          </p:cNvSpPr>
          <p:nvPr>
            <p:ph idx="1"/>
          </p:nvPr>
        </p:nvSpPr>
        <p:spPr/>
        <p:txBody>
          <a:bodyPr/>
          <a:lstStyle/>
          <a:p>
            <a:r>
              <a:rPr lang="da-DK" dirty="0" err="1"/>
              <a:t>Emerging</a:t>
            </a:r>
            <a:r>
              <a:rPr lang="da-DK" dirty="0"/>
              <a:t> new </a:t>
            </a:r>
            <a:r>
              <a:rPr lang="da-DK" dirty="0" err="1"/>
              <a:t>technologies</a:t>
            </a:r>
            <a:r>
              <a:rPr lang="da-DK" dirty="0"/>
              <a:t> – the case of </a:t>
            </a:r>
            <a:r>
              <a:rPr lang="da-DK" dirty="0" err="1"/>
              <a:t>Artificial</a:t>
            </a:r>
            <a:r>
              <a:rPr lang="da-DK" dirty="0"/>
              <a:t> </a:t>
            </a:r>
            <a:r>
              <a:rPr lang="da-DK" dirty="0" err="1"/>
              <a:t>intelligence</a:t>
            </a:r>
            <a:r>
              <a:rPr lang="da-DK" dirty="0"/>
              <a:t> and </a:t>
            </a:r>
            <a:r>
              <a:rPr lang="da-DK" dirty="0" err="1"/>
              <a:t>digitalisation</a:t>
            </a:r>
            <a:r>
              <a:rPr lang="da-DK" dirty="0"/>
              <a:t>.</a:t>
            </a:r>
          </a:p>
          <a:p>
            <a:r>
              <a:rPr lang="da-DK" dirty="0" err="1"/>
              <a:t>Intellectual</a:t>
            </a:r>
            <a:r>
              <a:rPr lang="da-DK" dirty="0"/>
              <a:t> </a:t>
            </a:r>
            <a:r>
              <a:rPr lang="da-DK" dirty="0" err="1"/>
              <a:t>monopoly</a:t>
            </a:r>
            <a:r>
              <a:rPr lang="da-DK" dirty="0"/>
              <a:t> </a:t>
            </a:r>
            <a:r>
              <a:rPr lang="da-DK" dirty="0" err="1"/>
              <a:t>capitalism</a:t>
            </a:r>
            <a:r>
              <a:rPr lang="da-DK" dirty="0"/>
              <a:t>: Hyper-</a:t>
            </a:r>
            <a:r>
              <a:rPr lang="da-DK" dirty="0" err="1"/>
              <a:t>concentration</a:t>
            </a:r>
            <a:r>
              <a:rPr lang="da-DK" dirty="0"/>
              <a:t> of </a:t>
            </a:r>
            <a:r>
              <a:rPr lang="da-DK" dirty="0" err="1"/>
              <a:t>capital</a:t>
            </a:r>
            <a:r>
              <a:rPr lang="da-DK" dirty="0"/>
              <a:t> </a:t>
            </a:r>
            <a:r>
              <a:rPr lang="da-DK" dirty="0" err="1"/>
              <a:t>based</a:t>
            </a:r>
            <a:r>
              <a:rPr lang="da-DK" dirty="0"/>
              <a:t> upon permanent innovation</a:t>
            </a:r>
          </a:p>
          <a:p>
            <a:r>
              <a:rPr lang="da-DK" dirty="0"/>
              <a:t>Co-evolution of national and </a:t>
            </a:r>
            <a:r>
              <a:rPr lang="da-DK" dirty="0" err="1"/>
              <a:t>corporate</a:t>
            </a:r>
            <a:r>
              <a:rPr lang="da-DK" dirty="0"/>
              <a:t> innovation systems.</a:t>
            </a:r>
          </a:p>
          <a:p>
            <a:r>
              <a:rPr lang="da-DK" dirty="0"/>
              <a:t>The </a:t>
            </a:r>
            <a:r>
              <a:rPr lang="da-DK" dirty="0" err="1"/>
              <a:t>conflict</a:t>
            </a:r>
            <a:r>
              <a:rPr lang="da-DK" dirty="0"/>
              <a:t> </a:t>
            </a:r>
            <a:r>
              <a:rPr lang="da-DK" dirty="0" err="1"/>
              <a:t>between</a:t>
            </a:r>
            <a:r>
              <a:rPr lang="da-DK" dirty="0"/>
              <a:t> the US as </a:t>
            </a:r>
            <a:r>
              <a:rPr lang="da-DK" dirty="0" err="1"/>
              <a:t>lead</a:t>
            </a:r>
            <a:r>
              <a:rPr lang="da-DK" dirty="0"/>
              <a:t> country and China as </a:t>
            </a:r>
            <a:r>
              <a:rPr lang="da-DK" dirty="0" err="1"/>
              <a:t>challenger</a:t>
            </a:r>
            <a:r>
              <a:rPr lang="da-DK" dirty="0"/>
              <a:t>.</a:t>
            </a:r>
          </a:p>
          <a:p>
            <a:pPr marL="0" indent="0">
              <a:buNone/>
            </a:pPr>
            <a:r>
              <a:rPr lang="da-DK" dirty="0" err="1"/>
              <a:t>These</a:t>
            </a:r>
            <a:r>
              <a:rPr lang="da-DK" dirty="0"/>
              <a:t> new trends point to a new </a:t>
            </a:r>
            <a:r>
              <a:rPr lang="da-DK" dirty="0" err="1"/>
              <a:t>perspective</a:t>
            </a:r>
            <a:r>
              <a:rPr lang="da-DK" dirty="0"/>
              <a:t> on innovation with </a:t>
            </a:r>
            <a:r>
              <a:rPr lang="da-DK" dirty="0" err="1"/>
              <a:t>focus</a:t>
            </a:r>
            <a:r>
              <a:rPr lang="da-DK" dirty="0"/>
              <a:t> on </a:t>
            </a:r>
            <a:r>
              <a:rPr lang="da-DK" dirty="0" err="1"/>
              <a:t>unequal</a:t>
            </a:r>
            <a:r>
              <a:rPr lang="da-DK" dirty="0"/>
              <a:t> </a:t>
            </a:r>
            <a:r>
              <a:rPr lang="da-DK" dirty="0" err="1"/>
              <a:t>access</a:t>
            </a:r>
            <a:r>
              <a:rPr lang="da-DK" dirty="0"/>
              <a:t> to </a:t>
            </a:r>
            <a:r>
              <a:rPr lang="da-DK" dirty="0" err="1"/>
              <a:t>knowledge</a:t>
            </a:r>
            <a:r>
              <a:rPr lang="da-DK" dirty="0"/>
              <a:t> as the major source of global </a:t>
            </a:r>
            <a:r>
              <a:rPr lang="da-DK" dirty="0" err="1"/>
              <a:t>inequality</a:t>
            </a:r>
            <a:r>
              <a:rPr lang="da-DK" dirty="0"/>
              <a:t>. </a:t>
            </a:r>
            <a:r>
              <a:rPr lang="da-DK" dirty="0" err="1"/>
              <a:t>We</a:t>
            </a:r>
            <a:r>
              <a:rPr lang="da-DK" dirty="0"/>
              <a:t> </a:t>
            </a:r>
            <a:r>
              <a:rPr lang="da-DK" dirty="0" err="1"/>
              <a:t>are</a:t>
            </a:r>
            <a:r>
              <a:rPr lang="da-DK" dirty="0"/>
              <a:t> </a:t>
            </a:r>
            <a:r>
              <a:rPr lang="da-DK" dirty="0" err="1"/>
              <a:t>living</a:t>
            </a:r>
            <a:r>
              <a:rPr lang="da-DK" dirty="0"/>
              <a:t> in an </a:t>
            </a:r>
            <a:r>
              <a:rPr lang="da-DK" dirty="0" err="1"/>
              <a:t>era</a:t>
            </a:r>
            <a:r>
              <a:rPr lang="da-DK" dirty="0"/>
              <a:t> of EXCLUSIVE INNOVATION. </a:t>
            </a:r>
          </a:p>
          <a:p>
            <a:endParaRPr lang="da-DK" dirty="0"/>
          </a:p>
        </p:txBody>
      </p:sp>
    </p:spTree>
    <p:extLst>
      <p:ext uri="{BB962C8B-B14F-4D97-AF65-F5344CB8AC3E}">
        <p14:creationId xmlns:p14="http://schemas.microsoft.com/office/powerpoint/2010/main" val="4160401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9909-E55B-4B66-A59E-6A8493D5C0D5}"/>
              </a:ext>
            </a:extLst>
          </p:cNvPr>
          <p:cNvSpPr>
            <a:spLocks noGrp="1"/>
          </p:cNvSpPr>
          <p:nvPr>
            <p:ph type="title"/>
          </p:nvPr>
        </p:nvSpPr>
        <p:spPr/>
        <p:txBody>
          <a:bodyPr/>
          <a:lstStyle/>
          <a:p>
            <a:r>
              <a:rPr lang="da-DK" dirty="0" err="1"/>
              <a:t>Some</a:t>
            </a:r>
            <a:r>
              <a:rPr lang="da-DK" dirty="0"/>
              <a:t> policy </a:t>
            </a:r>
            <a:r>
              <a:rPr lang="da-DK" dirty="0" err="1"/>
              <a:t>implications</a:t>
            </a:r>
            <a:endParaRPr lang="da-DK" dirty="0"/>
          </a:p>
        </p:txBody>
      </p:sp>
      <p:sp>
        <p:nvSpPr>
          <p:cNvPr id="3" name="Content Placeholder 2">
            <a:extLst>
              <a:ext uri="{FF2B5EF4-FFF2-40B4-BE49-F238E27FC236}">
                <a16:creationId xmlns:a16="http://schemas.microsoft.com/office/drawing/2014/main" id="{897E33CC-88E4-42CA-BEC9-F1588C437F72}"/>
              </a:ext>
            </a:extLst>
          </p:cNvPr>
          <p:cNvSpPr>
            <a:spLocks noGrp="1"/>
          </p:cNvSpPr>
          <p:nvPr>
            <p:ph idx="1"/>
          </p:nvPr>
        </p:nvSpPr>
        <p:spPr/>
        <p:txBody>
          <a:bodyPr/>
          <a:lstStyle/>
          <a:p>
            <a:r>
              <a:rPr lang="da-DK" dirty="0"/>
              <a:t>A major task for coming generations is to </a:t>
            </a:r>
            <a:r>
              <a:rPr lang="da-DK" dirty="0" err="1"/>
              <a:t>extend</a:t>
            </a:r>
            <a:r>
              <a:rPr lang="da-DK" dirty="0"/>
              <a:t> the </a:t>
            </a:r>
            <a:r>
              <a:rPr lang="da-DK" dirty="0" err="1"/>
              <a:t>knowledge</a:t>
            </a:r>
            <a:r>
              <a:rPr lang="da-DK" dirty="0"/>
              <a:t> commons. This </a:t>
            </a:r>
            <a:r>
              <a:rPr lang="da-DK" dirty="0" err="1"/>
              <a:t>includes</a:t>
            </a:r>
            <a:r>
              <a:rPr lang="da-DK" dirty="0"/>
              <a:t>, but </a:t>
            </a:r>
            <a:r>
              <a:rPr lang="da-DK" dirty="0" err="1"/>
              <a:t>goes</a:t>
            </a:r>
            <a:r>
              <a:rPr lang="da-DK" dirty="0"/>
              <a:t> far </a:t>
            </a:r>
            <a:r>
              <a:rPr lang="da-DK" dirty="0" err="1"/>
              <a:t>beyond</a:t>
            </a:r>
            <a:r>
              <a:rPr lang="da-DK" dirty="0"/>
              <a:t>, </a:t>
            </a:r>
            <a:r>
              <a:rPr lang="da-DK" dirty="0" err="1"/>
              <a:t>less</a:t>
            </a:r>
            <a:r>
              <a:rPr lang="da-DK" dirty="0"/>
              <a:t> </a:t>
            </a:r>
            <a:r>
              <a:rPr lang="da-DK" dirty="0" err="1"/>
              <a:t>restrictive</a:t>
            </a:r>
            <a:r>
              <a:rPr lang="da-DK" dirty="0"/>
              <a:t> </a:t>
            </a:r>
            <a:r>
              <a:rPr lang="da-DK" dirty="0" err="1"/>
              <a:t>IPRs</a:t>
            </a:r>
            <a:r>
              <a:rPr lang="da-DK" dirty="0"/>
              <a:t> at the </a:t>
            </a:r>
            <a:r>
              <a:rPr lang="da-DK" dirty="0" err="1"/>
              <a:t>corporate</a:t>
            </a:r>
            <a:r>
              <a:rPr lang="da-DK" dirty="0"/>
              <a:t> and international </a:t>
            </a:r>
            <a:r>
              <a:rPr lang="da-DK" dirty="0" err="1"/>
              <a:t>level</a:t>
            </a:r>
            <a:r>
              <a:rPr lang="da-DK" dirty="0"/>
              <a:t>.</a:t>
            </a:r>
          </a:p>
          <a:p>
            <a:r>
              <a:rPr lang="da-DK" dirty="0"/>
              <a:t>The </a:t>
            </a:r>
            <a:r>
              <a:rPr lang="da-DK" dirty="0" err="1"/>
              <a:t>only</a:t>
            </a:r>
            <a:r>
              <a:rPr lang="da-DK" dirty="0"/>
              <a:t> </a:t>
            </a:r>
            <a:r>
              <a:rPr lang="da-DK" dirty="0" err="1"/>
              <a:t>sustainable</a:t>
            </a:r>
            <a:r>
              <a:rPr lang="da-DK" dirty="0"/>
              <a:t> </a:t>
            </a:r>
            <a:r>
              <a:rPr lang="da-DK" dirty="0" err="1"/>
              <a:t>strategy</a:t>
            </a:r>
            <a:r>
              <a:rPr lang="da-DK" dirty="0"/>
              <a:t> to </a:t>
            </a:r>
            <a:r>
              <a:rPr lang="da-DK" dirty="0" err="1"/>
              <a:t>meet</a:t>
            </a:r>
            <a:r>
              <a:rPr lang="da-DK" dirty="0"/>
              <a:t> global </a:t>
            </a:r>
            <a:r>
              <a:rPr lang="da-DK" dirty="0" err="1"/>
              <a:t>challenges</a:t>
            </a:r>
            <a:r>
              <a:rPr lang="da-DK" dirty="0"/>
              <a:t> is </a:t>
            </a:r>
            <a:r>
              <a:rPr lang="da-DK" dirty="0" err="1"/>
              <a:t>one</a:t>
            </a:r>
            <a:r>
              <a:rPr lang="da-DK" dirty="0"/>
              <a:t> </a:t>
            </a:r>
            <a:r>
              <a:rPr lang="da-DK" dirty="0" err="1"/>
              <a:t>characterized</a:t>
            </a:r>
            <a:r>
              <a:rPr lang="da-DK" dirty="0"/>
              <a:t> by </a:t>
            </a:r>
            <a:r>
              <a:rPr lang="da-DK" dirty="0" err="1"/>
              <a:t>knowledge</a:t>
            </a:r>
            <a:r>
              <a:rPr lang="da-DK" dirty="0"/>
              <a:t> </a:t>
            </a:r>
            <a:r>
              <a:rPr lang="da-DK" dirty="0" err="1"/>
              <a:t>sharing</a:t>
            </a:r>
            <a:r>
              <a:rPr lang="da-DK" dirty="0"/>
              <a:t> </a:t>
            </a:r>
            <a:r>
              <a:rPr lang="da-DK" dirty="0" err="1"/>
              <a:t>across</a:t>
            </a:r>
            <a:r>
              <a:rPr lang="da-DK" dirty="0"/>
              <a:t> </a:t>
            </a:r>
            <a:r>
              <a:rPr lang="da-DK" dirty="0" err="1"/>
              <a:t>enterprises</a:t>
            </a:r>
            <a:r>
              <a:rPr lang="da-DK" dirty="0"/>
              <a:t> and nation </a:t>
            </a:r>
            <a:r>
              <a:rPr lang="da-DK" dirty="0" err="1"/>
              <a:t>states</a:t>
            </a:r>
            <a:r>
              <a:rPr lang="da-DK" dirty="0"/>
              <a:t>.</a:t>
            </a:r>
          </a:p>
          <a:p>
            <a:r>
              <a:rPr lang="da-DK" dirty="0"/>
              <a:t>To </a:t>
            </a:r>
            <a:r>
              <a:rPr lang="da-DK" dirty="0" err="1"/>
              <a:t>examplify</a:t>
            </a:r>
            <a:r>
              <a:rPr lang="da-DK" dirty="0"/>
              <a:t>: </a:t>
            </a:r>
            <a:r>
              <a:rPr lang="da-DK" dirty="0" err="1"/>
              <a:t>China’s</a:t>
            </a:r>
            <a:r>
              <a:rPr lang="da-DK" dirty="0"/>
              <a:t> </a:t>
            </a:r>
            <a:r>
              <a:rPr lang="da-DK" dirty="0" err="1"/>
              <a:t>belt</a:t>
            </a:r>
            <a:r>
              <a:rPr lang="da-DK" dirty="0"/>
              <a:t> and </a:t>
            </a:r>
            <a:r>
              <a:rPr lang="da-DK" dirty="0" err="1"/>
              <a:t>road</a:t>
            </a:r>
            <a:r>
              <a:rPr lang="da-DK" dirty="0"/>
              <a:t> </a:t>
            </a:r>
            <a:r>
              <a:rPr lang="da-DK" dirty="0" err="1"/>
              <a:t>initiative</a:t>
            </a:r>
            <a:r>
              <a:rPr lang="da-DK" dirty="0"/>
              <a:t> </a:t>
            </a:r>
            <a:r>
              <a:rPr lang="da-DK" dirty="0" err="1"/>
              <a:t>could</a:t>
            </a:r>
            <a:r>
              <a:rPr lang="da-DK" dirty="0"/>
              <a:t> open up </a:t>
            </a:r>
            <a:r>
              <a:rPr lang="da-DK" dirty="0" err="1"/>
              <a:t>such</a:t>
            </a:r>
            <a:r>
              <a:rPr lang="da-DK" dirty="0"/>
              <a:t> </a:t>
            </a:r>
            <a:r>
              <a:rPr lang="da-DK" dirty="0" err="1"/>
              <a:t>development</a:t>
            </a:r>
            <a:r>
              <a:rPr lang="da-DK" dirty="0"/>
              <a:t> </a:t>
            </a:r>
            <a:r>
              <a:rPr lang="da-DK" dirty="0" err="1"/>
              <a:t>if</a:t>
            </a:r>
            <a:r>
              <a:rPr lang="da-DK" dirty="0"/>
              <a:t> it </a:t>
            </a:r>
            <a:r>
              <a:rPr lang="da-DK" dirty="0" err="1"/>
              <a:t>complemented</a:t>
            </a:r>
            <a:r>
              <a:rPr lang="da-DK" dirty="0"/>
              <a:t> the </a:t>
            </a:r>
            <a:r>
              <a:rPr lang="da-DK" dirty="0" err="1"/>
              <a:t>current</a:t>
            </a:r>
            <a:r>
              <a:rPr lang="da-DK" dirty="0"/>
              <a:t> </a:t>
            </a:r>
            <a:r>
              <a:rPr lang="da-DK" dirty="0" err="1"/>
              <a:t>focus</a:t>
            </a:r>
            <a:r>
              <a:rPr lang="da-DK" dirty="0"/>
              <a:t> on </a:t>
            </a:r>
            <a:r>
              <a:rPr lang="da-DK" dirty="0" err="1"/>
              <a:t>physical</a:t>
            </a:r>
            <a:r>
              <a:rPr lang="da-DK" dirty="0"/>
              <a:t> </a:t>
            </a:r>
            <a:r>
              <a:rPr lang="da-DK" dirty="0" err="1"/>
              <a:t>infrastructure</a:t>
            </a:r>
            <a:r>
              <a:rPr lang="da-DK" dirty="0"/>
              <a:t> with </a:t>
            </a:r>
            <a:r>
              <a:rPr lang="da-DK" dirty="0" err="1"/>
              <a:t>building</a:t>
            </a:r>
            <a:r>
              <a:rPr lang="da-DK" dirty="0"/>
              <a:t> </a:t>
            </a:r>
            <a:r>
              <a:rPr lang="da-DK" dirty="0" err="1"/>
              <a:t>intellectual</a:t>
            </a:r>
            <a:r>
              <a:rPr lang="da-DK" dirty="0"/>
              <a:t> </a:t>
            </a:r>
            <a:r>
              <a:rPr lang="da-DK" dirty="0" err="1"/>
              <a:t>capital</a:t>
            </a:r>
            <a:r>
              <a:rPr lang="da-DK" dirty="0"/>
              <a:t> </a:t>
            </a:r>
            <a:r>
              <a:rPr lang="da-DK" dirty="0" err="1"/>
              <a:t>through</a:t>
            </a:r>
            <a:r>
              <a:rPr lang="da-DK" dirty="0"/>
              <a:t> </a:t>
            </a:r>
            <a:r>
              <a:rPr lang="da-DK" dirty="0" err="1"/>
              <a:t>knowledge</a:t>
            </a:r>
            <a:r>
              <a:rPr lang="da-DK" dirty="0"/>
              <a:t> </a:t>
            </a:r>
            <a:r>
              <a:rPr lang="da-DK" dirty="0" err="1"/>
              <a:t>sharing</a:t>
            </a:r>
            <a:r>
              <a:rPr lang="da-DK" dirty="0"/>
              <a:t>.</a:t>
            </a:r>
          </a:p>
        </p:txBody>
      </p:sp>
    </p:spTree>
    <p:extLst>
      <p:ext uri="{BB962C8B-B14F-4D97-AF65-F5344CB8AC3E}">
        <p14:creationId xmlns:p14="http://schemas.microsoft.com/office/powerpoint/2010/main" val="928910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AED2-E52B-4912-86D5-211E00669DD6}"/>
              </a:ext>
            </a:extLst>
          </p:cNvPr>
          <p:cNvSpPr>
            <a:spLocks noGrp="1"/>
          </p:cNvSpPr>
          <p:nvPr>
            <p:ph type="title"/>
          </p:nvPr>
        </p:nvSpPr>
        <p:spPr/>
        <p:txBody>
          <a:bodyPr/>
          <a:lstStyle/>
          <a:p>
            <a:r>
              <a:rPr lang="da-DK" dirty="0" err="1"/>
              <a:t>Why</a:t>
            </a:r>
            <a:r>
              <a:rPr lang="da-DK" dirty="0"/>
              <a:t> Globelics Academy?</a:t>
            </a:r>
          </a:p>
        </p:txBody>
      </p:sp>
      <p:sp>
        <p:nvSpPr>
          <p:cNvPr id="3" name="Content Placeholder 2">
            <a:extLst>
              <a:ext uri="{FF2B5EF4-FFF2-40B4-BE49-F238E27FC236}">
                <a16:creationId xmlns:a16="http://schemas.microsoft.com/office/drawing/2014/main" id="{8833C7F8-49EF-4AA4-B9E2-89D6A8FD9C8C}"/>
              </a:ext>
            </a:extLst>
          </p:cNvPr>
          <p:cNvSpPr>
            <a:spLocks noGrp="1"/>
          </p:cNvSpPr>
          <p:nvPr>
            <p:ph idx="1"/>
          </p:nvPr>
        </p:nvSpPr>
        <p:spPr/>
        <p:txBody>
          <a:bodyPr/>
          <a:lstStyle/>
          <a:p>
            <a:r>
              <a:rPr lang="da-DK" sz="2000" dirty="0"/>
              <a:t>Globelics </a:t>
            </a:r>
            <a:r>
              <a:rPr lang="da-DK" sz="2000" dirty="0" err="1"/>
              <a:t>was</a:t>
            </a:r>
            <a:r>
              <a:rPr lang="da-DK" sz="2000" dirty="0"/>
              <a:t> </a:t>
            </a:r>
            <a:r>
              <a:rPr lang="da-DK" sz="2000" dirty="0" err="1"/>
              <a:t>founded</a:t>
            </a:r>
            <a:r>
              <a:rPr lang="da-DK" sz="2000" dirty="0"/>
              <a:t> 20 </a:t>
            </a:r>
            <a:r>
              <a:rPr lang="da-DK" sz="2000" dirty="0" err="1"/>
              <a:t>years</a:t>
            </a:r>
            <a:r>
              <a:rPr lang="da-DK" sz="2000" dirty="0"/>
              <a:t> </a:t>
            </a:r>
            <a:r>
              <a:rPr lang="da-DK" sz="2000" dirty="0" err="1"/>
              <a:t>ago</a:t>
            </a:r>
            <a:r>
              <a:rPr lang="da-DK" sz="2000" dirty="0"/>
              <a:t> in a </a:t>
            </a:r>
            <a:r>
              <a:rPr lang="da-DK" sz="2000" dirty="0" err="1"/>
              <a:t>collaboration</a:t>
            </a:r>
            <a:r>
              <a:rPr lang="da-DK" sz="2000" dirty="0"/>
              <a:t> </a:t>
            </a:r>
            <a:r>
              <a:rPr lang="da-DK" sz="2000" dirty="0" err="1"/>
              <a:t>between</a:t>
            </a:r>
            <a:r>
              <a:rPr lang="da-DK" sz="2000" dirty="0"/>
              <a:t> </a:t>
            </a:r>
            <a:r>
              <a:rPr lang="da-DK" sz="2000" dirty="0" err="1"/>
              <a:t>scholars</a:t>
            </a:r>
            <a:r>
              <a:rPr lang="da-DK" sz="2000" dirty="0"/>
              <a:t> in the North and </a:t>
            </a:r>
            <a:r>
              <a:rPr lang="da-DK" sz="2000" dirty="0" err="1"/>
              <a:t>scholars</a:t>
            </a:r>
            <a:r>
              <a:rPr lang="da-DK" sz="2000" dirty="0"/>
              <a:t> in the South. The </a:t>
            </a:r>
            <a:r>
              <a:rPr lang="da-DK" sz="2000" dirty="0" err="1"/>
              <a:t>objective</a:t>
            </a:r>
            <a:r>
              <a:rPr lang="da-DK" sz="2000" dirty="0"/>
              <a:t> </a:t>
            </a:r>
            <a:r>
              <a:rPr lang="da-DK" sz="2000" dirty="0" err="1"/>
              <a:t>was</a:t>
            </a:r>
            <a:r>
              <a:rPr lang="da-DK" sz="2000" dirty="0"/>
              <a:t> to promote research on innovation for </a:t>
            </a:r>
            <a:r>
              <a:rPr lang="da-DK" sz="2000" dirty="0" err="1"/>
              <a:t>development</a:t>
            </a:r>
            <a:r>
              <a:rPr lang="da-DK" sz="2000" dirty="0"/>
              <a:t> in the South and to </a:t>
            </a:r>
            <a:r>
              <a:rPr lang="da-DK" sz="2000" dirty="0" err="1"/>
              <a:t>stimulate</a:t>
            </a:r>
            <a:r>
              <a:rPr lang="da-DK" sz="2000" dirty="0"/>
              <a:t> South-South research </a:t>
            </a:r>
            <a:r>
              <a:rPr lang="da-DK" sz="2000" dirty="0" err="1"/>
              <a:t>communication</a:t>
            </a:r>
            <a:r>
              <a:rPr lang="da-DK" sz="2000" dirty="0"/>
              <a:t>. </a:t>
            </a:r>
          </a:p>
          <a:p>
            <a:r>
              <a:rPr lang="da-DK" sz="2000" dirty="0"/>
              <a:t>The most </a:t>
            </a:r>
            <a:r>
              <a:rPr lang="da-DK" sz="2000" dirty="0" err="1"/>
              <a:t>important</a:t>
            </a:r>
            <a:r>
              <a:rPr lang="da-DK" sz="2000" dirty="0"/>
              <a:t> </a:t>
            </a:r>
            <a:r>
              <a:rPr lang="da-DK" sz="2000" dirty="0" err="1"/>
              <a:t>means</a:t>
            </a:r>
            <a:r>
              <a:rPr lang="da-DK" sz="2000" dirty="0"/>
              <a:t> to </a:t>
            </a:r>
            <a:r>
              <a:rPr lang="da-DK" sz="2000" dirty="0" err="1"/>
              <a:t>realize</a:t>
            </a:r>
            <a:r>
              <a:rPr lang="da-DK" sz="2000" dirty="0"/>
              <a:t> the </a:t>
            </a:r>
            <a:r>
              <a:rPr lang="da-DK" sz="2000" dirty="0" err="1"/>
              <a:t>objective</a:t>
            </a:r>
            <a:r>
              <a:rPr lang="da-DK" sz="2000" dirty="0"/>
              <a:t> has </a:t>
            </a:r>
            <a:r>
              <a:rPr lang="da-DK" sz="2000" dirty="0" err="1"/>
              <a:t>been</a:t>
            </a:r>
            <a:r>
              <a:rPr lang="da-DK" sz="2000" dirty="0"/>
              <a:t> the support for the </a:t>
            </a:r>
            <a:r>
              <a:rPr lang="da-DK" sz="2000" dirty="0" err="1"/>
              <a:t>training</a:t>
            </a:r>
            <a:r>
              <a:rPr lang="da-DK" sz="2000" dirty="0"/>
              <a:t> of </a:t>
            </a:r>
            <a:r>
              <a:rPr lang="da-DK" sz="2000" dirty="0" err="1"/>
              <a:t>young</a:t>
            </a:r>
            <a:r>
              <a:rPr lang="da-DK" sz="2000" dirty="0"/>
              <a:t> </a:t>
            </a:r>
            <a:r>
              <a:rPr lang="da-DK" sz="2000" dirty="0" err="1"/>
              <a:t>scholars</a:t>
            </a:r>
            <a:r>
              <a:rPr lang="da-DK" sz="2000" dirty="0"/>
              <a:t>. The </a:t>
            </a:r>
            <a:r>
              <a:rPr lang="da-DK" sz="2000" dirty="0" err="1"/>
              <a:t>first</a:t>
            </a:r>
            <a:r>
              <a:rPr lang="da-DK" sz="2000" dirty="0"/>
              <a:t> Globelics </a:t>
            </a:r>
            <a:r>
              <a:rPr lang="da-DK" sz="2000" dirty="0" err="1"/>
              <a:t>academy</a:t>
            </a:r>
            <a:r>
              <a:rPr lang="da-DK" sz="2000" dirty="0"/>
              <a:t> </a:t>
            </a:r>
            <a:r>
              <a:rPr lang="da-DK" sz="2000" dirty="0" err="1"/>
              <a:t>was</a:t>
            </a:r>
            <a:r>
              <a:rPr lang="da-DK" sz="2000" dirty="0"/>
              <a:t> held in </a:t>
            </a:r>
            <a:r>
              <a:rPr lang="da-DK" sz="2000" dirty="0" err="1"/>
              <a:t>Lisbon</a:t>
            </a:r>
            <a:r>
              <a:rPr lang="da-DK" sz="2000" dirty="0"/>
              <a:t> 2004 – </a:t>
            </a:r>
            <a:r>
              <a:rPr lang="da-DK" sz="2000" dirty="0" err="1"/>
              <a:t>later</a:t>
            </a:r>
            <a:r>
              <a:rPr lang="da-DK" sz="2000" dirty="0"/>
              <a:t> </a:t>
            </a:r>
            <a:r>
              <a:rPr lang="da-DK" sz="2000" dirty="0" err="1"/>
              <a:t>colleagues</a:t>
            </a:r>
            <a:r>
              <a:rPr lang="da-DK" sz="2000" dirty="0"/>
              <a:t> in Tampere (Mika </a:t>
            </a:r>
            <a:r>
              <a:rPr lang="da-DK" sz="2000" dirty="0" err="1"/>
              <a:t>Raunio</a:t>
            </a:r>
            <a:r>
              <a:rPr lang="da-DK" sz="2000" dirty="0"/>
              <a:t>, Erkki Kaukonen and Mika </a:t>
            </a:r>
            <a:r>
              <a:rPr lang="da-DK" sz="2000" dirty="0" err="1"/>
              <a:t>Kautonen</a:t>
            </a:r>
            <a:r>
              <a:rPr lang="da-DK" sz="2000" dirty="0"/>
              <a:t>) in </a:t>
            </a:r>
            <a:r>
              <a:rPr lang="da-DK" sz="2000" dirty="0" err="1"/>
              <a:t>took</a:t>
            </a:r>
            <a:r>
              <a:rPr lang="da-DK" sz="2000" dirty="0"/>
              <a:t> on the task to </a:t>
            </a:r>
            <a:r>
              <a:rPr lang="da-DK" sz="2000" dirty="0" err="1"/>
              <a:t>organize</a:t>
            </a:r>
            <a:r>
              <a:rPr lang="da-DK" sz="2000" dirty="0"/>
              <a:t> the Academy. </a:t>
            </a:r>
          </a:p>
          <a:p>
            <a:r>
              <a:rPr lang="da-DK" sz="2000" dirty="0" err="1"/>
              <a:t>Among</a:t>
            </a:r>
            <a:r>
              <a:rPr lang="da-DK" sz="2000" dirty="0"/>
              <a:t> </a:t>
            </a:r>
            <a:r>
              <a:rPr lang="da-DK" sz="2000" dirty="0" err="1"/>
              <a:t>early</a:t>
            </a:r>
            <a:r>
              <a:rPr lang="da-DK" sz="2000" dirty="0"/>
              <a:t> participants of the Academy </a:t>
            </a:r>
            <a:r>
              <a:rPr lang="da-DK" sz="2000" dirty="0" err="1"/>
              <a:t>we</a:t>
            </a:r>
            <a:r>
              <a:rPr lang="da-DK" sz="2000" dirty="0"/>
              <a:t> find the </a:t>
            </a:r>
            <a:r>
              <a:rPr lang="da-DK" sz="2000" dirty="0" err="1"/>
              <a:t>current</a:t>
            </a:r>
            <a:r>
              <a:rPr lang="da-DK" sz="2000" dirty="0"/>
              <a:t> </a:t>
            </a:r>
            <a:r>
              <a:rPr lang="da-DK" sz="2000" dirty="0" err="1"/>
              <a:t>president</a:t>
            </a:r>
            <a:r>
              <a:rPr lang="da-DK" sz="2000" dirty="0"/>
              <a:t> of Globelics Erika Kramer Mbula as </a:t>
            </a:r>
            <a:r>
              <a:rPr lang="da-DK" sz="2000" dirty="0" err="1"/>
              <a:t>well</a:t>
            </a:r>
            <a:r>
              <a:rPr lang="da-DK" sz="2000" dirty="0"/>
              <a:t> as the </a:t>
            </a:r>
            <a:r>
              <a:rPr lang="da-DK" sz="2000" dirty="0" err="1"/>
              <a:t>current</a:t>
            </a:r>
            <a:r>
              <a:rPr lang="da-DK" sz="2000" dirty="0"/>
              <a:t> </a:t>
            </a:r>
            <a:r>
              <a:rPr lang="da-DK" sz="2000" dirty="0" err="1"/>
              <a:t>president</a:t>
            </a:r>
            <a:r>
              <a:rPr lang="da-DK" sz="2000" dirty="0"/>
              <a:t> of </a:t>
            </a:r>
            <a:r>
              <a:rPr lang="da-DK" sz="2000" dirty="0" err="1"/>
              <a:t>Africalics</a:t>
            </a:r>
            <a:r>
              <a:rPr lang="da-DK" sz="2000" dirty="0"/>
              <a:t>, Ann Kingiri. </a:t>
            </a:r>
          </a:p>
          <a:p>
            <a:r>
              <a:rPr lang="da-DK" sz="2000" dirty="0" err="1"/>
              <a:t>Many</a:t>
            </a:r>
            <a:r>
              <a:rPr lang="da-DK" sz="2000" dirty="0"/>
              <a:t> participants have </a:t>
            </a:r>
            <a:r>
              <a:rPr lang="da-DK" sz="2000" dirty="0" err="1"/>
              <a:t>characterized</a:t>
            </a:r>
            <a:r>
              <a:rPr lang="da-DK" sz="2000" dirty="0"/>
              <a:t> the Academy as a </a:t>
            </a:r>
            <a:r>
              <a:rPr lang="da-DK" sz="2000" dirty="0" err="1"/>
              <a:t>life-changing</a:t>
            </a:r>
            <a:r>
              <a:rPr lang="da-DK" sz="2000" dirty="0"/>
              <a:t> </a:t>
            </a:r>
            <a:r>
              <a:rPr lang="da-DK" sz="2000" dirty="0" err="1"/>
              <a:t>experience</a:t>
            </a:r>
            <a:r>
              <a:rPr lang="da-DK" sz="2000" dirty="0"/>
              <a:t>. And </a:t>
            </a:r>
            <a:r>
              <a:rPr lang="da-DK" sz="2000" dirty="0" err="1"/>
              <a:t>many</a:t>
            </a:r>
            <a:r>
              <a:rPr lang="da-DK" sz="2000" dirty="0"/>
              <a:t> have </a:t>
            </a:r>
            <a:r>
              <a:rPr lang="da-DK" sz="2000" dirty="0" err="1"/>
              <a:t>become</a:t>
            </a:r>
            <a:r>
              <a:rPr lang="da-DK" sz="2000" dirty="0"/>
              <a:t> </a:t>
            </a:r>
            <a:r>
              <a:rPr lang="da-DK" sz="2000" dirty="0" err="1"/>
              <a:t>lead</a:t>
            </a:r>
            <a:r>
              <a:rPr lang="da-DK" sz="2000" dirty="0"/>
              <a:t> </a:t>
            </a:r>
            <a:r>
              <a:rPr lang="da-DK" sz="2000" dirty="0" err="1"/>
              <a:t>change</a:t>
            </a:r>
            <a:r>
              <a:rPr lang="da-DK" sz="2000" dirty="0"/>
              <a:t> </a:t>
            </a:r>
            <a:r>
              <a:rPr lang="da-DK" sz="2000" dirty="0" err="1"/>
              <a:t>actors</a:t>
            </a:r>
            <a:r>
              <a:rPr lang="da-DK" sz="2000" dirty="0"/>
              <a:t> in </a:t>
            </a:r>
            <a:r>
              <a:rPr lang="da-DK" sz="2000" dirty="0" err="1"/>
              <a:t>their</a:t>
            </a:r>
            <a:r>
              <a:rPr lang="da-DK" sz="2000" dirty="0"/>
              <a:t> home </a:t>
            </a:r>
            <a:r>
              <a:rPr lang="da-DK" sz="2000" dirty="0" err="1"/>
              <a:t>countries</a:t>
            </a:r>
            <a:r>
              <a:rPr lang="da-DK" sz="2000" dirty="0"/>
              <a:t> or in international organisations. </a:t>
            </a:r>
          </a:p>
        </p:txBody>
      </p:sp>
    </p:spTree>
    <p:extLst>
      <p:ext uri="{BB962C8B-B14F-4D97-AF65-F5344CB8AC3E}">
        <p14:creationId xmlns:p14="http://schemas.microsoft.com/office/powerpoint/2010/main" val="1861564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35D7-C9AD-4A5C-9EA2-DAD07F6007A7}"/>
              </a:ext>
            </a:extLst>
          </p:cNvPr>
          <p:cNvSpPr>
            <a:spLocks noGrp="1"/>
          </p:cNvSpPr>
          <p:nvPr>
            <p:ph type="title"/>
          </p:nvPr>
        </p:nvSpPr>
        <p:spPr/>
        <p:txBody>
          <a:bodyPr/>
          <a:lstStyle/>
          <a:p>
            <a:r>
              <a:rPr lang="da-DK" dirty="0"/>
              <a:t>Work </a:t>
            </a:r>
            <a:r>
              <a:rPr lang="da-DK" dirty="0" err="1"/>
              <a:t>hard</a:t>
            </a:r>
            <a:r>
              <a:rPr lang="da-DK" dirty="0"/>
              <a:t> and have </a:t>
            </a:r>
            <a:r>
              <a:rPr lang="da-DK" dirty="0" err="1"/>
              <a:t>fun</a:t>
            </a:r>
            <a:r>
              <a:rPr lang="da-DK" dirty="0"/>
              <a:t> in Tampere!</a:t>
            </a:r>
          </a:p>
        </p:txBody>
      </p:sp>
      <p:sp>
        <p:nvSpPr>
          <p:cNvPr id="3" name="Content Placeholder 2">
            <a:extLst>
              <a:ext uri="{FF2B5EF4-FFF2-40B4-BE49-F238E27FC236}">
                <a16:creationId xmlns:a16="http://schemas.microsoft.com/office/drawing/2014/main" id="{84ED9ADD-8BCB-452C-B13E-7CD53C2CA63A}"/>
              </a:ext>
            </a:extLst>
          </p:cNvPr>
          <p:cNvSpPr>
            <a:spLocks noGrp="1"/>
          </p:cNvSpPr>
          <p:nvPr>
            <p:ph idx="1"/>
          </p:nvPr>
        </p:nvSpPr>
        <p:spPr/>
        <p:txBody>
          <a:bodyPr/>
          <a:lstStyle/>
          <a:p>
            <a:r>
              <a:rPr lang="da-DK" dirty="0"/>
              <a:t>I </a:t>
            </a:r>
            <a:r>
              <a:rPr lang="da-DK" dirty="0" err="1"/>
              <a:t>want</a:t>
            </a:r>
            <a:r>
              <a:rPr lang="da-DK" dirty="0"/>
              <a:t> to </a:t>
            </a:r>
            <a:r>
              <a:rPr lang="da-DK" dirty="0" err="1"/>
              <a:t>congratulate</a:t>
            </a:r>
            <a:r>
              <a:rPr lang="da-DK" dirty="0"/>
              <a:t> Mika and his </a:t>
            </a:r>
            <a:r>
              <a:rPr lang="da-DK" dirty="0" err="1"/>
              <a:t>colleague</a:t>
            </a:r>
            <a:r>
              <a:rPr lang="da-DK" dirty="0"/>
              <a:t> for </a:t>
            </a:r>
            <a:r>
              <a:rPr lang="da-DK" dirty="0" err="1"/>
              <a:t>setting</a:t>
            </a:r>
            <a:r>
              <a:rPr lang="da-DK" dirty="0"/>
              <a:t> up </a:t>
            </a:r>
            <a:r>
              <a:rPr lang="da-DK" dirty="0" err="1"/>
              <a:t>this</a:t>
            </a:r>
            <a:r>
              <a:rPr lang="da-DK" dirty="0"/>
              <a:t> </a:t>
            </a:r>
            <a:r>
              <a:rPr lang="da-DK" dirty="0" err="1"/>
              <a:t>year’s</a:t>
            </a:r>
            <a:r>
              <a:rPr lang="da-DK" dirty="0"/>
              <a:t> Globelics Academy. It is a </a:t>
            </a:r>
            <a:r>
              <a:rPr lang="da-DK" dirty="0" err="1"/>
              <a:t>lot</a:t>
            </a:r>
            <a:r>
              <a:rPr lang="da-DK" dirty="0"/>
              <a:t> of </a:t>
            </a:r>
            <a:r>
              <a:rPr lang="da-DK" dirty="0" err="1"/>
              <a:t>work</a:t>
            </a:r>
            <a:r>
              <a:rPr lang="da-DK" dirty="0"/>
              <a:t> and </a:t>
            </a:r>
            <a:r>
              <a:rPr lang="da-DK" dirty="0" err="1"/>
              <a:t>they</a:t>
            </a:r>
            <a:r>
              <a:rPr lang="da-DK" dirty="0"/>
              <a:t> do it on the basis of </a:t>
            </a:r>
            <a:r>
              <a:rPr lang="da-DK" dirty="0" err="1"/>
              <a:t>idealism</a:t>
            </a:r>
            <a:r>
              <a:rPr lang="da-DK" dirty="0"/>
              <a:t>.</a:t>
            </a:r>
          </a:p>
          <a:p>
            <a:r>
              <a:rPr lang="da-DK" dirty="0"/>
              <a:t>I </a:t>
            </a:r>
            <a:r>
              <a:rPr lang="da-DK" dirty="0" err="1"/>
              <a:t>also</a:t>
            </a:r>
            <a:r>
              <a:rPr lang="da-DK" dirty="0"/>
              <a:t> </a:t>
            </a:r>
            <a:r>
              <a:rPr lang="da-DK" dirty="0" err="1"/>
              <a:t>want</a:t>
            </a:r>
            <a:r>
              <a:rPr lang="da-DK" dirty="0"/>
              <a:t> to </a:t>
            </a:r>
            <a:r>
              <a:rPr lang="da-DK" dirty="0" err="1"/>
              <a:t>welcome</a:t>
            </a:r>
            <a:r>
              <a:rPr lang="da-DK" dirty="0"/>
              <a:t> and </a:t>
            </a:r>
            <a:r>
              <a:rPr lang="da-DK" dirty="0" err="1"/>
              <a:t>congratulate</a:t>
            </a:r>
            <a:r>
              <a:rPr lang="da-DK" dirty="0"/>
              <a:t> all the students – </a:t>
            </a:r>
            <a:r>
              <a:rPr lang="da-DK" dirty="0" err="1"/>
              <a:t>you</a:t>
            </a:r>
            <a:r>
              <a:rPr lang="da-DK" dirty="0"/>
              <a:t> have </a:t>
            </a:r>
            <a:r>
              <a:rPr lang="da-DK" dirty="0" err="1"/>
              <a:t>been</a:t>
            </a:r>
            <a:r>
              <a:rPr lang="da-DK" dirty="0"/>
              <a:t> </a:t>
            </a:r>
            <a:r>
              <a:rPr lang="da-DK" dirty="0" err="1"/>
              <a:t>selected</a:t>
            </a:r>
            <a:r>
              <a:rPr lang="da-DK" dirty="0"/>
              <a:t> from more </a:t>
            </a:r>
            <a:r>
              <a:rPr lang="da-DK" dirty="0" err="1"/>
              <a:t>than</a:t>
            </a:r>
            <a:r>
              <a:rPr lang="da-DK" dirty="0"/>
              <a:t> 150 </a:t>
            </a:r>
            <a:r>
              <a:rPr lang="da-DK" dirty="0" err="1"/>
              <a:t>applicants</a:t>
            </a:r>
            <a:r>
              <a:rPr lang="da-DK" dirty="0"/>
              <a:t>. </a:t>
            </a:r>
            <a:r>
              <a:rPr lang="da-DK" dirty="0" err="1"/>
              <a:t>You</a:t>
            </a:r>
            <a:r>
              <a:rPr lang="da-DK" dirty="0"/>
              <a:t> </a:t>
            </a:r>
            <a:r>
              <a:rPr lang="da-DK" dirty="0" err="1"/>
              <a:t>are</a:t>
            </a:r>
            <a:r>
              <a:rPr lang="da-DK" dirty="0"/>
              <a:t> </a:t>
            </a:r>
            <a:r>
              <a:rPr lang="da-DK" dirty="0" err="1"/>
              <a:t>going</a:t>
            </a:r>
            <a:r>
              <a:rPr lang="da-DK" dirty="0"/>
              <a:t> to </a:t>
            </a:r>
            <a:r>
              <a:rPr lang="da-DK" dirty="0" err="1"/>
              <a:t>learn</a:t>
            </a:r>
            <a:r>
              <a:rPr lang="da-DK" dirty="0"/>
              <a:t> a </a:t>
            </a:r>
            <a:r>
              <a:rPr lang="da-DK" dirty="0" err="1"/>
              <a:t>lot</a:t>
            </a:r>
            <a:r>
              <a:rPr lang="da-DK" dirty="0"/>
              <a:t> and </a:t>
            </a:r>
            <a:r>
              <a:rPr lang="da-DK" dirty="0" err="1"/>
              <a:t>make</a:t>
            </a:r>
            <a:r>
              <a:rPr lang="da-DK" dirty="0"/>
              <a:t> </a:t>
            </a:r>
            <a:r>
              <a:rPr lang="da-DK" dirty="0" err="1"/>
              <a:t>many</a:t>
            </a:r>
            <a:r>
              <a:rPr lang="da-DK" dirty="0"/>
              <a:t> </a:t>
            </a:r>
            <a:r>
              <a:rPr lang="da-DK" dirty="0" err="1"/>
              <a:t>good</a:t>
            </a:r>
            <a:r>
              <a:rPr lang="da-DK" dirty="0"/>
              <a:t> </a:t>
            </a:r>
            <a:r>
              <a:rPr lang="da-DK" dirty="0" err="1"/>
              <a:t>friends</a:t>
            </a:r>
            <a:r>
              <a:rPr lang="da-DK" dirty="0"/>
              <a:t> from all parts of the </a:t>
            </a:r>
            <a:r>
              <a:rPr lang="da-DK" dirty="0" err="1"/>
              <a:t>world</a:t>
            </a:r>
            <a:r>
              <a:rPr lang="da-DK" dirty="0"/>
              <a:t>.</a:t>
            </a:r>
          </a:p>
        </p:txBody>
      </p:sp>
    </p:spTree>
    <p:extLst>
      <p:ext uri="{BB962C8B-B14F-4D97-AF65-F5344CB8AC3E}">
        <p14:creationId xmlns:p14="http://schemas.microsoft.com/office/powerpoint/2010/main" val="1670595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026">
            <a:extLst>
              <a:ext uri="{FF2B5EF4-FFF2-40B4-BE49-F238E27FC236}">
                <a16:creationId xmlns:a16="http://schemas.microsoft.com/office/drawing/2014/main" id="{DC0442EB-ED34-4088-93C0-5A1596E6FBB0}"/>
              </a:ext>
            </a:extLst>
          </p:cNvPr>
          <p:cNvSpPr>
            <a:spLocks noGrp="1" noChangeArrowheads="1"/>
          </p:cNvSpPr>
          <p:nvPr>
            <p:ph type="title"/>
          </p:nvPr>
        </p:nvSpPr>
        <p:spPr/>
        <p:txBody>
          <a:bodyPr/>
          <a:lstStyle/>
          <a:p>
            <a:pPr>
              <a:defRPr/>
            </a:pPr>
            <a:endParaRPr lang="en-GB"/>
          </a:p>
        </p:txBody>
      </p:sp>
      <p:sp>
        <p:nvSpPr>
          <p:cNvPr id="37891" name="Rectangle 1027">
            <a:extLst>
              <a:ext uri="{FF2B5EF4-FFF2-40B4-BE49-F238E27FC236}">
                <a16:creationId xmlns:a16="http://schemas.microsoft.com/office/drawing/2014/main" id="{5C8ACE5D-6B9D-4541-8B3E-7B0FCB191AA9}"/>
              </a:ext>
            </a:extLst>
          </p:cNvPr>
          <p:cNvSpPr>
            <a:spLocks noGrp="1"/>
          </p:cNvSpPr>
          <p:nvPr>
            <p:ph idx="1"/>
          </p:nvPr>
        </p:nvSpPr>
        <p:spPr/>
        <p:txBody>
          <a:bodyPr/>
          <a:lstStyle/>
          <a:p>
            <a:r>
              <a:rPr lang="da-DK" altLang="en-US" sz="4000" b="1"/>
              <a:t>THANK YOU FOR YOUR ATTENTION</a:t>
            </a:r>
            <a:endParaRPr lang="en-GB" altLang="en-US" sz="4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BAC2-825F-4DAC-88FD-1D0A314C52D5}"/>
              </a:ext>
            </a:extLst>
          </p:cNvPr>
          <p:cNvSpPr>
            <a:spLocks noGrp="1"/>
          </p:cNvSpPr>
          <p:nvPr>
            <p:ph type="title"/>
          </p:nvPr>
        </p:nvSpPr>
        <p:spPr/>
        <p:txBody>
          <a:bodyPr>
            <a:normAutofit/>
          </a:bodyPr>
          <a:lstStyle/>
          <a:p>
            <a:r>
              <a:rPr lang="da-DK" dirty="0" err="1"/>
              <a:t>Welcome</a:t>
            </a:r>
            <a:r>
              <a:rPr lang="da-DK" dirty="0"/>
              <a:t> to Tampere</a:t>
            </a:r>
          </a:p>
        </p:txBody>
      </p:sp>
      <p:sp>
        <p:nvSpPr>
          <p:cNvPr id="3" name="Content Placeholder 2">
            <a:extLst>
              <a:ext uri="{FF2B5EF4-FFF2-40B4-BE49-F238E27FC236}">
                <a16:creationId xmlns:a16="http://schemas.microsoft.com/office/drawing/2014/main" id="{5BDF4381-16D0-4148-8575-21EF66F6E9AA}"/>
              </a:ext>
            </a:extLst>
          </p:cNvPr>
          <p:cNvSpPr>
            <a:spLocks noGrp="1"/>
          </p:cNvSpPr>
          <p:nvPr>
            <p:ph idx="1"/>
          </p:nvPr>
        </p:nvSpPr>
        <p:spPr/>
        <p:txBody>
          <a:bodyPr/>
          <a:lstStyle/>
          <a:p>
            <a:r>
              <a:rPr lang="da-DK" dirty="0"/>
              <a:t>I </a:t>
            </a:r>
            <a:r>
              <a:rPr lang="da-DK" dirty="0" err="1"/>
              <a:t>would</a:t>
            </a:r>
            <a:r>
              <a:rPr lang="da-DK" dirty="0"/>
              <a:t> like to </a:t>
            </a:r>
            <a:r>
              <a:rPr lang="da-DK" dirty="0" err="1"/>
              <a:t>welcome</a:t>
            </a:r>
            <a:r>
              <a:rPr lang="da-DK" dirty="0"/>
              <a:t> </a:t>
            </a:r>
            <a:r>
              <a:rPr lang="da-DK" dirty="0" err="1"/>
              <a:t>you</a:t>
            </a:r>
            <a:r>
              <a:rPr lang="da-DK" dirty="0"/>
              <a:t> to the Globelics Academy in Tampere. </a:t>
            </a:r>
          </a:p>
          <a:p>
            <a:r>
              <a:rPr lang="da-DK" dirty="0" err="1"/>
              <a:t>During</a:t>
            </a:r>
            <a:r>
              <a:rPr lang="da-DK" dirty="0"/>
              <a:t> the Covid-</a:t>
            </a:r>
            <a:r>
              <a:rPr lang="da-DK" dirty="0" err="1"/>
              <a:t>period</a:t>
            </a:r>
            <a:r>
              <a:rPr lang="da-DK" dirty="0"/>
              <a:t> Globelics </a:t>
            </a:r>
            <a:r>
              <a:rPr lang="da-DK" dirty="0" err="1"/>
              <a:t>scholars</a:t>
            </a:r>
            <a:r>
              <a:rPr lang="da-DK" dirty="0"/>
              <a:t> have </a:t>
            </a:r>
            <a:r>
              <a:rPr lang="da-DK" dirty="0" err="1"/>
              <a:t>engaged</a:t>
            </a:r>
            <a:r>
              <a:rPr lang="da-DK" dirty="0"/>
              <a:t> in a series of Webinars </a:t>
            </a:r>
            <a:r>
              <a:rPr lang="da-DK" dirty="0" err="1"/>
              <a:t>organized</a:t>
            </a:r>
            <a:r>
              <a:rPr lang="da-DK" dirty="0"/>
              <a:t> by Globelics </a:t>
            </a:r>
            <a:r>
              <a:rPr lang="da-DK" dirty="0" err="1"/>
              <a:t>Alumni</a:t>
            </a:r>
            <a:r>
              <a:rPr lang="da-DK" dirty="0"/>
              <a:t> (Rajesh and </a:t>
            </a:r>
            <a:r>
              <a:rPr lang="da-DK" dirty="0" err="1"/>
              <a:t>colleagues</a:t>
            </a:r>
            <a:r>
              <a:rPr lang="da-DK" dirty="0"/>
              <a:t>). </a:t>
            </a:r>
            <a:r>
              <a:rPr lang="da-DK" dirty="0" err="1"/>
              <a:t>They</a:t>
            </a:r>
            <a:r>
              <a:rPr lang="da-DK" dirty="0"/>
              <a:t> have </a:t>
            </a:r>
            <a:r>
              <a:rPr lang="da-DK" dirty="0" err="1"/>
              <a:t>helped</a:t>
            </a:r>
            <a:r>
              <a:rPr lang="da-DK" dirty="0"/>
              <a:t> </a:t>
            </a:r>
            <a:r>
              <a:rPr lang="da-DK" dirty="0" err="1"/>
              <a:t>keeping</a:t>
            </a:r>
            <a:r>
              <a:rPr lang="da-DK" dirty="0"/>
              <a:t> the </a:t>
            </a:r>
            <a:r>
              <a:rPr lang="da-DK" dirty="0" err="1"/>
              <a:t>network</a:t>
            </a:r>
            <a:r>
              <a:rPr lang="da-DK" dirty="0"/>
              <a:t> </a:t>
            </a:r>
            <a:r>
              <a:rPr lang="da-DK" dirty="0" err="1"/>
              <a:t>alive</a:t>
            </a:r>
            <a:r>
              <a:rPr lang="da-DK" dirty="0"/>
              <a:t> but </a:t>
            </a:r>
            <a:r>
              <a:rPr lang="da-DK" dirty="0" err="1"/>
              <a:t>they</a:t>
            </a:r>
            <a:r>
              <a:rPr lang="da-DK" dirty="0"/>
              <a:t> </a:t>
            </a:r>
            <a:r>
              <a:rPr lang="da-DK" dirty="0" err="1"/>
              <a:t>cannot</a:t>
            </a:r>
            <a:r>
              <a:rPr lang="da-DK" dirty="0"/>
              <a:t> </a:t>
            </a:r>
            <a:r>
              <a:rPr lang="da-DK" dirty="0" err="1"/>
              <a:t>substitute</a:t>
            </a:r>
            <a:r>
              <a:rPr lang="da-DK" dirty="0"/>
              <a:t> for the kind of face to face </a:t>
            </a:r>
            <a:r>
              <a:rPr lang="da-DK" dirty="0" err="1"/>
              <a:t>interaction</a:t>
            </a:r>
            <a:r>
              <a:rPr lang="da-DK" dirty="0"/>
              <a:t> </a:t>
            </a:r>
            <a:r>
              <a:rPr lang="da-DK" dirty="0" err="1"/>
              <a:t>that</a:t>
            </a:r>
            <a:r>
              <a:rPr lang="da-DK" dirty="0"/>
              <a:t> </a:t>
            </a:r>
            <a:r>
              <a:rPr lang="da-DK" dirty="0" err="1"/>
              <a:t>will</a:t>
            </a:r>
            <a:r>
              <a:rPr lang="da-DK" dirty="0"/>
              <a:t> </a:t>
            </a:r>
            <a:r>
              <a:rPr lang="da-DK" dirty="0" err="1"/>
              <a:t>take</a:t>
            </a:r>
            <a:r>
              <a:rPr lang="da-DK" dirty="0"/>
              <a:t> </a:t>
            </a:r>
            <a:r>
              <a:rPr lang="da-DK" dirty="0" err="1"/>
              <a:t>place</a:t>
            </a:r>
            <a:r>
              <a:rPr lang="da-DK" dirty="0"/>
              <a:t> at the Globelics Academy in Tampere </a:t>
            </a:r>
            <a:r>
              <a:rPr lang="da-DK" dirty="0" err="1"/>
              <a:t>this</a:t>
            </a:r>
            <a:r>
              <a:rPr lang="da-DK" dirty="0"/>
              <a:t> </a:t>
            </a:r>
            <a:r>
              <a:rPr lang="da-DK" dirty="0" err="1"/>
              <a:t>year</a:t>
            </a:r>
            <a:r>
              <a:rPr lang="da-DK" dirty="0"/>
              <a:t>.</a:t>
            </a:r>
          </a:p>
          <a:p>
            <a:r>
              <a:rPr lang="da-DK" dirty="0"/>
              <a:t>In </a:t>
            </a:r>
            <a:r>
              <a:rPr lang="da-DK" dirty="0" err="1"/>
              <a:t>this</a:t>
            </a:r>
            <a:r>
              <a:rPr lang="da-DK" dirty="0"/>
              <a:t> </a:t>
            </a:r>
            <a:r>
              <a:rPr lang="da-DK" dirty="0" err="1"/>
              <a:t>introductory</a:t>
            </a:r>
            <a:r>
              <a:rPr lang="da-DK" dirty="0"/>
              <a:t> </a:t>
            </a:r>
            <a:r>
              <a:rPr lang="da-DK" dirty="0" err="1"/>
              <a:t>lecture</a:t>
            </a:r>
            <a:r>
              <a:rPr lang="da-DK" dirty="0"/>
              <a:t> I </a:t>
            </a:r>
            <a:r>
              <a:rPr lang="da-DK" dirty="0" err="1"/>
              <a:t>will</a:t>
            </a:r>
            <a:r>
              <a:rPr lang="da-DK" dirty="0"/>
              <a:t> </a:t>
            </a:r>
            <a:r>
              <a:rPr lang="da-DK" dirty="0" err="1"/>
              <a:t>reflect</a:t>
            </a:r>
            <a:r>
              <a:rPr lang="da-DK" dirty="0"/>
              <a:t> on </a:t>
            </a:r>
            <a:r>
              <a:rPr lang="da-DK" dirty="0" err="1"/>
              <a:t>two</a:t>
            </a:r>
            <a:r>
              <a:rPr lang="da-DK" dirty="0"/>
              <a:t> set of issues:	</a:t>
            </a:r>
          </a:p>
          <a:p>
            <a:pPr lvl="1"/>
            <a:r>
              <a:rPr lang="da-DK" dirty="0"/>
              <a:t>How to </a:t>
            </a:r>
            <a:r>
              <a:rPr lang="da-DK" dirty="0" err="1"/>
              <a:t>organize</a:t>
            </a:r>
            <a:r>
              <a:rPr lang="da-DK" dirty="0"/>
              <a:t> research on innovation?</a:t>
            </a:r>
          </a:p>
          <a:p>
            <a:pPr lvl="1"/>
            <a:r>
              <a:rPr lang="da-DK" dirty="0"/>
              <a:t>How to </a:t>
            </a:r>
            <a:r>
              <a:rPr lang="da-DK" dirty="0" err="1"/>
              <a:t>adapt</a:t>
            </a:r>
            <a:r>
              <a:rPr lang="da-DK" dirty="0"/>
              <a:t> Globelics research agenda to the </a:t>
            </a:r>
            <a:r>
              <a:rPr lang="da-DK" dirty="0" err="1"/>
              <a:t>emerging</a:t>
            </a:r>
            <a:r>
              <a:rPr lang="da-DK" dirty="0"/>
              <a:t> new </a:t>
            </a:r>
            <a:r>
              <a:rPr lang="da-DK" dirty="0" err="1"/>
              <a:t>world</a:t>
            </a:r>
            <a:r>
              <a:rPr lang="da-DK" dirty="0"/>
              <a:t> </a:t>
            </a:r>
            <a:r>
              <a:rPr lang="da-DK" dirty="0" err="1"/>
              <a:t>order</a:t>
            </a:r>
            <a:r>
              <a:rPr lang="da-DK" dirty="0"/>
              <a:t>.</a:t>
            </a:r>
          </a:p>
          <a:p>
            <a:pPr marL="274637" lvl="1" indent="0">
              <a:buNone/>
            </a:pPr>
            <a:endParaRPr lang="da-DK" dirty="0"/>
          </a:p>
        </p:txBody>
      </p:sp>
    </p:spTree>
    <p:extLst>
      <p:ext uri="{BB962C8B-B14F-4D97-AF65-F5344CB8AC3E}">
        <p14:creationId xmlns:p14="http://schemas.microsoft.com/office/powerpoint/2010/main" val="4293509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1A47-6F21-442D-9CAB-9285F324BBDF}"/>
              </a:ext>
            </a:extLst>
          </p:cNvPr>
          <p:cNvSpPr>
            <a:spLocks noGrp="1"/>
          </p:cNvSpPr>
          <p:nvPr>
            <p:ph type="title"/>
          </p:nvPr>
        </p:nvSpPr>
        <p:spPr/>
        <p:txBody>
          <a:bodyPr>
            <a:normAutofit fontScale="90000"/>
          </a:bodyPr>
          <a:lstStyle/>
          <a:p>
            <a:r>
              <a:rPr lang="da-DK" dirty="0"/>
              <a:t>Innovation studies </a:t>
            </a:r>
            <a:r>
              <a:rPr lang="da-DK" dirty="0" err="1"/>
              <a:t>should</a:t>
            </a:r>
            <a:r>
              <a:rPr lang="da-DK" dirty="0"/>
              <a:t> have a double </a:t>
            </a:r>
            <a:r>
              <a:rPr lang="da-DK" dirty="0" err="1"/>
              <a:t>focus</a:t>
            </a:r>
            <a:r>
              <a:rPr lang="da-DK" dirty="0"/>
              <a:t> – </a:t>
            </a:r>
            <a:r>
              <a:rPr lang="da-DK" dirty="0" err="1"/>
              <a:t>history</a:t>
            </a:r>
            <a:r>
              <a:rPr lang="da-DK" dirty="0"/>
              <a:t> </a:t>
            </a:r>
            <a:r>
              <a:rPr lang="da-DK" dirty="0" err="1"/>
              <a:t>matters</a:t>
            </a:r>
            <a:r>
              <a:rPr lang="da-DK" dirty="0"/>
              <a:t>!</a:t>
            </a:r>
          </a:p>
        </p:txBody>
      </p:sp>
      <p:sp>
        <p:nvSpPr>
          <p:cNvPr id="3" name="Content Placeholder 2">
            <a:extLst>
              <a:ext uri="{FF2B5EF4-FFF2-40B4-BE49-F238E27FC236}">
                <a16:creationId xmlns:a16="http://schemas.microsoft.com/office/drawing/2014/main" id="{DE67360B-7CDE-4A89-BDD3-5C8635779FCD}"/>
              </a:ext>
            </a:extLst>
          </p:cNvPr>
          <p:cNvSpPr>
            <a:spLocks noGrp="1"/>
          </p:cNvSpPr>
          <p:nvPr>
            <p:ph idx="1"/>
          </p:nvPr>
        </p:nvSpPr>
        <p:spPr/>
        <p:txBody>
          <a:bodyPr/>
          <a:lstStyle/>
          <a:p>
            <a:r>
              <a:rPr lang="da-DK" dirty="0" err="1"/>
              <a:t>Strengthening</a:t>
            </a:r>
            <a:r>
              <a:rPr lang="da-DK" dirty="0"/>
              <a:t> the </a:t>
            </a:r>
            <a:r>
              <a:rPr lang="da-DK" dirty="0" err="1"/>
              <a:t>knowledge</a:t>
            </a:r>
            <a:r>
              <a:rPr lang="da-DK" dirty="0"/>
              <a:t> base for public policy.</a:t>
            </a:r>
          </a:p>
          <a:p>
            <a:r>
              <a:rPr lang="da-DK" dirty="0" err="1"/>
              <a:t>Understanding</a:t>
            </a:r>
            <a:r>
              <a:rPr lang="da-DK" dirty="0"/>
              <a:t> the </a:t>
            </a:r>
            <a:r>
              <a:rPr lang="da-DK" dirty="0" err="1"/>
              <a:t>current</a:t>
            </a:r>
            <a:r>
              <a:rPr lang="da-DK" dirty="0"/>
              <a:t> </a:t>
            </a:r>
            <a:r>
              <a:rPr lang="da-DK" dirty="0" err="1"/>
              <a:t>developments</a:t>
            </a:r>
            <a:r>
              <a:rPr lang="da-DK" dirty="0"/>
              <a:t> as </a:t>
            </a:r>
            <a:r>
              <a:rPr lang="da-DK" dirty="0" err="1"/>
              <a:t>history</a:t>
            </a:r>
            <a:r>
              <a:rPr lang="da-DK" dirty="0"/>
              <a:t>.</a:t>
            </a:r>
          </a:p>
          <a:p>
            <a:endParaRPr lang="da-DK" dirty="0"/>
          </a:p>
          <a:p>
            <a:r>
              <a:rPr lang="da-DK" dirty="0"/>
              <a:t>Christopher Freeman – </a:t>
            </a:r>
            <a:r>
              <a:rPr lang="da-DK" dirty="0" err="1"/>
              <a:t>my</a:t>
            </a:r>
            <a:r>
              <a:rPr lang="da-DK" dirty="0"/>
              <a:t> mentor and the </a:t>
            </a:r>
            <a:r>
              <a:rPr lang="da-DK" dirty="0" err="1"/>
              <a:t>founding</a:t>
            </a:r>
            <a:r>
              <a:rPr lang="da-DK" dirty="0"/>
              <a:t> </a:t>
            </a:r>
            <a:r>
              <a:rPr lang="da-DK" dirty="0" err="1"/>
              <a:t>father</a:t>
            </a:r>
            <a:r>
              <a:rPr lang="da-DK" dirty="0"/>
              <a:t> of innovation studies – </a:t>
            </a:r>
            <a:r>
              <a:rPr lang="da-DK" dirty="0" err="1"/>
              <a:t>played</a:t>
            </a:r>
            <a:r>
              <a:rPr lang="da-DK" dirty="0"/>
              <a:t> a </a:t>
            </a:r>
            <a:r>
              <a:rPr lang="da-DK" dirty="0" err="1"/>
              <a:t>key</a:t>
            </a:r>
            <a:r>
              <a:rPr lang="da-DK" dirty="0"/>
              <a:t> </a:t>
            </a:r>
            <a:r>
              <a:rPr lang="da-DK" dirty="0" err="1"/>
              <a:t>role</a:t>
            </a:r>
            <a:r>
              <a:rPr lang="da-DK" dirty="0"/>
              <a:t> in </a:t>
            </a:r>
            <a:r>
              <a:rPr lang="da-DK" dirty="0" err="1"/>
              <a:t>developing</a:t>
            </a:r>
            <a:r>
              <a:rPr lang="da-DK" dirty="0"/>
              <a:t> R&amp;D-</a:t>
            </a:r>
            <a:r>
              <a:rPr lang="da-DK" dirty="0" err="1"/>
              <a:t>statistics</a:t>
            </a:r>
            <a:r>
              <a:rPr lang="da-DK" dirty="0"/>
              <a:t> in </a:t>
            </a:r>
            <a:r>
              <a:rPr lang="da-DK" dirty="0" err="1"/>
              <a:t>collaboration</a:t>
            </a:r>
            <a:r>
              <a:rPr lang="da-DK" dirty="0"/>
              <a:t> with OECD but he </a:t>
            </a:r>
            <a:r>
              <a:rPr lang="da-DK" dirty="0" err="1"/>
              <a:t>also</a:t>
            </a:r>
            <a:r>
              <a:rPr lang="da-DK" dirty="0"/>
              <a:t> </a:t>
            </a:r>
            <a:r>
              <a:rPr lang="da-DK" dirty="0" err="1"/>
              <a:t>developed</a:t>
            </a:r>
            <a:r>
              <a:rPr lang="da-DK" dirty="0"/>
              <a:t> the </a:t>
            </a:r>
            <a:r>
              <a:rPr lang="da-DK" dirty="0" err="1"/>
              <a:t>foundation</a:t>
            </a:r>
            <a:r>
              <a:rPr lang="da-DK" dirty="0"/>
              <a:t> for an alternative </a:t>
            </a:r>
            <a:r>
              <a:rPr lang="da-DK" dirty="0" err="1"/>
              <a:t>development</a:t>
            </a:r>
            <a:r>
              <a:rPr lang="da-DK" dirty="0"/>
              <a:t> </a:t>
            </a:r>
            <a:r>
              <a:rPr lang="da-DK" dirty="0" err="1"/>
              <a:t>theory</a:t>
            </a:r>
            <a:r>
              <a:rPr lang="da-DK" dirty="0"/>
              <a:t> </a:t>
            </a:r>
            <a:r>
              <a:rPr lang="da-DK" dirty="0" err="1"/>
              <a:t>explaining</a:t>
            </a:r>
            <a:r>
              <a:rPr lang="da-DK" dirty="0"/>
              <a:t> </a:t>
            </a:r>
            <a:r>
              <a:rPr lang="da-DK" dirty="0" err="1"/>
              <a:t>how</a:t>
            </a:r>
            <a:r>
              <a:rPr lang="da-DK" dirty="0"/>
              <a:t> the </a:t>
            </a:r>
            <a:r>
              <a:rPr lang="da-DK" dirty="0" err="1"/>
              <a:t>emergence</a:t>
            </a:r>
            <a:r>
              <a:rPr lang="da-DK" dirty="0"/>
              <a:t> of new </a:t>
            </a:r>
            <a:r>
              <a:rPr lang="da-DK" dirty="0" err="1"/>
              <a:t>technologies</a:t>
            </a:r>
            <a:r>
              <a:rPr lang="da-DK" dirty="0"/>
              <a:t> offers </a:t>
            </a:r>
            <a:r>
              <a:rPr lang="da-DK" dirty="0" err="1"/>
              <a:t>developing</a:t>
            </a:r>
            <a:r>
              <a:rPr lang="da-DK" dirty="0"/>
              <a:t> </a:t>
            </a:r>
            <a:r>
              <a:rPr lang="da-DK" dirty="0" err="1"/>
              <a:t>countries</a:t>
            </a:r>
            <a:r>
              <a:rPr lang="da-DK" dirty="0"/>
              <a:t> a </a:t>
            </a:r>
            <a:r>
              <a:rPr lang="da-DK" dirty="0" err="1"/>
              <a:t>window</a:t>
            </a:r>
            <a:r>
              <a:rPr lang="da-DK" dirty="0"/>
              <a:t> of </a:t>
            </a:r>
            <a:r>
              <a:rPr lang="da-DK" dirty="0" err="1"/>
              <a:t>opportunity</a:t>
            </a:r>
            <a:r>
              <a:rPr lang="da-DK" dirty="0"/>
              <a:t> to </a:t>
            </a:r>
            <a:r>
              <a:rPr lang="da-DK" dirty="0" err="1"/>
              <a:t>Catch</a:t>
            </a:r>
            <a:r>
              <a:rPr lang="da-DK" dirty="0"/>
              <a:t> Up with the </a:t>
            </a:r>
            <a:r>
              <a:rPr lang="da-DK" dirty="0" err="1"/>
              <a:t>rich</a:t>
            </a:r>
            <a:r>
              <a:rPr lang="da-DK" dirty="0"/>
              <a:t> </a:t>
            </a:r>
            <a:r>
              <a:rPr lang="da-DK" dirty="0" err="1"/>
              <a:t>countries</a:t>
            </a:r>
            <a:r>
              <a:rPr lang="da-DK" dirty="0"/>
              <a:t>. His </a:t>
            </a:r>
            <a:r>
              <a:rPr lang="da-DK" dirty="0" err="1"/>
              <a:t>study</a:t>
            </a:r>
            <a:r>
              <a:rPr lang="da-DK" dirty="0"/>
              <a:t> of </a:t>
            </a:r>
            <a:r>
              <a:rPr lang="da-DK" dirty="0" err="1"/>
              <a:t>Japan’s</a:t>
            </a:r>
            <a:r>
              <a:rPr lang="da-DK" dirty="0"/>
              <a:t> innovation </a:t>
            </a:r>
            <a:r>
              <a:rPr lang="da-DK" dirty="0" err="1"/>
              <a:t>study</a:t>
            </a:r>
            <a:r>
              <a:rPr lang="da-DK" dirty="0"/>
              <a:t> </a:t>
            </a:r>
            <a:r>
              <a:rPr lang="da-DK" dirty="0" err="1"/>
              <a:t>illustrates</a:t>
            </a:r>
            <a:r>
              <a:rPr lang="da-DK" dirty="0"/>
              <a:t> </a:t>
            </a:r>
            <a:r>
              <a:rPr lang="da-DK" dirty="0" err="1"/>
              <a:t>how</a:t>
            </a:r>
            <a:r>
              <a:rPr lang="da-DK" dirty="0"/>
              <a:t> the present </a:t>
            </a:r>
            <a:r>
              <a:rPr lang="da-DK" dirty="0" err="1"/>
              <a:t>can</a:t>
            </a:r>
            <a:r>
              <a:rPr lang="da-DK" dirty="0"/>
              <a:t> </a:t>
            </a:r>
            <a:r>
              <a:rPr lang="da-DK" dirty="0" err="1"/>
              <a:t>be</a:t>
            </a:r>
            <a:r>
              <a:rPr lang="da-DK" dirty="0"/>
              <a:t> </a:t>
            </a:r>
            <a:r>
              <a:rPr lang="da-DK" dirty="0" err="1"/>
              <a:t>seen</a:t>
            </a:r>
            <a:r>
              <a:rPr lang="da-DK" dirty="0"/>
              <a:t> as </a:t>
            </a:r>
            <a:r>
              <a:rPr lang="da-DK" dirty="0" err="1"/>
              <a:t>history</a:t>
            </a:r>
            <a:endParaRPr lang="da-DK" dirty="0"/>
          </a:p>
        </p:txBody>
      </p:sp>
    </p:spTree>
    <p:extLst>
      <p:ext uri="{BB962C8B-B14F-4D97-AF65-F5344CB8AC3E}">
        <p14:creationId xmlns:p14="http://schemas.microsoft.com/office/powerpoint/2010/main" val="407045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535DE-3084-4274-9FAA-3BE97064DC0B}"/>
              </a:ext>
            </a:extLst>
          </p:cNvPr>
          <p:cNvSpPr>
            <a:spLocks noGrp="1"/>
          </p:cNvSpPr>
          <p:nvPr>
            <p:ph type="title"/>
          </p:nvPr>
        </p:nvSpPr>
        <p:spPr/>
        <p:txBody>
          <a:bodyPr>
            <a:normAutofit fontScale="90000"/>
          </a:bodyPr>
          <a:lstStyle/>
          <a:p>
            <a:r>
              <a:rPr lang="da-DK" dirty="0"/>
              <a:t>On national innovation systems and global </a:t>
            </a:r>
            <a:r>
              <a:rPr lang="da-DK" dirty="0" err="1"/>
              <a:t>challenges</a:t>
            </a:r>
            <a:endParaRPr lang="da-DK" dirty="0"/>
          </a:p>
        </p:txBody>
      </p:sp>
      <p:sp>
        <p:nvSpPr>
          <p:cNvPr id="3" name="Content Placeholder 2">
            <a:extLst>
              <a:ext uri="{FF2B5EF4-FFF2-40B4-BE49-F238E27FC236}">
                <a16:creationId xmlns:a16="http://schemas.microsoft.com/office/drawing/2014/main" id="{761A7F66-9479-4872-A5D2-6C561A7864CE}"/>
              </a:ext>
            </a:extLst>
          </p:cNvPr>
          <p:cNvSpPr>
            <a:spLocks noGrp="1"/>
          </p:cNvSpPr>
          <p:nvPr>
            <p:ph idx="1"/>
          </p:nvPr>
        </p:nvSpPr>
        <p:spPr/>
        <p:txBody>
          <a:bodyPr/>
          <a:lstStyle/>
          <a:p>
            <a:r>
              <a:rPr lang="da-DK" dirty="0"/>
              <a:t>Building </a:t>
            </a:r>
            <a:r>
              <a:rPr lang="da-DK" i="1" dirty="0" err="1"/>
              <a:t>stronger</a:t>
            </a:r>
            <a:r>
              <a:rPr lang="da-DK" i="1" dirty="0"/>
              <a:t> innovation systems </a:t>
            </a:r>
            <a:r>
              <a:rPr lang="da-DK" dirty="0"/>
              <a:t>in low and </a:t>
            </a:r>
            <a:r>
              <a:rPr lang="da-DK" dirty="0" err="1"/>
              <a:t>middle</a:t>
            </a:r>
            <a:r>
              <a:rPr lang="da-DK" dirty="0"/>
              <a:t> </a:t>
            </a:r>
            <a:r>
              <a:rPr lang="da-DK" dirty="0" err="1"/>
              <a:t>income</a:t>
            </a:r>
            <a:r>
              <a:rPr lang="da-DK" dirty="0"/>
              <a:t> </a:t>
            </a:r>
            <a:r>
              <a:rPr lang="da-DK" dirty="0" err="1"/>
              <a:t>countries</a:t>
            </a:r>
            <a:r>
              <a:rPr lang="da-DK" dirty="0"/>
              <a:t> is a </a:t>
            </a:r>
            <a:r>
              <a:rPr lang="da-DK" dirty="0" err="1"/>
              <a:t>necessary</a:t>
            </a:r>
            <a:r>
              <a:rPr lang="da-DK" dirty="0"/>
              <a:t> element in </a:t>
            </a:r>
            <a:r>
              <a:rPr lang="da-DK" dirty="0" err="1"/>
              <a:t>reducing</a:t>
            </a:r>
            <a:r>
              <a:rPr lang="da-DK" dirty="0"/>
              <a:t> global </a:t>
            </a:r>
            <a:r>
              <a:rPr lang="da-DK" dirty="0" err="1"/>
              <a:t>income</a:t>
            </a:r>
            <a:r>
              <a:rPr lang="da-DK" dirty="0"/>
              <a:t> </a:t>
            </a:r>
            <a:r>
              <a:rPr lang="da-DK" dirty="0" err="1"/>
              <a:t>inequality</a:t>
            </a:r>
            <a:r>
              <a:rPr lang="da-DK" dirty="0"/>
              <a:t> –  and global </a:t>
            </a:r>
            <a:r>
              <a:rPr lang="da-DK" dirty="0" err="1"/>
              <a:t>income</a:t>
            </a:r>
            <a:r>
              <a:rPr lang="da-DK" dirty="0"/>
              <a:t> </a:t>
            </a:r>
            <a:r>
              <a:rPr lang="da-DK" dirty="0" err="1"/>
              <a:t>inequality</a:t>
            </a:r>
            <a:r>
              <a:rPr lang="da-DK" dirty="0"/>
              <a:t> is </a:t>
            </a:r>
            <a:r>
              <a:rPr lang="da-DK" dirty="0" err="1"/>
              <a:t>one</a:t>
            </a:r>
            <a:r>
              <a:rPr lang="da-DK" dirty="0"/>
              <a:t> of the </a:t>
            </a:r>
            <a:r>
              <a:rPr lang="da-DK" dirty="0" err="1"/>
              <a:t>main</a:t>
            </a:r>
            <a:r>
              <a:rPr lang="da-DK" dirty="0"/>
              <a:t> global </a:t>
            </a:r>
            <a:r>
              <a:rPr lang="da-DK" dirty="0" err="1"/>
              <a:t>challenges</a:t>
            </a:r>
            <a:r>
              <a:rPr lang="da-DK" dirty="0"/>
              <a:t>.</a:t>
            </a:r>
          </a:p>
          <a:p>
            <a:r>
              <a:rPr lang="da-DK" dirty="0"/>
              <a:t>This </a:t>
            </a:r>
            <a:r>
              <a:rPr lang="da-DK" dirty="0" err="1"/>
              <a:t>challenge</a:t>
            </a:r>
            <a:r>
              <a:rPr lang="da-DK" dirty="0"/>
              <a:t> as </a:t>
            </a:r>
            <a:r>
              <a:rPr lang="da-DK" dirty="0" err="1"/>
              <a:t>well</a:t>
            </a:r>
            <a:r>
              <a:rPr lang="da-DK" dirty="0"/>
              <a:t> as </a:t>
            </a:r>
            <a:r>
              <a:rPr lang="da-DK" dirty="0" err="1"/>
              <a:t>other</a:t>
            </a:r>
            <a:r>
              <a:rPr lang="da-DK" dirty="0"/>
              <a:t> </a:t>
            </a:r>
            <a:r>
              <a:rPr lang="da-DK" dirty="0" err="1"/>
              <a:t>challenges</a:t>
            </a:r>
            <a:r>
              <a:rPr lang="da-DK" dirty="0"/>
              <a:t> </a:t>
            </a:r>
            <a:r>
              <a:rPr lang="da-DK" dirty="0" err="1"/>
              <a:t>such</a:t>
            </a:r>
            <a:r>
              <a:rPr lang="da-DK" dirty="0"/>
              <a:t> as </a:t>
            </a:r>
            <a:r>
              <a:rPr lang="da-DK" dirty="0" err="1"/>
              <a:t>climate</a:t>
            </a:r>
            <a:r>
              <a:rPr lang="da-DK" dirty="0"/>
              <a:t> </a:t>
            </a:r>
            <a:r>
              <a:rPr lang="da-DK" dirty="0" err="1"/>
              <a:t>change</a:t>
            </a:r>
            <a:r>
              <a:rPr lang="da-DK" dirty="0"/>
              <a:t>, </a:t>
            </a:r>
            <a:r>
              <a:rPr lang="da-DK" dirty="0" err="1"/>
              <a:t>war</a:t>
            </a:r>
            <a:r>
              <a:rPr lang="da-DK" dirty="0"/>
              <a:t> and </a:t>
            </a:r>
            <a:r>
              <a:rPr lang="da-DK" dirty="0" err="1"/>
              <a:t>peace</a:t>
            </a:r>
            <a:r>
              <a:rPr lang="da-DK" dirty="0"/>
              <a:t> and </a:t>
            </a:r>
            <a:r>
              <a:rPr lang="da-DK" dirty="0" err="1"/>
              <a:t>pandemics</a:t>
            </a:r>
            <a:r>
              <a:rPr lang="da-DK" dirty="0"/>
              <a:t> </a:t>
            </a:r>
            <a:r>
              <a:rPr lang="da-DK" dirty="0" err="1"/>
              <a:t>could</a:t>
            </a:r>
            <a:r>
              <a:rPr lang="da-DK" dirty="0"/>
              <a:t> </a:t>
            </a:r>
            <a:r>
              <a:rPr lang="da-DK" dirty="0" err="1"/>
              <a:t>be</a:t>
            </a:r>
            <a:r>
              <a:rPr lang="da-DK" dirty="0"/>
              <a:t> </a:t>
            </a:r>
            <a:r>
              <a:rPr lang="da-DK" dirty="0" err="1"/>
              <a:t>met</a:t>
            </a:r>
            <a:r>
              <a:rPr lang="da-DK" dirty="0"/>
              <a:t> </a:t>
            </a:r>
            <a:r>
              <a:rPr lang="da-DK" dirty="0" err="1"/>
              <a:t>much</a:t>
            </a:r>
            <a:r>
              <a:rPr lang="da-DK" dirty="0"/>
              <a:t> more </a:t>
            </a:r>
            <a:r>
              <a:rPr lang="da-DK" dirty="0" err="1"/>
              <a:t>efficiently</a:t>
            </a:r>
            <a:r>
              <a:rPr lang="da-DK" dirty="0"/>
              <a:t> in a </a:t>
            </a:r>
            <a:r>
              <a:rPr lang="da-DK" i="1" dirty="0" err="1"/>
              <a:t>different</a:t>
            </a:r>
            <a:r>
              <a:rPr lang="da-DK" i="1" dirty="0"/>
              <a:t> </a:t>
            </a:r>
            <a:r>
              <a:rPr lang="da-DK" i="1" dirty="0" err="1"/>
              <a:t>world</a:t>
            </a:r>
            <a:r>
              <a:rPr lang="da-DK" i="1" dirty="0"/>
              <a:t> </a:t>
            </a:r>
            <a:r>
              <a:rPr lang="da-DK" i="1" dirty="0" err="1"/>
              <a:t>order</a:t>
            </a:r>
            <a:r>
              <a:rPr lang="da-DK" i="1" dirty="0"/>
              <a:t> </a:t>
            </a:r>
            <a:r>
              <a:rPr lang="da-DK" dirty="0"/>
              <a:t>with </a:t>
            </a:r>
            <a:r>
              <a:rPr lang="da-DK" dirty="0" err="1"/>
              <a:t>knowledge</a:t>
            </a:r>
            <a:r>
              <a:rPr lang="da-DK" dirty="0"/>
              <a:t> </a:t>
            </a:r>
            <a:r>
              <a:rPr lang="da-DK" dirty="0" err="1"/>
              <a:t>sharing</a:t>
            </a:r>
            <a:r>
              <a:rPr lang="da-DK" dirty="0"/>
              <a:t>. </a:t>
            </a:r>
          </a:p>
          <a:p>
            <a:r>
              <a:rPr lang="da-DK" dirty="0"/>
              <a:t>The </a:t>
            </a:r>
            <a:r>
              <a:rPr lang="da-DK" dirty="0" err="1"/>
              <a:t>complex</a:t>
            </a:r>
            <a:r>
              <a:rPr lang="da-DK" dirty="0"/>
              <a:t> </a:t>
            </a:r>
            <a:r>
              <a:rPr lang="da-DK" dirty="0" err="1"/>
              <a:t>aim</a:t>
            </a:r>
            <a:r>
              <a:rPr lang="da-DK" dirty="0"/>
              <a:t> </a:t>
            </a:r>
            <a:r>
              <a:rPr lang="da-DK" dirty="0" err="1"/>
              <a:t>should</a:t>
            </a:r>
            <a:r>
              <a:rPr lang="da-DK" dirty="0"/>
              <a:t> </a:t>
            </a:r>
            <a:r>
              <a:rPr lang="da-DK" dirty="0" err="1"/>
              <a:t>be</a:t>
            </a:r>
            <a:r>
              <a:rPr lang="da-DK" dirty="0"/>
              <a:t> to </a:t>
            </a:r>
            <a:r>
              <a:rPr lang="da-DK" dirty="0" err="1"/>
              <a:t>build</a:t>
            </a:r>
            <a:r>
              <a:rPr lang="da-DK" dirty="0"/>
              <a:t> </a:t>
            </a:r>
            <a:r>
              <a:rPr lang="da-DK" dirty="0" err="1"/>
              <a:t>stronger</a:t>
            </a:r>
            <a:r>
              <a:rPr lang="da-DK" dirty="0"/>
              <a:t> national innovation systems in </a:t>
            </a:r>
            <a:r>
              <a:rPr lang="da-DK" dirty="0" err="1"/>
              <a:t>such</a:t>
            </a:r>
            <a:r>
              <a:rPr lang="da-DK" dirty="0"/>
              <a:t> a </a:t>
            </a:r>
            <a:r>
              <a:rPr lang="da-DK" dirty="0" err="1"/>
              <a:t>way</a:t>
            </a:r>
            <a:r>
              <a:rPr lang="da-DK" dirty="0"/>
              <a:t> </a:t>
            </a:r>
            <a:r>
              <a:rPr lang="da-DK" dirty="0" err="1"/>
              <a:t>that</a:t>
            </a:r>
            <a:r>
              <a:rPr lang="da-DK" dirty="0"/>
              <a:t> </a:t>
            </a:r>
            <a:r>
              <a:rPr lang="da-DK" dirty="0" err="1"/>
              <a:t>they</a:t>
            </a:r>
            <a:r>
              <a:rPr lang="da-DK" dirty="0"/>
              <a:t> </a:t>
            </a:r>
            <a:r>
              <a:rPr lang="da-DK" dirty="0" err="1"/>
              <a:t>address</a:t>
            </a:r>
            <a:r>
              <a:rPr lang="da-DK" dirty="0"/>
              <a:t> global </a:t>
            </a:r>
            <a:r>
              <a:rPr lang="da-DK" dirty="0" err="1"/>
              <a:t>challenges</a:t>
            </a:r>
            <a:r>
              <a:rPr lang="da-DK" dirty="0"/>
              <a:t> </a:t>
            </a:r>
            <a:r>
              <a:rPr lang="da-DK" dirty="0" err="1"/>
              <a:t>while</a:t>
            </a:r>
            <a:r>
              <a:rPr lang="da-DK" dirty="0"/>
              <a:t> at the same time </a:t>
            </a:r>
            <a:r>
              <a:rPr lang="da-DK" dirty="0" err="1"/>
              <a:t>working</a:t>
            </a:r>
            <a:r>
              <a:rPr lang="da-DK" dirty="0"/>
              <a:t> </a:t>
            </a:r>
            <a:r>
              <a:rPr lang="da-DK" dirty="0" err="1"/>
              <a:t>toward</a:t>
            </a:r>
            <a:r>
              <a:rPr lang="da-DK" dirty="0"/>
              <a:t> a </a:t>
            </a:r>
            <a:r>
              <a:rPr lang="da-DK" dirty="0" err="1"/>
              <a:t>different</a:t>
            </a:r>
            <a:r>
              <a:rPr lang="da-DK" dirty="0"/>
              <a:t> </a:t>
            </a:r>
            <a:r>
              <a:rPr lang="da-DK" dirty="0" err="1"/>
              <a:t>world</a:t>
            </a:r>
            <a:r>
              <a:rPr lang="da-DK" dirty="0"/>
              <a:t> </a:t>
            </a:r>
            <a:r>
              <a:rPr lang="da-DK" dirty="0" err="1"/>
              <a:t>order</a:t>
            </a:r>
            <a:r>
              <a:rPr lang="da-DK" dirty="0"/>
              <a:t>. </a:t>
            </a:r>
          </a:p>
        </p:txBody>
      </p:sp>
    </p:spTree>
    <p:extLst>
      <p:ext uri="{BB962C8B-B14F-4D97-AF65-F5344CB8AC3E}">
        <p14:creationId xmlns:p14="http://schemas.microsoft.com/office/powerpoint/2010/main" val="122052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A9192-D21A-4A54-8CE5-2E1C0DC021C3}"/>
              </a:ext>
            </a:extLst>
          </p:cNvPr>
          <p:cNvSpPr>
            <a:spLocks noGrp="1"/>
          </p:cNvSpPr>
          <p:nvPr>
            <p:ph type="title"/>
          </p:nvPr>
        </p:nvSpPr>
        <p:spPr/>
        <p:txBody>
          <a:bodyPr>
            <a:normAutofit fontScale="90000"/>
          </a:bodyPr>
          <a:lstStyle/>
          <a:p>
            <a:r>
              <a:rPr lang="da-DK" dirty="0"/>
              <a:t>How to </a:t>
            </a:r>
            <a:r>
              <a:rPr lang="da-DK" dirty="0" err="1"/>
              <a:t>build</a:t>
            </a:r>
            <a:r>
              <a:rPr lang="da-DK" dirty="0"/>
              <a:t> </a:t>
            </a:r>
            <a:r>
              <a:rPr lang="da-DK" dirty="0" err="1"/>
              <a:t>knowledge</a:t>
            </a:r>
            <a:r>
              <a:rPr lang="da-DK" dirty="0"/>
              <a:t> </a:t>
            </a:r>
            <a:r>
              <a:rPr lang="da-DK" dirty="0" err="1"/>
              <a:t>within</a:t>
            </a:r>
            <a:r>
              <a:rPr lang="da-DK" dirty="0"/>
              <a:t> innovation studies </a:t>
            </a:r>
          </a:p>
        </p:txBody>
      </p:sp>
      <p:sp>
        <p:nvSpPr>
          <p:cNvPr id="3" name="Content Placeholder 2">
            <a:extLst>
              <a:ext uri="{FF2B5EF4-FFF2-40B4-BE49-F238E27FC236}">
                <a16:creationId xmlns:a16="http://schemas.microsoft.com/office/drawing/2014/main" id="{FF40DAE4-9127-4AED-9AE7-CFAAEB8034EE}"/>
              </a:ext>
            </a:extLst>
          </p:cNvPr>
          <p:cNvSpPr>
            <a:spLocks noGrp="1"/>
          </p:cNvSpPr>
          <p:nvPr>
            <p:ph idx="1"/>
          </p:nvPr>
        </p:nvSpPr>
        <p:spPr/>
        <p:txBody>
          <a:bodyPr/>
          <a:lstStyle/>
          <a:p>
            <a:r>
              <a:rPr lang="da-DK" dirty="0" err="1"/>
              <a:t>Combine</a:t>
            </a:r>
            <a:r>
              <a:rPr lang="da-DK" dirty="0"/>
              <a:t> </a:t>
            </a:r>
            <a:r>
              <a:rPr lang="da-DK" dirty="0" err="1"/>
              <a:t>different</a:t>
            </a:r>
            <a:r>
              <a:rPr lang="da-DK" dirty="0"/>
              <a:t> </a:t>
            </a:r>
            <a:r>
              <a:rPr lang="da-DK" dirty="0" err="1"/>
              <a:t>perspectives</a:t>
            </a:r>
            <a:r>
              <a:rPr lang="da-DK" dirty="0"/>
              <a:t> and </a:t>
            </a:r>
            <a:r>
              <a:rPr lang="da-DK" dirty="0" err="1"/>
              <a:t>methods</a:t>
            </a:r>
            <a:r>
              <a:rPr lang="da-DK" dirty="0"/>
              <a:t> (</a:t>
            </a:r>
            <a:r>
              <a:rPr lang="da-DK" dirty="0" err="1"/>
              <a:t>quantitative</a:t>
            </a:r>
            <a:r>
              <a:rPr lang="da-DK" dirty="0"/>
              <a:t>, </a:t>
            </a:r>
            <a:r>
              <a:rPr lang="da-DK" dirty="0" err="1"/>
              <a:t>qualitative</a:t>
            </a:r>
            <a:r>
              <a:rPr lang="da-DK" dirty="0"/>
              <a:t>, </a:t>
            </a:r>
            <a:r>
              <a:rPr lang="da-DK" dirty="0" err="1"/>
              <a:t>historical</a:t>
            </a:r>
            <a:r>
              <a:rPr lang="da-DK" dirty="0"/>
              <a:t>)</a:t>
            </a:r>
          </a:p>
          <a:p>
            <a:r>
              <a:rPr lang="da-DK" dirty="0" err="1"/>
              <a:t>Important</a:t>
            </a:r>
            <a:r>
              <a:rPr lang="da-DK" dirty="0"/>
              <a:t> to </a:t>
            </a:r>
            <a:r>
              <a:rPr lang="da-DK" dirty="0" err="1"/>
              <a:t>combine</a:t>
            </a:r>
            <a:r>
              <a:rPr lang="da-DK" dirty="0"/>
              <a:t> research with master and </a:t>
            </a:r>
            <a:r>
              <a:rPr lang="da-DK" dirty="0" err="1"/>
              <a:t>Ph.D.</a:t>
            </a:r>
            <a:r>
              <a:rPr lang="da-DK" dirty="0"/>
              <a:t> programs.</a:t>
            </a:r>
          </a:p>
          <a:p>
            <a:r>
              <a:rPr lang="da-DK" dirty="0"/>
              <a:t>The ideal </a:t>
            </a:r>
            <a:r>
              <a:rPr lang="da-DK" dirty="0" err="1"/>
              <a:t>organisational</a:t>
            </a:r>
            <a:r>
              <a:rPr lang="da-DK" dirty="0"/>
              <a:t> form is a research team (12-20 </a:t>
            </a:r>
            <a:r>
              <a:rPr lang="da-DK" dirty="0" err="1"/>
              <a:t>scholars</a:t>
            </a:r>
            <a:r>
              <a:rPr lang="da-DK" dirty="0"/>
              <a:t>) with </a:t>
            </a:r>
            <a:r>
              <a:rPr lang="da-DK" dirty="0" err="1"/>
              <a:t>diversity</a:t>
            </a:r>
            <a:r>
              <a:rPr lang="da-DK" dirty="0"/>
              <a:t> (</a:t>
            </a:r>
            <a:r>
              <a:rPr lang="da-DK" dirty="0" err="1"/>
              <a:t>gender</a:t>
            </a:r>
            <a:r>
              <a:rPr lang="da-DK" dirty="0"/>
              <a:t>, personality, </a:t>
            </a:r>
            <a:r>
              <a:rPr lang="da-DK" dirty="0" err="1"/>
              <a:t>discipline</a:t>
            </a:r>
            <a:r>
              <a:rPr lang="da-DK" dirty="0"/>
              <a:t>) operating in an </a:t>
            </a:r>
            <a:r>
              <a:rPr lang="da-DK" dirty="0" err="1"/>
              <a:t>interdisciplinary</a:t>
            </a:r>
            <a:r>
              <a:rPr lang="da-DK" dirty="0"/>
              <a:t> institution and open to global </a:t>
            </a:r>
            <a:r>
              <a:rPr lang="da-DK" dirty="0" err="1"/>
              <a:t>co</a:t>
            </a:r>
            <a:r>
              <a:rPr lang="da-DK" dirty="0"/>
              <a:t>-operation. And with a </a:t>
            </a:r>
            <a:r>
              <a:rPr lang="da-DK" dirty="0" err="1"/>
              <a:t>strong</a:t>
            </a:r>
            <a:r>
              <a:rPr lang="da-DK" dirty="0"/>
              <a:t> </a:t>
            </a:r>
            <a:r>
              <a:rPr lang="da-DK" dirty="0" err="1"/>
              <a:t>culture</a:t>
            </a:r>
            <a:r>
              <a:rPr lang="da-DK" dirty="0"/>
              <a:t> of </a:t>
            </a:r>
            <a:r>
              <a:rPr lang="da-DK" dirty="0" err="1"/>
              <a:t>knowledge</a:t>
            </a:r>
            <a:r>
              <a:rPr lang="da-DK" dirty="0"/>
              <a:t> </a:t>
            </a:r>
            <a:r>
              <a:rPr lang="da-DK" dirty="0" err="1"/>
              <a:t>sharing</a:t>
            </a:r>
            <a:r>
              <a:rPr lang="da-DK" dirty="0"/>
              <a:t>!</a:t>
            </a:r>
          </a:p>
          <a:p>
            <a:r>
              <a:rPr lang="da-DK" dirty="0"/>
              <a:t>I </a:t>
            </a:r>
            <a:r>
              <a:rPr lang="da-DK" dirty="0" err="1"/>
              <a:t>hope</a:t>
            </a:r>
            <a:r>
              <a:rPr lang="da-DK" dirty="0"/>
              <a:t> </a:t>
            </a:r>
            <a:r>
              <a:rPr lang="da-DK" dirty="0" err="1"/>
              <a:t>that</a:t>
            </a:r>
            <a:r>
              <a:rPr lang="da-DK" dirty="0"/>
              <a:t> </a:t>
            </a:r>
            <a:r>
              <a:rPr lang="da-DK" dirty="0" err="1"/>
              <a:t>each</a:t>
            </a:r>
            <a:r>
              <a:rPr lang="da-DK" dirty="0"/>
              <a:t> of </a:t>
            </a:r>
            <a:r>
              <a:rPr lang="da-DK" dirty="0" err="1"/>
              <a:t>you</a:t>
            </a:r>
            <a:r>
              <a:rPr lang="da-DK" dirty="0"/>
              <a:t> </a:t>
            </a:r>
            <a:r>
              <a:rPr lang="da-DK" dirty="0" err="1"/>
              <a:t>will</a:t>
            </a:r>
            <a:r>
              <a:rPr lang="da-DK" dirty="0"/>
              <a:t> </a:t>
            </a:r>
            <a:r>
              <a:rPr lang="da-DK" dirty="0" err="1"/>
              <a:t>take</a:t>
            </a:r>
            <a:r>
              <a:rPr lang="da-DK" dirty="0"/>
              <a:t> up the </a:t>
            </a:r>
            <a:r>
              <a:rPr lang="da-DK" dirty="0" err="1"/>
              <a:t>challenge</a:t>
            </a:r>
            <a:r>
              <a:rPr lang="da-DK" dirty="0"/>
              <a:t> to </a:t>
            </a:r>
            <a:r>
              <a:rPr lang="da-DK" dirty="0" err="1"/>
              <a:t>build</a:t>
            </a:r>
            <a:r>
              <a:rPr lang="da-DK" dirty="0"/>
              <a:t> </a:t>
            </a:r>
            <a:r>
              <a:rPr lang="da-DK" dirty="0" err="1"/>
              <a:t>such</a:t>
            </a:r>
            <a:r>
              <a:rPr lang="da-DK" dirty="0"/>
              <a:t> teams in </a:t>
            </a:r>
            <a:r>
              <a:rPr lang="da-DK" dirty="0" err="1"/>
              <a:t>your</a:t>
            </a:r>
            <a:r>
              <a:rPr lang="da-DK" dirty="0"/>
              <a:t> home country. </a:t>
            </a:r>
          </a:p>
          <a:p>
            <a:endParaRPr lang="da-DK" dirty="0"/>
          </a:p>
          <a:p>
            <a:endParaRPr lang="da-DK" dirty="0"/>
          </a:p>
          <a:p>
            <a:pPr marL="0" indent="0">
              <a:buNone/>
            </a:pPr>
            <a:endParaRPr lang="da-DK" dirty="0"/>
          </a:p>
        </p:txBody>
      </p:sp>
    </p:spTree>
    <p:extLst>
      <p:ext uri="{BB962C8B-B14F-4D97-AF65-F5344CB8AC3E}">
        <p14:creationId xmlns:p14="http://schemas.microsoft.com/office/powerpoint/2010/main" val="2217453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A6914-BD21-42D1-AD5C-E0C49659EF90}"/>
              </a:ext>
            </a:extLst>
          </p:cNvPr>
          <p:cNvSpPr>
            <a:spLocks noGrp="1"/>
          </p:cNvSpPr>
          <p:nvPr>
            <p:ph type="title"/>
          </p:nvPr>
        </p:nvSpPr>
        <p:spPr/>
        <p:txBody>
          <a:bodyPr/>
          <a:lstStyle/>
          <a:p>
            <a:r>
              <a:rPr lang="da-DK" dirty="0" err="1"/>
              <a:t>Intangible</a:t>
            </a:r>
            <a:r>
              <a:rPr lang="da-DK" dirty="0"/>
              <a:t> </a:t>
            </a:r>
            <a:r>
              <a:rPr lang="da-DK" dirty="0" err="1"/>
              <a:t>capitalism</a:t>
            </a:r>
            <a:endParaRPr lang="da-DK" dirty="0"/>
          </a:p>
        </p:txBody>
      </p:sp>
      <p:sp>
        <p:nvSpPr>
          <p:cNvPr id="3" name="Content Placeholder 2">
            <a:extLst>
              <a:ext uri="{FF2B5EF4-FFF2-40B4-BE49-F238E27FC236}">
                <a16:creationId xmlns:a16="http://schemas.microsoft.com/office/drawing/2014/main" id="{E682788E-0E8C-47B3-888D-2D2441C6BB83}"/>
              </a:ext>
            </a:extLst>
          </p:cNvPr>
          <p:cNvSpPr>
            <a:spLocks noGrp="1"/>
          </p:cNvSpPr>
          <p:nvPr>
            <p:ph idx="1"/>
          </p:nvPr>
        </p:nvSpPr>
        <p:spPr/>
        <p:txBody>
          <a:bodyPr/>
          <a:lstStyle/>
          <a:p>
            <a:r>
              <a:rPr lang="da-DK" dirty="0"/>
              <a:t>In  a recent </a:t>
            </a:r>
            <a:r>
              <a:rPr lang="da-DK" dirty="0" err="1"/>
              <a:t>report</a:t>
            </a:r>
            <a:r>
              <a:rPr lang="da-DK" dirty="0"/>
              <a:t> the World Bank has </a:t>
            </a:r>
            <a:r>
              <a:rPr lang="da-DK" dirty="0" err="1"/>
              <a:t>estimated</a:t>
            </a:r>
            <a:r>
              <a:rPr lang="da-DK" dirty="0"/>
              <a:t> </a:t>
            </a:r>
            <a:r>
              <a:rPr lang="da-DK" dirty="0" err="1"/>
              <a:t>that</a:t>
            </a:r>
            <a:r>
              <a:rPr lang="da-DK" dirty="0"/>
              <a:t> </a:t>
            </a:r>
            <a:r>
              <a:rPr lang="da-DK" dirty="0" err="1"/>
              <a:t>almost</a:t>
            </a:r>
            <a:r>
              <a:rPr lang="da-DK" dirty="0"/>
              <a:t> 80% of all Capital is </a:t>
            </a:r>
            <a:r>
              <a:rPr lang="da-DK" dirty="0" err="1"/>
              <a:t>intangible</a:t>
            </a:r>
            <a:r>
              <a:rPr lang="da-DK" dirty="0"/>
              <a:t> and </a:t>
            </a:r>
            <a:r>
              <a:rPr lang="da-DK" dirty="0" err="1"/>
              <a:t>intangible</a:t>
            </a:r>
            <a:r>
              <a:rPr lang="da-DK" dirty="0"/>
              <a:t> </a:t>
            </a:r>
            <a:r>
              <a:rPr lang="da-DK" dirty="0" err="1"/>
              <a:t>capital</a:t>
            </a:r>
            <a:r>
              <a:rPr lang="da-DK" dirty="0"/>
              <a:t> is the most </a:t>
            </a:r>
            <a:r>
              <a:rPr lang="da-DK" dirty="0" err="1"/>
              <a:t>important</a:t>
            </a:r>
            <a:r>
              <a:rPr lang="da-DK" dirty="0"/>
              <a:t> source of the </a:t>
            </a:r>
            <a:r>
              <a:rPr lang="da-DK" dirty="0" err="1"/>
              <a:t>wealth</a:t>
            </a:r>
            <a:r>
              <a:rPr lang="da-DK" dirty="0"/>
              <a:t> of a nation. This </a:t>
            </a:r>
            <a:r>
              <a:rPr lang="da-DK" dirty="0" err="1"/>
              <a:t>insight</a:t>
            </a:r>
            <a:r>
              <a:rPr lang="da-DK" dirty="0"/>
              <a:t> is not new. Friedrich List </a:t>
            </a:r>
            <a:r>
              <a:rPr lang="da-DK" dirty="0" err="1"/>
              <a:t>pioneered</a:t>
            </a:r>
            <a:r>
              <a:rPr lang="da-DK" dirty="0"/>
              <a:t> the </a:t>
            </a:r>
            <a:r>
              <a:rPr lang="da-DK" dirty="0" err="1"/>
              <a:t>importance</a:t>
            </a:r>
            <a:r>
              <a:rPr lang="da-DK" dirty="0"/>
              <a:t> of </a:t>
            </a:r>
            <a:r>
              <a:rPr lang="da-DK" dirty="0" err="1"/>
              <a:t>knowledge</a:t>
            </a:r>
            <a:r>
              <a:rPr lang="da-DK" dirty="0"/>
              <a:t> as </a:t>
            </a:r>
            <a:r>
              <a:rPr lang="da-DK" dirty="0" err="1"/>
              <a:t>productive</a:t>
            </a:r>
            <a:r>
              <a:rPr lang="da-DK" dirty="0"/>
              <a:t> force </a:t>
            </a:r>
            <a:r>
              <a:rPr lang="da-DK" dirty="0" err="1"/>
              <a:t>almost</a:t>
            </a:r>
            <a:r>
              <a:rPr lang="da-DK" dirty="0"/>
              <a:t> 200 </a:t>
            </a:r>
            <a:r>
              <a:rPr lang="da-DK" dirty="0" err="1"/>
              <a:t>years</a:t>
            </a:r>
            <a:r>
              <a:rPr lang="da-DK" dirty="0"/>
              <a:t> </a:t>
            </a:r>
            <a:r>
              <a:rPr lang="da-DK" dirty="0" err="1"/>
              <a:t>ago</a:t>
            </a:r>
            <a:r>
              <a:rPr lang="da-DK" dirty="0"/>
              <a:t>. In his </a:t>
            </a:r>
            <a:r>
              <a:rPr lang="da-DK" dirty="0" err="1"/>
              <a:t>criticism</a:t>
            </a:r>
            <a:r>
              <a:rPr lang="da-DK" dirty="0"/>
              <a:t> of Adam </a:t>
            </a:r>
            <a:r>
              <a:rPr lang="da-DK" dirty="0" err="1"/>
              <a:t>Smith’s</a:t>
            </a:r>
            <a:r>
              <a:rPr lang="da-DK" dirty="0"/>
              <a:t> </a:t>
            </a:r>
            <a:r>
              <a:rPr lang="da-DK" dirty="0" err="1"/>
              <a:t>free</a:t>
            </a:r>
            <a:r>
              <a:rPr lang="da-DK" dirty="0"/>
              <a:t> </a:t>
            </a:r>
            <a:r>
              <a:rPr lang="da-DK" dirty="0" err="1"/>
              <a:t>trade-doctrine</a:t>
            </a:r>
            <a:r>
              <a:rPr lang="da-DK" dirty="0"/>
              <a:t> he </a:t>
            </a:r>
            <a:r>
              <a:rPr lang="da-DK" dirty="0" err="1"/>
              <a:t>wrote</a:t>
            </a:r>
            <a:r>
              <a:rPr lang="da-DK" dirty="0"/>
              <a:t>:</a:t>
            </a:r>
          </a:p>
          <a:p>
            <a:r>
              <a:rPr lang="en-US" sz="2000" i="1" dirty="0"/>
              <a:t>The present state of the nations is the result of the accumulation of all discoveries, inventions, improvements, perfections and exertions of all generations which have lived before us: they form the intellectual capital of the present human race, and every separate nation is productive only in the proportion in which it has known how to appropriate those attainments of former generations and to increase them by its own acquirements </a:t>
            </a:r>
            <a:r>
              <a:rPr lang="en-US" dirty="0"/>
              <a:t>(List 1841, p. 113)</a:t>
            </a:r>
            <a:r>
              <a:rPr lang="da-DK" dirty="0"/>
              <a:t>.  </a:t>
            </a:r>
          </a:p>
        </p:txBody>
      </p:sp>
    </p:spTree>
    <p:extLst>
      <p:ext uri="{BB962C8B-B14F-4D97-AF65-F5344CB8AC3E}">
        <p14:creationId xmlns:p14="http://schemas.microsoft.com/office/powerpoint/2010/main" val="2142590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4C5F0-A4F7-4EC2-B91E-0EEA6C28246A}"/>
              </a:ext>
            </a:extLst>
          </p:cNvPr>
          <p:cNvSpPr>
            <a:spLocks noGrp="1"/>
          </p:cNvSpPr>
          <p:nvPr>
            <p:ph type="title"/>
          </p:nvPr>
        </p:nvSpPr>
        <p:spPr/>
        <p:txBody>
          <a:bodyPr>
            <a:normAutofit fontScale="90000"/>
          </a:bodyPr>
          <a:lstStyle/>
          <a:p>
            <a:r>
              <a:rPr lang="da-DK" dirty="0"/>
              <a:t>The </a:t>
            </a:r>
            <a:r>
              <a:rPr lang="da-DK" dirty="0" err="1"/>
              <a:t>role</a:t>
            </a:r>
            <a:r>
              <a:rPr lang="da-DK" dirty="0"/>
              <a:t> of innovation in the </a:t>
            </a:r>
            <a:r>
              <a:rPr lang="da-DK" dirty="0" err="1"/>
              <a:t>era</a:t>
            </a:r>
            <a:r>
              <a:rPr lang="da-DK" dirty="0"/>
              <a:t> of </a:t>
            </a:r>
            <a:r>
              <a:rPr lang="da-DK" dirty="0" err="1"/>
              <a:t>intangible</a:t>
            </a:r>
            <a:r>
              <a:rPr lang="da-DK" dirty="0"/>
              <a:t> </a:t>
            </a:r>
            <a:r>
              <a:rPr lang="da-DK" dirty="0" err="1"/>
              <a:t>capitalism</a:t>
            </a:r>
            <a:endParaRPr lang="da-DK" dirty="0"/>
          </a:p>
        </p:txBody>
      </p:sp>
      <p:sp>
        <p:nvSpPr>
          <p:cNvPr id="3" name="Content Placeholder 2">
            <a:extLst>
              <a:ext uri="{FF2B5EF4-FFF2-40B4-BE49-F238E27FC236}">
                <a16:creationId xmlns:a16="http://schemas.microsoft.com/office/drawing/2014/main" id="{18E350FD-22A4-43D2-AEA2-1B317AFF936A}"/>
              </a:ext>
            </a:extLst>
          </p:cNvPr>
          <p:cNvSpPr>
            <a:spLocks noGrp="1"/>
          </p:cNvSpPr>
          <p:nvPr>
            <p:ph idx="1"/>
          </p:nvPr>
        </p:nvSpPr>
        <p:spPr/>
        <p:txBody>
          <a:bodyPr/>
          <a:lstStyle/>
          <a:p>
            <a:r>
              <a:rPr lang="da-DK" dirty="0"/>
              <a:t>Innovation </a:t>
            </a:r>
            <a:r>
              <a:rPr lang="da-DK" dirty="0" err="1"/>
              <a:t>may</a:t>
            </a:r>
            <a:r>
              <a:rPr lang="da-DK" dirty="0"/>
              <a:t> </a:t>
            </a:r>
            <a:r>
              <a:rPr lang="da-DK" dirty="0" err="1"/>
              <a:t>be</a:t>
            </a:r>
            <a:r>
              <a:rPr lang="da-DK" dirty="0"/>
              <a:t> </a:t>
            </a:r>
            <a:r>
              <a:rPr lang="da-DK" dirty="0" err="1"/>
              <a:t>seen</a:t>
            </a:r>
            <a:r>
              <a:rPr lang="da-DK" dirty="0"/>
              <a:t> as </a:t>
            </a:r>
            <a:r>
              <a:rPr lang="da-DK" dirty="0" err="1"/>
              <a:t>progress</a:t>
            </a:r>
            <a:r>
              <a:rPr lang="da-DK" dirty="0"/>
              <a:t> – it </a:t>
            </a:r>
            <a:r>
              <a:rPr lang="da-DK" dirty="0" err="1"/>
              <a:t>enhances</a:t>
            </a:r>
            <a:r>
              <a:rPr lang="da-DK" dirty="0"/>
              <a:t> </a:t>
            </a:r>
            <a:r>
              <a:rPr lang="da-DK" dirty="0" err="1"/>
              <a:t>productive</a:t>
            </a:r>
            <a:r>
              <a:rPr lang="da-DK" dirty="0"/>
              <a:t> forces and it </a:t>
            </a:r>
            <a:r>
              <a:rPr lang="da-DK" dirty="0" err="1"/>
              <a:t>can</a:t>
            </a:r>
            <a:r>
              <a:rPr lang="da-DK" dirty="0"/>
              <a:t> </a:t>
            </a:r>
            <a:r>
              <a:rPr lang="da-DK" dirty="0" err="1"/>
              <a:t>help</a:t>
            </a:r>
            <a:r>
              <a:rPr lang="da-DK" dirty="0"/>
              <a:t> </a:t>
            </a:r>
            <a:r>
              <a:rPr lang="da-DK" dirty="0" err="1"/>
              <a:t>humanity</a:t>
            </a:r>
            <a:r>
              <a:rPr lang="da-DK" dirty="0"/>
              <a:t> to handle global </a:t>
            </a:r>
            <a:r>
              <a:rPr lang="da-DK" dirty="0" err="1"/>
              <a:t>challenges</a:t>
            </a:r>
            <a:r>
              <a:rPr lang="da-DK" dirty="0"/>
              <a:t>.</a:t>
            </a:r>
          </a:p>
          <a:p>
            <a:r>
              <a:rPr lang="da-DK" dirty="0"/>
              <a:t>But not all innovations </a:t>
            </a:r>
            <a:r>
              <a:rPr lang="da-DK" dirty="0" err="1"/>
              <a:t>contribute</a:t>
            </a:r>
            <a:r>
              <a:rPr lang="da-DK" dirty="0"/>
              <a:t> to human </a:t>
            </a:r>
            <a:r>
              <a:rPr lang="da-DK" dirty="0" err="1"/>
              <a:t>well-being</a:t>
            </a:r>
            <a:r>
              <a:rPr lang="da-DK" dirty="0"/>
              <a:t> – </a:t>
            </a:r>
            <a:r>
              <a:rPr lang="da-DK" dirty="0" err="1"/>
              <a:t>financial</a:t>
            </a:r>
            <a:r>
              <a:rPr lang="da-DK" dirty="0"/>
              <a:t> innovations and new </a:t>
            </a:r>
            <a:r>
              <a:rPr lang="da-DK" dirty="0" err="1"/>
              <a:t>weapon</a:t>
            </a:r>
            <a:r>
              <a:rPr lang="da-DK" dirty="0"/>
              <a:t> systems </a:t>
            </a:r>
            <a:r>
              <a:rPr lang="da-DK" dirty="0" err="1"/>
              <a:t>may</a:t>
            </a:r>
            <a:r>
              <a:rPr lang="da-DK" dirty="0"/>
              <a:t> </a:t>
            </a:r>
            <a:r>
              <a:rPr lang="da-DK" dirty="0" err="1"/>
              <a:t>destabilize</a:t>
            </a:r>
            <a:r>
              <a:rPr lang="da-DK" dirty="0"/>
              <a:t> the </a:t>
            </a:r>
            <a:r>
              <a:rPr lang="da-DK" dirty="0" err="1"/>
              <a:t>world</a:t>
            </a:r>
            <a:r>
              <a:rPr lang="da-DK" dirty="0"/>
              <a:t>.</a:t>
            </a:r>
          </a:p>
          <a:p>
            <a:r>
              <a:rPr lang="da-DK" dirty="0"/>
              <a:t>Most </a:t>
            </a:r>
            <a:r>
              <a:rPr lang="da-DK" dirty="0" err="1"/>
              <a:t>technological</a:t>
            </a:r>
            <a:r>
              <a:rPr lang="da-DK" dirty="0"/>
              <a:t> innovations </a:t>
            </a:r>
            <a:r>
              <a:rPr lang="da-DK" dirty="0" err="1"/>
              <a:t>are</a:t>
            </a:r>
            <a:r>
              <a:rPr lang="da-DK" dirty="0"/>
              <a:t> driven by </a:t>
            </a:r>
            <a:r>
              <a:rPr lang="da-DK" dirty="0" err="1"/>
              <a:t>enterprises</a:t>
            </a:r>
            <a:r>
              <a:rPr lang="da-DK" dirty="0"/>
              <a:t> </a:t>
            </a:r>
            <a:r>
              <a:rPr lang="da-DK" dirty="0" err="1"/>
              <a:t>attempting</a:t>
            </a:r>
            <a:r>
              <a:rPr lang="da-DK" dirty="0"/>
              <a:t> to </a:t>
            </a:r>
            <a:r>
              <a:rPr lang="da-DK" dirty="0" err="1"/>
              <a:t>establish</a:t>
            </a:r>
            <a:r>
              <a:rPr lang="da-DK" dirty="0"/>
              <a:t> a dominant </a:t>
            </a:r>
            <a:r>
              <a:rPr lang="da-DK" dirty="0" err="1"/>
              <a:t>market</a:t>
            </a:r>
            <a:r>
              <a:rPr lang="da-DK" dirty="0"/>
              <a:t> position.</a:t>
            </a:r>
          </a:p>
          <a:p>
            <a:pPr lvl="1"/>
            <a:r>
              <a:rPr lang="da-DK" dirty="0"/>
              <a:t>As long as </a:t>
            </a:r>
            <a:r>
              <a:rPr lang="da-DK" dirty="0" err="1"/>
              <a:t>there</a:t>
            </a:r>
            <a:r>
              <a:rPr lang="da-DK" dirty="0"/>
              <a:t> is efficient </a:t>
            </a:r>
            <a:r>
              <a:rPr lang="da-DK" dirty="0" err="1"/>
              <a:t>technological</a:t>
            </a:r>
            <a:r>
              <a:rPr lang="da-DK" dirty="0"/>
              <a:t> </a:t>
            </a:r>
            <a:r>
              <a:rPr lang="da-DK" dirty="0" err="1"/>
              <a:t>competition</a:t>
            </a:r>
            <a:r>
              <a:rPr lang="da-DK" dirty="0"/>
              <a:t> </a:t>
            </a:r>
            <a:r>
              <a:rPr lang="da-DK" dirty="0" err="1"/>
              <a:t>monopoly</a:t>
            </a:r>
            <a:r>
              <a:rPr lang="da-DK" dirty="0"/>
              <a:t> positions </a:t>
            </a:r>
            <a:r>
              <a:rPr lang="da-DK" dirty="0" err="1"/>
              <a:t>will</a:t>
            </a:r>
            <a:r>
              <a:rPr lang="da-DK" dirty="0"/>
              <a:t> </a:t>
            </a:r>
            <a:r>
              <a:rPr lang="da-DK" dirty="0" err="1"/>
              <a:t>be</a:t>
            </a:r>
            <a:r>
              <a:rPr lang="da-DK" dirty="0"/>
              <a:t> </a:t>
            </a:r>
            <a:r>
              <a:rPr lang="da-DK" dirty="0" err="1"/>
              <a:t>temporary</a:t>
            </a:r>
            <a:r>
              <a:rPr lang="da-DK" dirty="0"/>
              <a:t>.</a:t>
            </a:r>
          </a:p>
          <a:p>
            <a:pPr lvl="1"/>
            <a:r>
              <a:rPr lang="da-DK" dirty="0"/>
              <a:t>The </a:t>
            </a:r>
            <a:r>
              <a:rPr lang="da-DK" dirty="0" err="1"/>
              <a:t>emergence</a:t>
            </a:r>
            <a:r>
              <a:rPr lang="da-DK" dirty="0"/>
              <a:t> of </a:t>
            </a:r>
            <a:r>
              <a:rPr lang="da-DK" dirty="0" err="1"/>
              <a:t>technology</a:t>
            </a:r>
            <a:r>
              <a:rPr lang="da-DK" dirty="0"/>
              <a:t> </a:t>
            </a:r>
            <a:r>
              <a:rPr lang="da-DK" dirty="0" err="1"/>
              <a:t>based</a:t>
            </a:r>
            <a:r>
              <a:rPr lang="da-DK" dirty="0"/>
              <a:t> </a:t>
            </a:r>
            <a:r>
              <a:rPr lang="da-DK" dirty="0" err="1"/>
              <a:t>monopolies</a:t>
            </a:r>
            <a:r>
              <a:rPr lang="da-DK" dirty="0"/>
              <a:t> </a:t>
            </a:r>
            <a:r>
              <a:rPr lang="da-DK" dirty="0" err="1"/>
              <a:t>establishing</a:t>
            </a:r>
            <a:r>
              <a:rPr lang="da-DK" dirty="0"/>
              <a:t> permanent </a:t>
            </a:r>
            <a:r>
              <a:rPr lang="da-DK" dirty="0" err="1"/>
              <a:t>dominance</a:t>
            </a:r>
            <a:r>
              <a:rPr lang="da-DK" dirty="0"/>
              <a:t> and </a:t>
            </a:r>
            <a:r>
              <a:rPr lang="da-DK" dirty="0" err="1"/>
              <a:t>building</a:t>
            </a:r>
            <a:r>
              <a:rPr lang="da-DK" dirty="0"/>
              <a:t> </a:t>
            </a:r>
            <a:r>
              <a:rPr lang="da-DK" dirty="0" err="1"/>
              <a:t>world-wide</a:t>
            </a:r>
            <a:r>
              <a:rPr lang="da-DK" dirty="0"/>
              <a:t> </a:t>
            </a:r>
            <a:r>
              <a:rPr lang="da-DK" dirty="0" err="1"/>
              <a:t>corporate</a:t>
            </a:r>
            <a:r>
              <a:rPr lang="da-DK" dirty="0"/>
              <a:t> innovation system disables </a:t>
            </a:r>
            <a:r>
              <a:rPr lang="da-DK" dirty="0" err="1"/>
              <a:t>competition</a:t>
            </a:r>
            <a:r>
              <a:rPr lang="da-DK" dirty="0"/>
              <a:t>. </a:t>
            </a:r>
          </a:p>
        </p:txBody>
      </p:sp>
    </p:spTree>
    <p:extLst>
      <p:ext uri="{BB962C8B-B14F-4D97-AF65-F5344CB8AC3E}">
        <p14:creationId xmlns:p14="http://schemas.microsoft.com/office/powerpoint/2010/main" val="4024959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408C-28F2-49F3-9FAA-A7FF3C055BD2}"/>
              </a:ext>
            </a:extLst>
          </p:cNvPr>
          <p:cNvSpPr>
            <a:spLocks noGrp="1"/>
          </p:cNvSpPr>
          <p:nvPr>
            <p:ph type="title"/>
          </p:nvPr>
        </p:nvSpPr>
        <p:spPr/>
        <p:txBody>
          <a:bodyPr>
            <a:normAutofit fontScale="90000"/>
          </a:bodyPr>
          <a:lstStyle/>
          <a:p>
            <a:pPr>
              <a:defRPr/>
            </a:pPr>
            <a:r>
              <a:rPr lang="da-DK" dirty="0"/>
              <a:t>How the digital </a:t>
            </a:r>
            <a:r>
              <a:rPr lang="da-DK" dirty="0" err="1"/>
              <a:t>technology</a:t>
            </a:r>
            <a:r>
              <a:rPr lang="da-DK" dirty="0"/>
              <a:t> </a:t>
            </a:r>
            <a:r>
              <a:rPr lang="da-DK" dirty="0" err="1"/>
              <a:t>breakthrough</a:t>
            </a:r>
            <a:r>
              <a:rPr lang="da-DK" dirty="0"/>
              <a:t> </a:t>
            </a:r>
            <a:r>
              <a:rPr lang="da-DK" dirty="0" err="1"/>
              <a:t>transforms</a:t>
            </a:r>
            <a:r>
              <a:rPr lang="da-DK" dirty="0"/>
              <a:t> the </a:t>
            </a:r>
            <a:r>
              <a:rPr lang="da-DK" dirty="0" err="1"/>
              <a:t>world</a:t>
            </a:r>
            <a:r>
              <a:rPr lang="da-DK" dirty="0"/>
              <a:t> </a:t>
            </a:r>
            <a:r>
              <a:rPr lang="da-DK" dirty="0" err="1"/>
              <a:t>order</a:t>
            </a:r>
            <a:endParaRPr lang="da-DK" dirty="0"/>
          </a:p>
        </p:txBody>
      </p:sp>
      <p:sp>
        <p:nvSpPr>
          <p:cNvPr id="11267" name="Content Placeholder 2">
            <a:extLst>
              <a:ext uri="{FF2B5EF4-FFF2-40B4-BE49-F238E27FC236}">
                <a16:creationId xmlns:a16="http://schemas.microsoft.com/office/drawing/2014/main" id="{B15DBEDD-4F91-4AED-88D4-115E2A884F7B}"/>
              </a:ext>
            </a:extLst>
          </p:cNvPr>
          <p:cNvSpPr>
            <a:spLocks noGrp="1"/>
          </p:cNvSpPr>
          <p:nvPr>
            <p:ph idx="1"/>
          </p:nvPr>
        </p:nvSpPr>
        <p:spPr/>
        <p:txBody>
          <a:bodyPr/>
          <a:lstStyle/>
          <a:p>
            <a:r>
              <a:rPr lang="da-DK" altLang="da-DK" sz="2000" dirty="0" err="1"/>
              <a:t>Normally</a:t>
            </a:r>
            <a:r>
              <a:rPr lang="da-DK" altLang="da-DK" sz="2000" dirty="0"/>
              <a:t> </a:t>
            </a:r>
            <a:r>
              <a:rPr lang="da-DK" altLang="da-DK" sz="2000" dirty="0" err="1"/>
              <a:t>we</a:t>
            </a:r>
            <a:r>
              <a:rPr lang="da-DK" altLang="da-DK" sz="2000" dirty="0"/>
              <a:t> </a:t>
            </a:r>
            <a:r>
              <a:rPr lang="da-DK" altLang="da-DK" sz="2000" dirty="0" err="1"/>
              <a:t>think</a:t>
            </a:r>
            <a:r>
              <a:rPr lang="da-DK" altLang="da-DK" sz="2000" dirty="0"/>
              <a:t> of innovation and new </a:t>
            </a:r>
            <a:r>
              <a:rPr lang="da-DK" altLang="da-DK" sz="2000" dirty="0" err="1"/>
              <a:t>technology</a:t>
            </a:r>
            <a:r>
              <a:rPr lang="da-DK" altLang="da-DK" sz="2000" dirty="0"/>
              <a:t> </a:t>
            </a:r>
            <a:r>
              <a:rPr lang="da-DK" altLang="da-DK" sz="2000" dirty="0" err="1"/>
              <a:t>primarily</a:t>
            </a:r>
            <a:r>
              <a:rPr lang="da-DK" altLang="da-DK" sz="2000" dirty="0"/>
              <a:t> as a source of </a:t>
            </a:r>
            <a:r>
              <a:rPr lang="da-DK" altLang="da-DK" sz="2000" dirty="0" err="1"/>
              <a:t>economic</a:t>
            </a:r>
            <a:r>
              <a:rPr lang="da-DK" altLang="da-DK" sz="2000" dirty="0"/>
              <a:t> </a:t>
            </a:r>
            <a:r>
              <a:rPr lang="da-DK" altLang="da-DK" sz="2000" dirty="0" err="1"/>
              <a:t>growth</a:t>
            </a:r>
            <a:r>
              <a:rPr lang="da-DK" altLang="da-DK" sz="2000" dirty="0"/>
              <a:t> – at the national </a:t>
            </a:r>
            <a:r>
              <a:rPr lang="da-DK" altLang="da-DK" sz="2000" dirty="0" err="1"/>
              <a:t>level</a:t>
            </a:r>
            <a:r>
              <a:rPr lang="da-DK" altLang="da-DK" sz="2000" dirty="0"/>
              <a:t> </a:t>
            </a:r>
            <a:r>
              <a:rPr lang="da-DK" altLang="da-DK" sz="2000" dirty="0" err="1"/>
              <a:t>you</a:t>
            </a:r>
            <a:r>
              <a:rPr lang="da-DK" altLang="da-DK" sz="2000" dirty="0"/>
              <a:t> </a:t>
            </a:r>
            <a:r>
              <a:rPr lang="da-DK" altLang="da-DK" sz="2000" dirty="0" err="1"/>
              <a:t>are</a:t>
            </a:r>
            <a:r>
              <a:rPr lang="da-DK" altLang="da-DK" sz="2000" dirty="0"/>
              <a:t> </a:t>
            </a:r>
            <a:r>
              <a:rPr lang="da-DK" altLang="da-DK" sz="2000" dirty="0" err="1"/>
              <a:t>expected</a:t>
            </a:r>
            <a:r>
              <a:rPr lang="da-DK" altLang="da-DK" sz="2000" dirty="0"/>
              <a:t> to </a:t>
            </a:r>
            <a:r>
              <a:rPr lang="da-DK" altLang="da-DK" sz="2000" dirty="0" err="1"/>
              <a:t>develop</a:t>
            </a:r>
            <a:r>
              <a:rPr lang="da-DK" altLang="da-DK" sz="2000" dirty="0"/>
              <a:t> </a:t>
            </a:r>
            <a:r>
              <a:rPr lang="da-DK" altLang="da-DK" sz="2000" dirty="0" err="1"/>
              <a:t>effective</a:t>
            </a:r>
            <a:r>
              <a:rPr lang="da-DK" altLang="da-DK" sz="2000" dirty="0"/>
              <a:t> </a:t>
            </a:r>
            <a:r>
              <a:rPr lang="da-DK" altLang="da-DK" sz="2000" dirty="0" err="1"/>
              <a:t>policies</a:t>
            </a:r>
            <a:r>
              <a:rPr lang="da-DK" altLang="da-DK" sz="2000" dirty="0"/>
              <a:t> to promote innovation.</a:t>
            </a:r>
          </a:p>
          <a:p>
            <a:r>
              <a:rPr lang="da-DK" altLang="da-DK" sz="2000" dirty="0" err="1"/>
              <a:t>While</a:t>
            </a:r>
            <a:r>
              <a:rPr lang="da-DK" altLang="da-DK" sz="2000" dirty="0"/>
              <a:t> </a:t>
            </a:r>
            <a:r>
              <a:rPr lang="da-DK" altLang="da-DK" sz="2000" dirty="0" err="1"/>
              <a:t>this</a:t>
            </a:r>
            <a:r>
              <a:rPr lang="da-DK" altLang="da-DK" sz="2000" dirty="0"/>
              <a:t> is still a relevant </a:t>
            </a:r>
            <a:r>
              <a:rPr lang="da-DK" altLang="da-DK" sz="2000" dirty="0" err="1"/>
              <a:t>perspective</a:t>
            </a:r>
            <a:r>
              <a:rPr lang="da-DK" altLang="da-DK" sz="2000" dirty="0"/>
              <a:t> </a:t>
            </a:r>
            <a:r>
              <a:rPr lang="da-DK" altLang="da-DK" sz="2000" dirty="0" err="1"/>
              <a:t>we</a:t>
            </a:r>
            <a:r>
              <a:rPr lang="da-DK" altLang="da-DK" sz="2000" dirty="0"/>
              <a:t> </a:t>
            </a:r>
            <a:r>
              <a:rPr lang="da-DK" altLang="da-DK" sz="2000" dirty="0" err="1"/>
              <a:t>need</a:t>
            </a:r>
            <a:r>
              <a:rPr lang="da-DK" altLang="da-DK" sz="2000" dirty="0"/>
              <a:t> to </a:t>
            </a:r>
            <a:r>
              <a:rPr lang="da-DK" altLang="da-DK" sz="2000" dirty="0" err="1"/>
              <a:t>take</a:t>
            </a:r>
            <a:r>
              <a:rPr lang="da-DK" altLang="da-DK" sz="2000" dirty="0"/>
              <a:t> </a:t>
            </a:r>
            <a:r>
              <a:rPr lang="da-DK" altLang="da-DK" sz="2000" dirty="0" err="1"/>
              <a:t>into</a:t>
            </a:r>
            <a:r>
              <a:rPr lang="da-DK" altLang="da-DK" sz="2000" dirty="0"/>
              <a:t> </a:t>
            </a:r>
            <a:r>
              <a:rPr lang="da-DK" altLang="da-DK" sz="2000" dirty="0" err="1"/>
              <a:t>account</a:t>
            </a:r>
            <a:r>
              <a:rPr lang="da-DK" altLang="da-DK" sz="2000" dirty="0"/>
              <a:t> </a:t>
            </a:r>
            <a:r>
              <a:rPr lang="da-DK" altLang="da-DK" sz="2000" dirty="0" err="1"/>
              <a:t>how</a:t>
            </a:r>
            <a:r>
              <a:rPr lang="da-DK" altLang="da-DK" sz="2000" dirty="0"/>
              <a:t> the </a:t>
            </a:r>
            <a:r>
              <a:rPr lang="da-DK" altLang="da-DK" sz="2000" dirty="0" err="1"/>
              <a:t>world</a:t>
            </a:r>
            <a:r>
              <a:rPr lang="da-DK" altLang="da-DK" sz="2000" dirty="0"/>
              <a:t> </a:t>
            </a:r>
            <a:r>
              <a:rPr lang="da-DK" altLang="da-DK" sz="2000" dirty="0" err="1"/>
              <a:t>economy</a:t>
            </a:r>
            <a:r>
              <a:rPr lang="da-DK" altLang="da-DK" sz="2000" dirty="0"/>
              <a:t> and the </a:t>
            </a:r>
            <a:r>
              <a:rPr lang="da-DK" altLang="da-DK" sz="2000" dirty="0" err="1"/>
              <a:t>world</a:t>
            </a:r>
            <a:r>
              <a:rPr lang="da-DK" altLang="da-DK" sz="2000" dirty="0"/>
              <a:t> </a:t>
            </a:r>
            <a:r>
              <a:rPr lang="da-DK" altLang="da-DK" sz="2000" dirty="0" err="1"/>
              <a:t>order</a:t>
            </a:r>
            <a:r>
              <a:rPr lang="da-DK" altLang="da-DK" sz="2000" dirty="0"/>
              <a:t> is </a:t>
            </a:r>
            <a:r>
              <a:rPr lang="da-DK" altLang="da-DK" sz="2000" dirty="0" err="1"/>
              <a:t>transformed</a:t>
            </a:r>
            <a:r>
              <a:rPr lang="da-DK" altLang="da-DK" sz="2000" dirty="0"/>
              <a:t> by a </a:t>
            </a:r>
            <a:r>
              <a:rPr lang="da-DK" altLang="da-DK" sz="2000" dirty="0" err="1"/>
              <a:t>technological</a:t>
            </a:r>
            <a:r>
              <a:rPr lang="da-DK" altLang="da-DK" sz="2000" dirty="0"/>
              <a:t> revolution with </a:t>
            </a:r>
            <a:r>
              <a:rPr lang="da-DK" altLang="da-DK" sz="2000" dirty="0" err="1"/>
              <a:t>artificial</a:t>
            </a:r>
            <a:r>
              <a:rPr lang="da-DK" altLang="da-DK" sz="2000" dirty="0"/>
              <a:t> </a:t>
            </a:r>
            <a:r>
              <a:rPr lang="da-DK" altLang="da-DK" sz="2000" dirty="0" err="1"/>
              <a:t>intelligence</a:t>
            </a:r>
            <a:r>
              <a:rPr lang="da-DK" altLang="da-DK" sz="2000" dirty="0"/>
              <a:t> at </a:t>
            </a:r>
            <a:r>
              <a:rPr lang="da-DK" altLang="da-DK" sz="2000" dirty="0" err="1"/>
              <a:t>its</a:t>
            </a:r>
            <a:r>
              <a:rPr lang="da-DK" altLang="da-DK" sz="2000" dirty="0"/>
              <a:t> core. </a:t>
            </a:r>
          </a:p>
          <a:p>
            <a:r>
              <a:rPr lang="da-DK" altLang="da-DK" sz="2000" dirty="0"/>
              <a:t>Tech </a:t>
            </a:r>
            <a:r>
              <a:rPr lang="da-DK" altLang="da-DK" sz="2000" dirty="0" err="1"/>
              <a:t>giants</a:t>
            </a:r>
            <a:r>
              <a:rPr lang="da-DK" altLang="da-DK" sz="2000" dirty="0"/>
              <a:t> </a:t>
            </a:r>
            <a:r>
              <a:rPr lang="da-DK" altLang="da-DK" sz="2000" dirty="0" err="1"/>
              <a:t>innovate</a:t>
            </a:r>
            <a:r>
              <a:rPr lang="da-DK" altLang="da-DK" sz="2000" dirty="0"/>
              <a:t> in </a:t>
            </a:r>
            <a:r>
              <a:rPr lang="da-DK" altLang="da-DK" sz="2000" dirty="0" err="1"/>
              <a:t>order</a:t>
            </a:r>
            <a:r>
              <a:rPr lang="da-DK" altLang="da-DK" sz="2000" dirty="0"/>
              <a:t> to </a:t>
            </a:r>
            <a:r>
              <a:rPr lang="da-DK" altLang="da-DK" sz="2000" dirty="0" err="1"/>
              <a:t>privatize</a:t>
            </a:r>
            <a:r>
              <a:rPr lang="da-DK" altLang="da-DK" sz="2000" dirty="0"/>
              <a:t>  and </a:t>
            </a:r>
            <a:r>
              <a:rPr lang="da-DK" altLang="da-DK" sz="2000" dirty="0" err="1"/>
              <a:t>monopolize</a:t>
            </a:r>
            <a:r>
              <a:rPr lang="da-DK" altLang="da-DK" sz="2000" dirty="0"/>
              <a:t> AI-</a:t>
            </a:r>
            <a:r>
              <a:rPr lang="da-DK" altLang="da-DK" sz="2000" dirty="0" err="1"/>
              <a:t>knowledge</a:t>
            </a:r>
            <a:r>
              <a:rPr lang="da-DK" altLang="da-DK" sz="2000" dirty="0"/>
              <a:t>. Innovation </a:t>
            </a:r>
            <a:r>
              <a:rPr lang="da-DK" altLang="da-DK" sz="2000" dirty="0" err="1"/>
              <a:t>becomes</a:t>
            </a:r>
            <a:r>
              <a:rPr lang="da-DK" altLang="da-DK" sz="2000" dirty="0"/>
              <a:t> as a </a:t>
            </a:r>
            <a:r>
              <a:rPr lang="da-DK" altLang="da-DK" sz="2000" dirty="0" err="1"/>
              <a:t>means</a:t>
            </a:r>
            <a:r>
              <a:rPr lang="da-DK" altLang="da-DK" sz="2000" dirty="0"/>
              <a:t> to </a:t>
            </a:r>
            <a:r>
              <a:rPr lang="da-DK" altLang="da-DK" sz="2000" dirty="0" err="1"/>
              <a:t>reproduce</a:t>
            </a:r>
            <a:r>
              <a:rPr lang="da-DK" altLang="da-DK" sz="2000" dirty="0"/>
              <a:t> </a:t>
            </a:r>
            <a:r>
              <a:rPr lang="da-DK" altLang="da-DK" sz="2000" dirty="0" err="1"/>
              <a:t>intellectual</a:t>
            </a:r>
            <a:r>
              <a:rPr lang="da-DK" altLang="da-DK" sz="2000" dirty="0"/>
              <a:t> </a:t>
            </a:r>
            <a:r>
              <a:rPr lang="da-DK" altLang="da-DK" sz="2000" dirty="0" err="1"/>
              <a:t>monopoly</a:t>
            </a:r>
            <a:r>
              <a:rPr lang="da-DK" altLang="da-DK" sz="2000" dirty="0"/>
              <a:t> and to </a:t>
            </a:r>
            <a:r>
              <a:rPr lang="da-DK" altLang="da-DK" sz="2000" dirty="0" err="1"/>
              <a:t>extract</a:t>
            </a:r>
            <a:r>
              <a:rPr lang="da-DK" altLang="da-DK" sz="2000" dirty="0"/>
              <a:t> </a:t>
            </a:r>
            <a:r>
              <a:rPr lang="da-DK" altLang="da-DK" sz="2000" dirty="0" err="1"/>
              <a:t>intellectual</a:t>
            </a:r>
            <a:r>
              <a:rPr lang="da-DK" altLang="da-DK" sz="2000" dirty="0"/>
              <a:t> </a:t>
            </a:r>
            <a:r>
              <a:rPr lang="da-DK" altLang="da-DK" sz="2000" dirty="0" err="1"/>
              <a:t>rents</a:t>
            </a:r>
            <a:r>
              <a:rPr lang="da-DK" altLang="da-DK" sz="2000" dirty="0"/>
              <a:t> </a:t>
            </a:r>
            <a:r>
              <a:rPr lang="da-DK" altLang="da-DK" sz="2000" dirty="0" err="1"/>
              <a:t>world-wide</a:t>
            </a:r>
            <a:r>
              <a:rPr lang="da-DK" altLang="da-DK" sz="2000" dirty="0"/>
              <a:t>.</a:t>
            </a:r>
          </a:p>
          <a:p>
            <a:r>
              <a:rPr lang="da-DK" altLang="da-DK" sz="2000" dirty="0"/>
              <a:t>With research budgets </a:t>
            </a:r>
            <a:r>
              <a:rPr lang="da-DK" altLang="da-DK" sz="2000" dirty="0" err="1"/>
              <a:t>focused</a:t>
            </a:r>
            <a:r>
              <a:rPr lang="da-DK" altLang="da-DK" sz="2000" dirty="0"/>
              <a:t> on AI </a:t>
            </a:r>
            <a:r>
              <a:rPr lang="da-DK" altLang="da-DK" sz="2000" dirty="0" err="1"/>
              <a:t>that</a:t>
            </a:r>
            <a:r>
              <a:rPr lang="da-DK" altLang="da-DK" sz="2000" dirty="0"/>
              <a:t> </a:t>
            </a:r>
            <a:r>
              <a:rPr lang="da-DK" altLang="da-DK" sz="2000" dirty="0" err="1"/>
              <a:t>are</a:t>
            </a:r>
            <a:r>
              <a:rPr lang="da-DK" altLang="da-DK" sz="2000" dirty="0"/>
              <a:t> </a:t>
            </a:r>
            <a:r>
              <a:rPr lang="da-DK" altLang="da-DK" sz="2000" dirty="0" err="1"/>
              <a:t>bigger</a:t>
            </a:r>
            <a:r>
              <a:rPr lang="da-DK" altLang="da-DK" sz="2000" dirty="0"/>
              <a:t> </a:t>
            </a:r>
            <a:r>
              <a:rPr lang="da-DK" altLang="da-DK" sz="2000" dirty="0" err="1"/>
              <a:t>than</a:t>
            </a:r>
            <a:r>
              <a:rPr lang="da-DK" altLang="da-DK" sz="2000" dirty="0"/>
              <a:t> </a:t>
            </a:r>
            <a:r>
              <a:rPr lang="da-DK" altLang="da-DK" sz="2000" dirty="0" err="1"/>
              <a:t>those</a:t>
            </a:r>
            <a:r>
              <a:rPr lang="da-DK" altLang="da-DK" sz="2000" dirty="0"/>
              <a:t> of most nation </a:t>
            </a:r>
            <a:r>
              <a:rPr lang="da-DK" altLang="da-DK" sz="2000" dirty="0" err="1"/>
              <a:t>states</a:t>
            </a:r>
            <a:r>
              <a:rPr lang="da-DK" altLang="da-DK" sz="2000" dirty="0"/>
              <a:t> </a:t>
            </a:r>
            <a:r>
              <a:rPr lang="da-DK" altLang="da-DK" sz="2000" dirty="0" err="1"/>
              <a:t>tech</a:t>
            </a:r>
            <a:r>
              <a:rPr lang="da-DK" altLang="da-DK" sz="2000" dirty="0"/>
              <a:t> </a:t>
            </a:r>
            <a:r>
              <a:rPr lang="da-DK" altLang="da-DK" sz="2000" dirty="0" err="1"/>
              <a:t>giants</a:t>
            </a:r>
            <a:r>
              <a:rPr lang="da-DK" altLang="da-DK" sz="2000" dirty="0"/>
              <a:t> </a:t>
            </a:r>
            <a:r>
              <a:rPr lang="da-DK" altLang="da-DK" sz="2000" dirty="0" err="1"/>
              <a:t>get</a:t>
            </a:r>
            <a:r>
              <a:rPr lang="da-DK" altLang="da-DK" sz="2000" dirty="0"/>
              <a:t> the power to </a:t>
            </a:r>
            <a:r>
              <a:rPr lang="da-DK" altLang="da-DK" sz="2000" dirty="0" err="1"/>
              <a:t>dictate</a:t>
            </a:r>
            <a:r>
              <a:rPr lang="da-DK" altLang="da-DK" sz="2000" dirty="0"/>
              <a:t> the </a:t>
            </a:r>
            <a:r>
              <a:rPr lang="da-DK" altLang="da-DK" sz="2000" dirty="0" err="1"/>
              <a:t>direction</a:t>
            </a:r>
            <a:r>
              <a:rPr lang="da-DK" altLang="da-DK" sz="2000" dirty="0"/>
              <a:t> of </a:t>
            </a:r>
            <a:r>
              <a:rPr lang="da-DK" altLang="da-DK" sz="2000" dirty="0" err="1"/>
              <a:t>technological</a:t>
            </a:r>
            <a:r>
              <a:rPr lang="da-DK" altLang="da-DK" sz="2000" dirty="0"/>
              <a:t> </a:t>
            </a:r>
            <a:r>
              <a:rPr lang="da-DK" altLang="da-DK" sz="2000" dirty="0" err="1"/>
              <a:t>change</a:t>
            </a:r>
            <a:r>
              <a:rPr lang="da-DK" altLang="da-DK" sz="2000" dirty="0"/>
              <a:t> in </a:t>
            </a:r>
            <a:r>
              <a:rPr lang="da-DK" altLang="da-DK" sz="2000" dirty="0" err="1"/>
              <a:t>strategic</a:t>
            </a:r>
            <a:r>
              <a:rPr lang="da-DK" altLang="da-DK" sz="2000" dirty="0"/>
              <a:t> </a:t>
            </a:r>
            <a:r>
              <a:rPr lang="da-DK" altLang="da-DK" sz="2000" dirty="0" err="1"/>
              <a:t>sectors</a:t>
            </a:r>
            <a:r>
              <a:rPr lang="da-DK" altLang="da-DK" sz="2000" dirty="0"/>
              <a:t>.</a:t>
            </a:r>
          </a:p>
          <a:p>
            <a:r>
              <a:rPr lang="da-DK" altLang="da-DK" sz="2000" dirty="0" err="1"/>
              <a:t>China’s</a:t>
            </a:r>
            <a:r>
              <a:rPr lang="da-DK" altLang="da-DK" sz="2000" dirty="0"/>
              <a:t> </a:t>
            </a:r>
            <a:r>
              <a:rPr lang="da-DK" altLang="da-DK" sz="2000" dirty="0" err="1"/>
              <a:t>advance</a:t>
            </a:r>
            <a:r>
              <a:rPr lang="da-DK" altLang="da-DK" sz="2000" dirty="0"/>
              <a:t> in AI </a:t>
            </a:r>
            <a:r>
              <a:rPr lang="da-DK" altLang="da-DK" sz="2000" dirty="0" err="1"/>
              <a:t>challenges</a:t>
            </a:r>
            <a:r>
              <a:rPr lang="da-DK" altLang="da-DK" sz="2000" dirty="0"/>
              <a:t> the US </a:t>
            </a:r>
            <a:r>
              <a:rPr lang="da-DK" altLang="da-DK" sz="2000" dirty="0" err="1"/>
              <a:t>lead</a:t>
            </a:r>
            <a:r>
              <a:rPr lang="da-DK" altLang="da-DK" sz="2000" dirty="0"/>
              <a:t> and </a:t>
            </a:r>
            <a:r>
              <a:rPr lang="da-DK" altLang="da-DK" sz="2000" dirty="0" err="1"/>
              <a:t>hereby</a:t>
            </a:r>
            <a:r>
              <a:rPr lang="da-DK" altLang="da-DK" sz="2000" dirty="0"/>
              <a:t> </a:t>
            </a:r>
            <a:r>
              <a:rPr lang="da-DK" altLang="da-DK" sz="2000" dirty="0" err="1"/>
              <a:t>its</a:t>
            </a:r>
            <a:r>
              <a:rPr lang="da-DK" altLang="da-DK" sz="2000" dirty="0"/>
              <a:t> </a:t>
            </a:r>
            <a:r>
              <a:rPr lang="da-DK" altLang="da-DK" sz="2000" dirty="0" err="1"/>
              <a:t>hegemonic</a:t>
            </a:r>
            <a:r>
              <a:rPr lang="da-DK" altLang="da-DK" sz="2000" dirty="0"/>
              <a:t> </a:t>
            </a:r>
            <a:r>
              <a:rPr lang="da-DK" altLang="da-DK" sz="2000" dirty="0" err="1"/>
              <a:t>economic</a:t>
            </a:r>
            <a:r>
              <a:rPr lang="da-DK" altLang="da-DK" sz="2000" dirty="0"/>
              <a:t> and </a:t>
            </a:r>
            <a:r>
              <a:rPr lang="da-DK" altLang="da-DK" sz="2000" dirty="0" err="1"/>
              <a:t>political</a:t>
            </a:r>
            <a:r>
              <a:rPr lang="da-DK" altLang="da-DK" sz="2000" dirty="0"/>
              <a:t> position.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C856E-D885-4B21-BF19-6215D4ED77B7}"/>
              </a:ext>
            </a:extLst>
          </p:cNvPr>
          <p:cNvSpPr>
            <a:spLocks noGrp="1"/>
          </p:cNvSpPr>
          <p:nvPr>
            <p:ph type="title"/>
          </p:nvPr>
        </p:nvSpPr>
        <p:spPr/>
        <p:txBody>
          <a:bodyPr>
            <a:normAutofit fontScale="90000"/>
          </a:bodyPr>
          <a:lstStyle/>
          <a:p>
            <a:pPr>
              <a:defRPr/>
            </a:pPr>
            <a:r>
              <a:rPr lang="da-DK" dirty="0"/>
              <a:t>A </a:t>
            </a:r>
            <a:r>
              <a:rPr lang="da-DK" dirty="0" err="1"/>
              <a:t>different</a:t>
            </a:r>
            <a:r>
              <a:rPr lang="da-DK" dirty="0"/>
              <a:t> policy </a:t>
            </a:r>
            <a:r>
              <a:rPr lang="da-DK" dirty="0" err="1"/>
              <a:t>perspective</a:t>
            </a:r>
            <a:r>
              <a:rPr lang="da-DK" dirty="0"/>
              <a:t> on the </a:t>
            </a:r>
            <a:r>
              <a:rPr lang="da-DK" dirty="0" err="1"/>
              <a:t>role</a:t>
            </a:r>
            <a:r>
              <a:rPr lang="da-DK" dirty="0"/>
              <a:t> of </a:t>
            </a:r>
            <a:r>
              <a:rPr lang="da-DK" dirty="0" err="1"/>
              <a:t>tech</a:t>
            </a:r>
            <a:r>
              <a:rPr lang="da-DK" dirty="0"/>
              <a:t> </a:t>
            </a:r>
            <a:r>
              <a:rPr lang="da-DK" dirty="0" err="1"/>
              <a:t>giants</a:t>
            </a:r>
            <a:endParaRPr lang="da-DK" dirty="0"/>
          </a:p>
        </p:txBody>
      </p:sp>
      <p:sp>
        <p:nvSpPr>
          <p:cNvPr id="29699" name="Content Placeholder 2">
            <a:extLst>
              <a:ext uri="{FF2B5EF4-FFF2-40B4-BE49-F238E27FC236}">
                <a16:creationId xmlns:a16="http://schemas.microsoft.com/office/drawing/2014/main" id="{18E340C2-B382-4013-9FD9-280CF3165B05}"/>
              </a:ext>
            </a:extLst>
          </p:cNvPr>
          <p:cNvSpPr>
            <a:spLocks noGrp="1"/>
          </p:cNvSpPr>
          <p:nvPr>
            <p:ph idx="1"/>
          </p:nvPr>
        </p:nvSpPr>
        <p:spPr/>
        <p:txBody>
          <a:bodyPr/>
          <a:lstStyle/>
          <a:p>
            <a:r>
              <a:rPr lang="en-US" altLang="da-DK"/>
              <a:t>The critique of tech giants and policy remedies have focused either on their market power or on (data) privacy issues. </a:t>
            </a:r>
          </a:p>
          <a:p>
            <a:r>
              <a:rPr lang="en-US" altLang="da-DK"/>
              <a:t>Even more important is a third dimension: who has the power to shape the technologies of the future, and who will benefit from them? </a:t>
            </a:r>
          </a:p>
          <a:p>
            <a:r>
              <a:rPr lang="en-US" altLang="da-DK"/>
              <a:t>The aggravation of the US-China conflict evolves around this question and it is, of course, a major issue for the rest of the world.</a:t>
            </a:r>
            <a:endParaRPr lang="da-DK" altLang="da-DK"/>
          </a:p>
        </p:txBody>
      </p:sp>
    </p:spTree>
    <p:extLst>
      <p:ext uri="{BB962C8B-B14F-4D97-AF65-F5344CB8AC3E}">
        <p14:creationId xmlns:p14="http://schemas.microsoft.com/office/powerpoint/2010/main" val="37763019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649FA4D4A95A45B905536BF4DC97F3" ma:contentTypeVersion="14" ma:contentTypeDescription="Create a new document." ma:contentTypeScope="" ma:versionID="6d84f18be69d40872d13d5237ead0517">
  <xsd:schema xmlns:xsd="http://www.w3.org/2001/XMLSchema" xmlns:xs="http://www.w3.org/2001/XMLSchema" xmlns:p="http://schemas.microsoft.com/office/2006/metadata/properties" xmlns:ns2="bcc43308-4cf2-422a-bf29-a26092311df1" xmlns:ns3="b9f8629c-7934-4558-b57b-d14fbcec0d04" targetNamespace="http://schemas.microsoft.com/office/2006/metadata/properties" ma:root="true" ma:fieldsID="04b9b6abb634c7580f075c0355140d42" ns2:_="" ns3:_="">
    <xsd:import namespace="bcc43308-4cf2-422a-bf29-a26092311df1"/>
    <xsd:import namespace="b9f8629c-7934-4558-b57b-d14fbcec0d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43308-4cf2-422a-bf29-a26092311d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eef07030-0f6a-43b1-b2b9-3b252e59dea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f8629c-7934-4558-b57b-d14fbcec0d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2ebb6fc0-c049-4f59-b423-7fc88982c188}" ma:internalName="TaxCatchAll" ma:showField="CatchAllData" ma:web="b9f8629c-7934-4558-b57b-d14fbcec0d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cc43308-4cf2-422a-bf29-a26092311df1">
      <Terms xmlns="http://schemas.microsoft.com/office/infopath/2007/PartnerControls"/>
    </lcf76f155ced4ddcb4097134ff3c332f>
    <TaxCatchAll xmlns="b9f8629c-7934-4558-b57b-d14fbcec0d04" xsi:nil="true"/>
  </documentManagement>
</p:properties>
</file>

<file path=customXml/itemProps1.xml><?xml version="1.0" encoding="utf-8"?>
<ds:datastoreItem xmlns:ds="http://schemas.openxmlformats.org/officeDocument/2006/customXml" ds:itemID="{D1EE650E-B436-4657-BBF6-9FB5C03EA16B}">
  <ds:schemaRefs>
    <ds:schemaRef ds:uri="http://schemas.microsoft.com/sharepoint/v3/contenttype/forms"/>
  </ds:schemaRefs>
</ds:datastoreItem>
</file>

<file path=customXml/itemProps2.xml><?xml version="1.0" encoding="utf-8"?>
<ds:datastoreItem xmlns:ds="http://schemas.openxmlformats.org/officeDocument/2006/customXml" ds:itemID="{EC1662AF-B8F0-410F-9ECA-99E6B103C337}"/>
</file>

<file path=customXml/itemProps3.xml><?xml version="1.0" encoding="utf-8"?>
<ds:datastoreItem xmlns:ds="http://schemas.openxmlformats.org/officeDocument/2006/customXml" ds:itemID="{EEB895BB-9665-4F8E-85D2-58182C5E029D}">
  <ds:schemaRefs>
    <ds:schemaRef ds:uri="a9c4e6e9-f0aa-4350-8235-40beb8f6c35c"/>
    <ds:schemaRef ds:uri="http://purl.org/dc/dcmitype/"/>
    <ds:schemaRef ds:uri="http://schemas.openxmlformats.org/package/2006/metadata/core-properties"/>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69862738-2f90-4136-89c7-ee6de1ee9654"/>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Clarity</Template>
  <TotalTime>0</TotalTime>
  <Words>1405</Words>
  <Application>Microsoft Office PowerPoint</Application>
  <PresentationFormat>On-screen Show (4:3)</PresentationFormat>
  <Paragraphs>69</Paragraphs>
  <Slides>15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Verdana</vt:lpstr>
      <vt:lpstr>Clarity</vt:lpstr>
      <vt:lpstr>Welcome to Tampere and some reflections on  the role of Globelics and innovation studies  Globelics Academy opening lecture </vt:lpstr>
      <vt:lpstr>Welcome to Tampere</vt:lpstr>
      <vt:lpstr>Innovation studies should have a double focus – history matters!</vt:lpstr>
      <vt:lpstr>On national innovation systems and global challenges</vt:lpstr>
      <vt:lpstr>How to build knowledge within innovation studies </vt:lpstr>
      <vt:lpstr>Intangible capitalism</vt:lpstr>
      <vt:lpstr>The role of innovation in the era of intangible capitalism</vt:lpstr>
      <vt:lpstr>How the digital technology breakthrough transforms the world order</vt:lpstr>
      <vt:lpstr>A different policy perspective on the role of tech giants</vt:lpstr>
      <vt:lpstr>The double enclosure of the knowledge landscape has global consequences</vt:lpstr>
      <vt:lpstr>Globelics research agenda must respond to changes in context</vt:lpstr>
      <vt:lpstr>Some policy implications</vt:lpstr>
      <vt:lpstr>Why Globelics Academy?</vt:lpstr>
      <vt:lpstr>Work hard and have fun in Tampere!</vt:lpstr>
      <vt:lpstr>PowerPoint Presentation</vt:lpstr>
    </vt:vector>
  </TitlesOfParts>
  <Company>Aalborg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proact</dc:title>
  <dc:creator>Bengt-Åke Lundvall</dc:creator>
  <cp:lastModifiedBy>Mika Kautonen (TAU)</cp:lastModifiedBy>
  <cp:revision>288</cp:revision>
  <cp:lastPrinted>2022-04-19T12:02:43Z</cp:lastPrinted>
  <dcterms:created xsi:type="dcterms:W3CDTF">1998-05-08T12:43:22Z</dcterms:created>
  <dcterms:modified xsi:type="dcterms:W3CDTF">2022-08-04T07:44:41Z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0x010100BFC975141AA6644AAA5815E7DED97260</vt:lpwstr>
  </property>
</Properties>
</file>