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9ED"/>
    <a:srgbClr val="AEBEEE"/>
    <a:srgbClr val="00FFFF"/>
    <a:srgbClr val="FF00FF"/>
    <a:srgbClr val="6EA8B3"/>
    <a:srgbClr val="4A92A0"/>
    <a:srgbClr val="3D7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1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90D916-385F-44CD-86FD-E899E491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E9189C-5042-4E5C-89F6-278116963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EBAB3B-1EC0-4176-B1F0-EED8006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92DD02-E273-45F6-9A56-96E8293E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63A862-AB40-412B-A958-5C8BD6ED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7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E6CAC4-5C95-41AA-9DAF-79779F18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7638C7D-E92F-43ED-BEC9-7CEF76D2B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30F214-12FC-41E0-8A2A-A3B02577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E8CAE7-456F-4192-B0FC-B17B1FEC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9A0394-29AE-403A-870C-654EE0A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79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2EEAA9E-A892-4A86-BF71-EBC07A3B0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01EEEC-AFA3-4957-9EE0-A91BD029E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F2990E-AAAC-438D-9063-112BE6E4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75759F-8645-4028-B4F3-0644717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45A25-AF33-4C24-AC47-E8F1F8F1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25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059A1-2F1D-4E86-9CC6-850EFD0B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211120-15B8-4645-9D1E-24F54CEB2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BCEC0F-0998-4320-8EAF-22EC49C4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82F92D-2794-44A1-BB65-635C9FFB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E63AED-FDBD-417F-A262-A8006F4F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85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00CAD2-E992-497F-85EC-9BEF2CD3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F1CE06-675F-4FDC-8D79-14DE25FFA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888E3F-F24F-4073-96C2-6E5C5467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D55BC3-625A-4E3E-B34E-36DB8230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759300-23F7-4D10-BCC1-C2DCA8A3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84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C76E90-A349-4E51-9D60-42CF048A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212577-D123-46C0-8E70-E5B455C8F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254EB2-E50C-4622-B494-15F97D088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F3AE13-5B17-40A0-913B-A7EE715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800AD7-C85D-45B2-98EA-333F9530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163A40-58C6-4A47-916D-253D6FB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25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F3CABB-D07B-4A86-B7CB-757CD579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D7170A-898B-49AB-847C-5F25CFD40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FD944C-CE42-49F5-882E-C6FE709FB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022EEDA-021D-4105-8E46-2A714F674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4072EA9-F243-40F3-9426-DDA2D3101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7B8D352-7CC2-492F-BC7B-CD2FE147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F1BF3A5-D233-4F10-B8B8-D011882F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AAFFB6C-81A5-418E-A1B8-4BCC80BA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92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EA91FF-D858-4635-A64A-01A87C06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EE8198-D5E4-40EB-BEB6-96132036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84A0125-DB37-413F-A080-6E827340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481CEC-67A7-4780-8FC7-45C31F7C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7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63B5C64-EB86-4873-AEA2-2C748C64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1CC5386-56A1-41B5-A262-7C7C71EB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79A30-086B-4C8D-B9F1-5E931C1D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23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990CB-0883-457F-80EB-960DF926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D5BA53-4933-4D8E-9582-6E33BBCE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FC5CB8-FC79-4AD6-B1ED-D071AF857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303CAB-126C-4FF0-A2DB-C498114C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EDA0015-476B-40C4-8CA2-1824DCB7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976A7A-7BFA-49F9-B77F-02987C7E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39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E2C398-9A00-4DF1-A32E-04B0B715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C91892B-FD9A-45B5-949E-EA88A402C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C642FB-D56C-4D87-88BC-C70EBC408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EF84F1-24C1-4E70-98D2-C9A3F8EA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06B92D-9A3F-420F-BDCF-487336F4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0D077B-B5C3-492A-96CA-F23E5A93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A024108-921D-4A5B-83C8-7178A7BA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2D387E-C0F3-48A5-90B4-62CF4F2CA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1BDBA-9225-41E9-99FF-EB61B75A9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DFDE-FFE9-4959-9499-149D36D296EF}" type="datetimeFigureOut">
              <a:rPr lang="fi-FI" smtClean="0"/>
              <a:t>17.11.2021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0087A6-242F-49DB-9734-1711C4D39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9C0BAE-0A6D-42D3-AA41-6392B229F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DF8F-78C1-48EF-B23A-521299A186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62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2000">
              <a:schemeClr val="accent1">
                <a:lumMod val="0"/>
                <a:lumOff val="100000"/>
                <a:alpha val="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E9FC368-2E3F-4F92-B5EC-801C6AA329B2}"/>
              </a:ext>
            </a:extLst>
          </p:cNvPr>
          <p:cNvSpPr txBox="1"/>
          <p:nvPr/>
        </p:nvSpPr>
        <p:spPr>
          <a:xfrm>
            <a:off x="114300" y="166067"/>
            <a:ext cx="11935454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latin typeface="+mj-lt"/>
              </a:rPr>
              <a:t>AMMATTILAISTEN KOKEMUKSIA KUNTA-ALAN JA SOSIAALI- JA TERVEYDENHUOLLON VÄLISESTÄ </a:t>
            </a:r>
            <a:r>
              <a:rPr lang="fi-FI" sz="2800" b="1">
                <a:latin typeface="+mj-lt"/>
              </a:rPr>
              <a:t>YHTEISTYÖSTÄ COVID-19-PANDEMIAN </a:t>
            </a:r>
            <a:r>
              <a:rPr lang="fi-FI" sz="2800" b="1" dirty="0">
                <a:latin typeface="+mj-lt"/>
              </a:rPr>
              <a:t>AIKANA KAINUUSSA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F5E3872-AFF1-4316-B170-68CED628D902}"/>
              </a:ext>
            </a:extLst>
          </p:cNvPr>
          <p:cNvSpPr txBox="1"/>
          <p:nvPr/>
        </p:nvSpPr>
        <p:spPr>
          <a:xfrm>
            <a:off x="114300" y="5368494"/>
            <a:ext cx="4096662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+mj-lt"/>
              </a:rPr>
              <a:t>Tutkimuksen kohderyhmän Kainuun sosiaali- ja terveyspalvelujen </a:t>
            </a:r>
          </a:p>
          <a:p>
            <a:pPr algn="ctr"/>
            <a:r>
              <a:rPr lang="fi-FI" sz="2000" b="1" dirty="0">
                <a:latin typeface="+mj-lt"/>
              </a:rPr>
              <a:t>rakenne muistuttaa tulevien hyvinvointialueiden rakennetta.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C7B45FA-4622-4E00-8420-541C648D579F}"/>
              </a:ext>
            </a:extLst>
          </p:cNvPr>
          <p:cNvSpPr txBox="1"/>
          <p:nvPr/>
        </p:nvSpPr>
        <p:spPr>
          <a:xfrm>
            <a:off x="4622272" y="5060717"/>
            <a:ext cx="3678365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6000">
                <a:srgbClr val="AEBEEE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latin typeface="+mj-lt"/>
              </a:rPr>
              <a:t>Teemahaastattelu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latin typeface="+mj-lt"/>
              </a:rPr>
              <a:t>Harkinnanvarainen otanta - </a:t>
            </a:r>
            <a:r>
              <a:rPr lang="fi-FI" sz="2000" b="1">
                <a:latin typeface="+mj-lt"/>
              </a:rPr>
              <a:t>&gt;    lumipallo-otanta</a:t>
            </a:r>
            <a:endParaRPr lang="fi-FI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latin typeface="+mj-lt"/>
              </a:rPr>
              <a:t>Deduktiivinen sisällönanalyysi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latin typeface="+mj-lt"/>
              </a:rPr>
              <a:t>Tieteellinen artikkeli </a:t>
            </a:r>
          </a:p>
        </p:txBody>
      </p:sp>
      <p:pic>
        <p:nvPicPr>
          <p:cNvPr id="12" name="Kuva 11" descr="Handsfree-wrists ja interlinked voit piirtää ympyrän">
            <a:extLst>
              <a:ext uri="{FF2B5EF4-FFF2-40B4-BE49-F238E27FC236}">
                <a16:creationId xmlns:a16="http://schemas.microsoft.com/office/drawing/2014/main" id="{E093D707-4B49-41B2-96A6-C82895FA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72" y="2571870"/>
            <a:ext cx="3597802" cy="2301996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C05FE9A-6E6E-4ECA-8E09-F2AD3999CAFF}"/>
              </a:ext>
            </a:extLst>
          </p:cNvPr>
          <p:cNvSpPr txBox="1"/>
          <p:nvPr/>
        </p:nvSpPr>
        <p:spPr>
          <a:xfrm>
            <a:off x="8585933" y="6168713"/>
            <a:ext cx="356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+mj-lt"/>
              </a:rPr>
              <a:t>Minna Ylisirniö, </a:t>
            </a:r>
            <a:r>
              <a:rPr lang="fi-FI" sz="1400" dirty="0" err="1">
                <a:latin typeface="+mj-lt"/>
              </a:rPr>
              <a:t>TtM</a:t>
            </a:r>
            <a:r>
              <a:rPr lang="fi-FI" sz="1400" dirty="0">
                <a:latin typeface="+mj-lt"/>
              </a:rPr>
              <a:t>-opiskelija,</a:t>
            </a:r>
          </a:p>
          <a:p>
            <a:r>
              <a:rPr lang="fi-FI" sz="1400" dirty="0">
                <a:latin typeface="+mj-lt"/>
              </a:rPr>
              <a:t>Oulun yliopisto, minna.ylisirnio@student.oulu.fi</a:t>
            </a:r>
          </a:p>
        </p:txBody>
      </p:sp>
      <p:sp>
        <p:nvSpPr>
          <p:cNvPr id="14" name="Puhekupla: Suorakulmio, kulmat pyöristettu 13">
            <a:extLst>
              <a:ext uri="{FF2B5EF4-FFF2-40B4-BE49-F238E27FC236}">
                <a16:creationId xmlns:a16="http://schemas.microsoft.com/office/drawing/2014/main" id="{2013D237-B971-4CB9-9463-1706539E8C4D}"/>
              </a:ext>
            </a:extLst>
          </p:cNvPr>
          <p:cNvSpPr/>
          <p:nvPr/>
        </p:nvSpPr>
        <p:spPr>
          <a:xfrm>
            <a:off x="4622272" y="1249248"/>
            <a:ext cx="7427482" cy="990552"/>
          </a:xfrm>
          <a:prstGeom prst="wedgeRoundRectCallout">
            <a:avLst>
              <a:gd name="adj1" fmla="val -20833"/>
              <a:gd name="adj2" fmla="val 7443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COVID-19-pandemian hallitsemiseksi tarvitaan </a:t>
            </a:r>
          </a:p>
          <a:p>
            <a:pPr algn="ctr"/>
            <a:r>
              <a:rPr lang="fi-FI" sz="2000" dirty="0"/>
              <a:t>monialaista yhteistyötä eri toimijoiden välillä, kuten </a:t>
            </a:r>
          </a:p>
          <a:p>
            <a:pPr algn="ctr"/>
            <a:r>
              <a:rPr lang="fi-FI" sz="2000" dirty="0"/>
              <a:t>kuntien ja sosiaali- ja terveydenhuollon välillä.</a:t>
            </a:r>
          </a:p>
        </p:txBody>
      </p:sp>
      <p:sp>
        <p:nvSpPr>
          <p:cNvPr id="15" name="Puhekupla: Suorakulmio, kulmat pyöristettu 14">
            <a:extLst>
              <a:ext uri="{FF2B5EF4-FFF2-40B4-BE49-F238E27FC236}">
                <a16:creationId xmlns:a16="http://schemas.microsoft.com/office/drawing/2014/main" id="{62895D5B-5B79-4D86-BBA0-3096496F0C2B}"/>
              </a:ext>
            </a:extLst>
          </p:cNvPr>
          <p:cNvSpPr/>
          <p:nvPr/>
        </p:nvSpPr>
        <p:spPr>
          <a:xfrm>
            <a:off x="114300" y="3924424"/>
            <a:ext cx="4260944" cy="1323439"/>
          </a:xfrm>
          <a:prstGeom prst="wedgeRoundRectCallout">
            <a:avLst>
              <a:gd name="adj1" fmla="val 55798"/>
              <a:gd name="adj2" fmla="val -21964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Terveyden ja hyvinvoinnin edistäminen vaatii kunnilta ja tulevilta hyvinvointialueilta tiivistä yhteistyötä ja uudenlaisia yhteistyörakenteita.</a:t>
            </a:r>
          </a:p>
        </p:txBody>
      </p:sp>
      <p:sp>
        <p:nvSpPr>
          <p:cNvPr id="16" name="Puhekupla: Suorakulmio, kulmat pyöristettu 15">
            <a:extLst>
              <a:ext uri="{FF2B5EF4-FFF2-40B4-BE49-F238E27FC236}">
                <a16:creationId xmlns:a16="http://schemas.microsoft.com/office/drawing/2014/main" id="{137DFA36-A39F-46AF-A81E-BDEC470635A3}"/>
              </a:ext>
            </a:extLst>
          </p:cNvPr>
          <p:cNvSpPr/>
          <p:nvPr/>
        </p:nvSpPr>
        <p:spPr>
          <a:xfrm>
            <a:off x="8686983" y="2480075"/>
            <a:ext cx="3362771" cy="1403930"/>
          </a:xfrm>
          <a:prstGeom prst="wedgeRoundRectCallout">
            <a:avLst>
              <a:gd name="adj1" fmla="val -59204"/>
              <a:gd name="adj2" fmla="val -20096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Yhteistyö on tavoitteellinen ja aktiivinen prosessi, joka perustuu haluun luoda jotain uutta tai ratkaista ongelma.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5476D4A-170D-4704-A794-AFF6B2688A52}"/>
              </a:ext>
            </a:extLst>
          </p:cNvPr>
          <p:cNvSpPr txBox="1"/>
          <p:nvPr/>
        </p:nvSpPr>
        <p:spPr>
          <a:xfrm>
            <a:off x="114300" y="1249248"/>
            <a:ext cx="4096662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+mj-lt"/>
              </a:rPr>
              <a:t>Tutkimuksen tavoite: </a:t>
            </a:r>
          </a:p>
          <a:p>
            <a:pPr algn="ctr"/>
            <a:r>
              <a:rPr lang="fi-FI" sz="2000" b="1" dirty="0">
                <a:latin typeface="+mj-lt"/>
              </a:rPr>
              <a:t>saada kokemustietoa kunta-alan </a:t>
            </a:r>
          </a:p>
          <a:p>
            <a:pPr algn="ctr"/>
            <a:r>
              <a:rPr lang="fi-FI" sz="2000" b="1" dirty="0">
                <a:latin typeface="+mj-lt"/>
              </a:rPr>
              <a:t>ja sosiaali- ja terveydenhuollon </a:t>
            </a:r>
          </a:p>
          <a:p>
            <a:pPr algn="ctr"/>
            <a:r>
              <a:rPr lang="fi-FI" sz="2000" b="1" dirty="0">
                <a:latin typeface="+mj-lt"/>
              </a:rPr>
              <a:t>välisestä yhteistyöstä, jota voidaan </a:t>
            </a:r>
          </a:p>
          <a:p>
            <a:pPr algn="ctr"/>
            <a:r>
              <a:rPr lang="fi-FI" sz="2000" b="1" dirty="0">
                <a:latin typeface="+mj-lt"/>
              </a:rPr>
              <a:t>hyödyntää tulevaisuudessa </a:t>
            </a:r>
          </a:p>
          <a:p>
            <a:pPr algn="ctr"/>
            <a:r>
              <a:rPr lang="fi-FI" sz="2000" b="1" dirty="0">
                <a:latin typeface="+mj-lt"/>
              </a:rPr>
              <a:t>kuntien ja hyvinvointialueiden </a:t>
            </a:r>
          </a:p>
          <a:p>
            <a:pPr algn="ctr"/>
            <a:r>
              <a:rPr lang="fi-FI" sz="2000" b="1" dirty="0">
                <a:latin typeface="+mj-lt"/>
              </a:rPr>
              <a:t>yhteistyön arviointiin, </a:t>
            </a:r>
          </a:p>
          <a:p>
            <a:pPr algn="ctr"/>
            <a:r>
              <a:rPr lang="fi-FI" sz="2000" b="1" dirty="0">
                <a:latin typeface="+mj-lt"/>
              </a:rPr>
              <a:t>kehittämiseen ja koulutukseen.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0089697-AB1A-40BD-A1A9-5EC28358B645}"/>
              </a:ext>
            </a:extLst>
          </p:cNvPr>
          <p:cNvSpPr txBox="1"/>
          <p:nvPr/>
        </p:nvSpPr>
        <p:spPr>
          <a:xfrm>
            <a:off x="5399533" y="4257063"/>
            <a:ext cx="2043280" cy="5908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9000">
                <a:schemeClr val="accent1">
                  <a:lumMod val="0"/>
                  <a:lumOff val="100000"/>
                  <a:alpha val="7000"/>
                </a:schemeClr>
              </a:gs>
              <a:gs pos="95000">
                <a:srgbClr val="A7B9ED"/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Yhteistyö</a:t>
            </a:r>
          </a:p>
        </p:txBody>
      </p:sp>
      <p:sp>
        <p:nvSpPr>
          <p:cNvPr id="17" name="Puhekupla: Suorakulmio, kulmat pyöristettu 16">
            <a:extLst>
              <a:ext uri="{FF2B5EF4-FFF2-40B4-BE49-F238E27FC236}">
                <a16:creationId xmlns:a16="http://schemas.microsoft.com/office/drawing/2014/main" id="{F60419EA-410F-45E6-A85B-EC39AD5993CE}"/>
              </a:ext>
            </a:extLst>
          </p:cNvPr>
          <p:cNvSpPr/>
          <p:nvPr/>
        </p:nvSpPr>
        <p:spPr>
          <a:xfrm>
            <a:off x="8686983" y="4050632"/>
            <a:ext cx="3362771" cy="1957136"/>
          </a:xfrm>
          <a:prstGeom prst="wedgeRoundRectCallout">
            <a:avLst>
              <a:gd name="adj1" fmla="val -59204"/>
              <a:gd name="adj2" fmla="val -20096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Monialainen yhteistyö </a:t>
            </a:r>
          </a:p>
          <a:p>
            <a:pPr algn="ctr"/>
            <a:r>
              <a:rPr lang="fi-FI" sz="2000" dirty="0"/>
              <a:t>kuvaa monien toimijoiden, sektoreiden ja hallintoalojen sekä eri tasojen välisiä rajoja ylittävää ja yhdistävää toimintaa.</a:t>
            </a:r>
          </a:p>
        </p:txBody>
      </p:sp>
    </p:spTree>
    <p:extLst>
      <p:ext uri="{BB962C8B-B14F-4D97-AF65-F5344CB8AC3E}">
        <p14:creationId xmlns:p14="http://schemas.microsoft.com/office/powerpoint/2010/main" val="3427157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147</Words>
  <Application>Microsoft Office PowerPoint</Application>
  <PresentationFormat>Laajakuva</PresentationFormat>
  <Paragraphs>25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Ylisirniö</dc:creator>
  <cp:lastModifiedBy>Minna Ylisirniö</cp:lastModifiedBy>
  <cp:revision>15</cp:revision>
  <dcterms:created xsi:type="dcterms:W3CDTF">2021-11-11T10:50:16Z</dcterms:created>
  <dcterms:modified xsi:type="dcterms:W3CDTF">2021-11-17T14:43:06Z</dcterms:modified>
</cp:coreProperties>
</file>