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21"/>
  </p:notesMasterIdLst>
  <p:sldIdLst>
    <p:sldId id="300" r:id="rId2"/>
    <p:sldId id="302" r:id="rId3"/>
    <p:sldId id="387" r:id="rId4"/>
    <p:sldId id="291" r:id="rId5"/>
    <p:sldId id="287" r:id="rId6"/>
    <p:sldId id="290" r:id="rId7"/>
    <p:sldId id="289" r:id="rId8"/>
    <p:sldId id="292" r:id="rId9"/>
    <p:sldId id="301" r:id="rId10"/>
    <p:sldId id="262" r:id="rId11"/>
    <p:sldId id="263" r:id="rId12"/>
    <p:sldId id="264" r:id="rId13"/>
    <p:sldId id="385" r:id="rId14"/>
    <p:sldId id="256" r:id="rId15"/>
    <p:sldId id="384" r:id="rId16"/>
    <p:sldId id="386" r:id="rId17"/>
    <p:sldId id="270" r:id="rId18"/>
    <p:sldId id="269" r:id="rId19"/>
    <p:sldId id="259" r:id="rId20"/>
  </p:sldIdLst>
  <p:sldSz cx="12192000" cy="6858000"/>
  <p:notesSz cx="9926638" cy="6797675"/>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2497" autoAdjust="0"/>
    <p:restoredTop sz="94660"/>
  </p:normalViewPr>
  <p:slideViewPr>
    <p:cSldViewPr snapToGrid="0">
      <p:cViewPr varScale="1">
        <p:scale>
          <a:sx n="55" d="100"/>
          <a:sy n="55" d="100"/>
        </p:scale>
        <p:origin x="504" y="38"/>
      </p:cViewPr>
      <p:guideLst/>
    </p:cSldViewPr>
  </p:slideViewPr>
  <p:notesTextViewPr>
    <p:cViewPr>
      <p:scale>
        <a:sx n="1" d="1"/>
        <a:sy n="1" d="1"/>
      </p:scale>
      <p:origin x="0" y="0"/>
    </p:cViewPr>
  </p:notesTextViewPr>
  <p:sorterViewPr>
    <p:cViewPr>
      <p:scale>
        <a:sx n="100" d="100"/>
        <a:sy n="100" d="100"/>
      </p:scale>
      <p:origin x="0" y="-324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4301543" cy="341064"/>
          </a:xfrm>
          <a:prstGeom prst="rect">
            <a:avLst/>
          </a:prstGeom>
        </p:spPr>
        <p:txBody>
          <a:bodyPr vert="horz" lIns="91440" tIns="45720" rIns="91440" bIns="45720" rtlCol="0"/>
          <a:lstStyle>
            <a:lvl1pPr algn="l">
              <a:defRPr sz="1200"/>
            </a:lvl1pPr>
          </a:lstStyle>
          <a:p>
            <a:endParaRPr lang="fi-FI"/>
          </a:p>
        </p:txBody>
      </p:sp>
      <p:sp>
        <p:nvSpPr>
          <p:cNvPr id="3" name="Date Placeholder 2"/>
          <p:cNvSpPr>
            <a:spLocks noGrp="1"/>
          </p:cNvSpPr>
          <p:nvPr>
            <p:ph type="dt" idx="1"/>
          </p:nvPr>
        </p:nvSpPr>
        <p:spPr>
          <a:xfrm>
            <a:off x="5622798" y="1"/>
            <a:ext cx="4301543" cy="341064"/>
          </a:xfrm>
          <a:prstGeom prst="rect">
            <a:avLst/>
          </a:prstGeom>
        </p:spPr>
        <p:txBody>
          <a:bodyPr vert="horz" lIns="91440" tIns="45720" rIns="91440" bIns="45720" rtlCol="0"/>
          <a:lstStyle>
            <a:lvl1pPr algn="r">
              <a:defRPr sz="1200"/>
            </a:lvl1pPr>
          </a:lstStyle>
          <a:p>
            <a:fld id="{2DA41579-3293-42D8-8ED5-87FBCC4EA9E1}" type="datetimeFigureOut">
              <a:rPr lang="fi-FI" smtClean="0"/>
              <a:t>5.11.2020</a:t>
            </a:fld>
            <a:endParaRPr lang="fi-FI"/>
          </a:p>
        </p:txBody>
      </p:sp>
      <p:sp>
        <p:nvSpPr>
          <p:cNvPr id="4" name="Slide Image Placeholder 3"/>
          <p:cNvSpPr>
            <a:spLocks noGrp="1" noRot="1" noChangeAspect="1"/>
          </p:cNvSpPr>
          <p:nvPr>
            <p:ph type="sldImg" idx="2"/>
          </p:nvPr>
        </p:nvSpPr>
        <p:spPr>
          <a:xfrm>
            <a:off x="2924175" y="849313"/>
            <a:ext cx="4078288" cy="2293937"/>
          </a:xfrm>
          <a:prstGeom prst="rect">
            <a:avLst/>
          </a:prstGeom>
          <a:noFill/>
          <a:ln w="12700">
            <a:solidFill>
              <a:prstClr val="black"/>
            </a:solidFill>
          </a:ln>
        </p:spPr>
        <p:txBody>
          <a:bodyPr vert="horz" lIns="91440" tIns="45720" rIns="91440" bIns="45720" rtlCol="0" anchor="ctr"/>
          <a:lstStyle/>
          <a:p>
            <a:endParaRPr lang="fi-FI"/>
          </a:p>
        </p:txBody>
      </p:sp>
      <p:sp>
        <p:nvSpPr>
          <p:cNvPr id="5" name="Notes Placeholder 4"/>
          <p:cNvSpPr>
            <a:spLocks noGrp="1"/>
          </p:cNvSpPr>
          <p:nvPr>
            <p:ph type="body" sz="quarter" idx="3"/>
          </p:nvPr>
        </p:nvSpPr>
        <p:spPr>
          <a:xfrm>
            <a:off x="992664" y="3271381"/>
            <a:ext cx="7941310" cy="2676585"/>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6" name="Footer Placeholder 5"/>
          <p:cNvSpPr>
            <a:spLocks noGrp="1"/>
          </p:cNvSpPr>
          <p:nvPr>
            <p:ph type="ftr" sz="quarter" idx="4"/>
          </p:nvPr>
        </p:nvSpPr>
        <p:spPr>
          <a:xfrm>
            <a:off x="0" y="6456612"/>
            <a:ext cx="4301543" cy="341063"/>
          </a:xfrm>
          <a:prstGeom prst="rect">
            <a:avLst/>
          </a:prstGeom>
        </p:spPr>
        <p:txBody>
          <a:bodyPr vert="horz" lIns="91440" tIns="45720" rIns="91440" bIns="45720" rtlCol="0" anchor="b"/>
          <a:lstStyle>
            <a:lvl1pPr algn="l">
              <a:defRPr sz="1200"/>
            </a:lvl1pPr>
          </a:lstStyle>
          <a:p>
            <a:endParaRPr lang="fi-FI"/>
          </a:p>
        </p:txBody>
      </p:sp>
      <p:sp>
        <p:nvSpPr>
          <p:cNvPr id="7" name="Slide Number Placeholder 6"/>
          <p:cNvSpPr>
            <a:spLocks noGrp="1"/>
          </p:cNvSpPr>
          <p:nvPr>
            <p:ph type="sldNum" sz="quarter" idx="5"/>
          </p:nvPr>
        </p:nvSpPr>
        <p:spPr>
          <a:xfrm>
            <a:off x="5622798" y="6456612"/>
            <a:ext cx="4301543" cy="341063"/>
          </a:xfrm>
          <a:prstGeom prst="rect">
            <a:avLst/>
          </a:prstGeom>
        </p:spPr>
        <p:txBody>
          <a:bodyPr vert="horz" lIns="91440" tIns="45720" rIns="91440" bIns="45720" rtlCol="0" anchor="b"/>
          <a:lstStyle>
            <a:lvl1pPr algn="r">
              <a:defRPr sz="1200"/>
            </a:lvl1pPr>
          </a:lstStyle>
          <a:p>
            <a:fld id="{E9C24A78-17BB-4408-B016-9686968E0D0C}" type="slidenum">
              <a:rPr lang="fi-FI" smtClean="0"/>
              <a:t>‹#›</a:t>
            </a:fld>
            <a:endParaRPr lang="fi-FI"/>
          </a:p>
        </p:txBody>
      </p:sp>
    </p:spTree>
    <p:extLst>
      <p:ext uri="{BB962C8B-B14F-4D97-AF65-F5344CB8AC3E}">
        <p14:creationId xmlns:p14="http://schemas.microsoft.com/office/powerpoint/2010/main" val="3943296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
        <p:cNvGrpSpPr/>
        <p:nvPr/>
      </p:nvGrpSpPr>
      <p:grpSpPr>
        <a:xfrm>
          <a:off x="0" y="0"/>
          <a:ext cx="0" cy="0"/>
          <a:chOff x="0" y="0"/>
          <a:chExt cx="0" cy="0"/>
        </a:xfrm>
      </p:grpSpPr>
      <p:sp>
        <p:nvSpPr>
          <p:cNvPr id="68" name="Google Shape;68;g35f391192_00:notes"/>
          <p:cNvSpPr>
            <a:spLocks noGrp="1" noRot="1" noChangeAspect="1"/>
          </p:cNvSpPr>
          <p:nvPr>
            <p:ph type="sldImg" idx="2"/>
          </p:nvPr>
        </p:nvSpPr>
        <p:spPr>
          <a:xfrm>
            <a:off x="5500688" y="379413"/>
            <a:ext cx="3365500" cy="189388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 name="Google Shape;69;g35f391192_00:notes"/>
          <p:cNvSpPr txBox="1">
            <a:spLocks noGrp="1"/>
          </p:cNvSpPr>
          <p:nvPr>
            <p:ph type="body" idx="1"/>
          </p:nvPr>
        </p:nvSpPr>
        <p:spPr>
          <a:xfrm>
            <a:off x="1436838" y="2400370"/>
            <a:ext cx="11494679" cy="227403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8744635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949F6A9E-BB06-C549-8F49-05886F8E1BEC}" type="datetimeFigureOut">
              <a:rPr lang="fi-FI" smtClean="0"/>
              <a:t>5.11.2020</a:t>
            </a:fld>
            <a:endParaRPr lang="fi-FI"/>
          </a:p>
        </p:txBody>
      </p:sp>
      <p:sp>
        <p:nvSpPr>
          <p:cNvPr id="5" name="Footer Placeholder 4"/>
          <p:cNvSpPr>
            <a:spLocks noGrp="1"/>
          </p:cNvSpPr>
          <p:nvPr>
            <p:ph type="ftr" sz="quarter" idx="11"/>
          </p:nvPr>
        </p:nvSpPr>
        <p:spPr/>
        <p:txBody>
          <a:bodyPr/>
          <a:lstStyle/>
          <a:p>
            <a:endParaRPr lang="fi-FI"/>
          </a:p>
        </p:txBody>
      </p:sp>
      <p:sp>
        <p:nvSpPr>
          <p:cNvPr id="6" name="Slide Number Placeholder 5"/>
          <p:cNvSpPr>
            <a:spLocks noGrp="1"/>
          </p:cNvSpPr>
          <p:nvPr>
            <p:ph type="sldNum" sz="quarter" idx="12"/>
          </p:nvPr>
        </p:nvSpPr>
        <p:spPr/>
        <p:txBody>
          <a:bodyPr/>
          <a:lstStyle/>
          <a:p>
            <a:fld id="{C6EB46E6-FEE4-9342-98B5-390DACD248EF}" type="slidenum">
              <a:rPr lang="fi-FI" smtClean="0"/>
              <a:t>‹#›</a:t>
            </a:fld>
            <a:endParaRPr lang="fi-FI"/>
          </a:p>
        </p:txBody>
      </p:sp>
    </p:spTree>
    <p:extLst>
      <p:ext uri="{BB962C8B-B14F-4D97-AF65-F5344CB8AC3E}">
        <p14:creationId xmlns:p14="http://schemas.microsoft.com/office/powerpoint/2010/main" val="13290451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49F6A9E-BB06-C549-8F49-05886F8E1BEC}" type="datetimeFigureOut">
              <a:rPr lang="fi-FI" smtClean="0"/>
              <a:t>5.11.2020</a:t>
            </a:fld>
            <a:endParaRPr lang="fi-FI"/>
          </a:p>
        </p:txBody>
      </p:sp>
      <p:sp>
        <p:nvSpPr>
          <p:cNvPr id="5" name="Footer Placeholder 4"/>
          <p:cNvSpPr>
            <a:spLocks noGrp="1"/>
          </p:cNvSpPr>
          <p:nvPr>
            <p:ph type="ftr" sz="quarter" idx="11"/>
          </p:nvPr>
        </p:nvSpPr>
        <p:spPr/>
        <p:txBody>
          <a:bodyPr/>
          <a:lstStyle/>
          <a:p>
            <a:endParaRPr lang="fi-FI"/>
          </a:p>
        </p:txBody>
      </p:sp>
      <p:sp>
        <p:nvSpPr>
          <p:cNvPr id="6" name="Slide Number Placeholder 5"/>
          <p:cNvSpPr>
            <a:spLocks noGrp="1"/>
          </p:cNvSpPr>
          <p:nvPr>
            <p:ph type="sldNum" sz="quarter" idx="12"/>
          </p:nvPr>
        </p:nvSpPr>
        <p:spPr/>
        <p:txBody>
          <a:bodyPr/>
          <a:lstStyle/>
          <a:p>
            <a:fld id="{C6EB46E6-FEE4-9342-98B5-390DACD248EF}" type="slidenum">
              <a:rPr lang="fi-FI" smtClean="0"/>
              <a:t>‹#›</a:t>
            </a:fld>
            <a:endParaRPr lang="fi-FI"/>
          </a:p>
        </p:txBody>
      </p:sp>
    </p:spTree>
    <p:extLst>
      <p:ext uri="{BB962C8B-B14F-4D97-AF65-F5344CB8AC3E}">
        <p14:creationId xmlns:p14="http://schemas.microsoft.com/office/powerpoint/2010/main" val="3620868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49F6A9E-BB06-C549-8F49-05886F8E1BEC}" type="datetimeFigureOut">
              <a:rPr lang="fi-FI" smtClean="0"/>
              <a:t>5.11.2020</a:t>
            </a:fld>
            <a:endParaRPr lang="fi-FI"/>
          </a:p>
        </p:txBody>
      </p:sp>
      <p:sp>
        <p:nvSpPr>
          <p:cNvPr id="5" name="Footer Placeholder 4"/>
          <p:cNvSpPr>
            <a:spLocks noGrp="1"/>
          </p:cNvSpPr>
          <p:nvPr>
            <p:ph type="ftr" sz="quarter" idx="11"/>
          </p:nvPr>
        </p:nvSpPr>
        <p:spPr/>
        <p:txBody>
          <a:bodyPr/>
          <a:lstStyle/>
          <a:p>
            <a:endParaRPr lang="fi-FI"/>
          </a:p>
        </p:txBody>
      </p:sp>
      <p:sp>
        <p:nvSpPr>
          <p:cNvPr id="6" name="Slide Number Placeholder 5"/>
          <p:cNvSpPr>
            <a:spLocks noGrp="1"/>
          </p:cNvSpPr>
          <p:nvPr>
            <p:ph type="sldNum" sz="quarter" idx="12"/>
          </p:nvPr>
        </p:nvSpPr>
        <p:spPr/>
        <p:txBody>
          <a:bodyPr/>
          <a:lstStyle/>
          <a:p>
            <a:fld id="{C6EB46E6-FEE4-9342-98B5-390DACD248EF}" type="slidenum">
              <a:rPr lang="fi-FI" smtClean="0"/>
              <a:t>‹#›</a:t>
            </a:fld>
            <a:endParaRPr lang="fi-FI"/>
          </a:p>
        </p:txBody>
      </p:sp>
    </p:spTree>
    <p:extLst>
      <p:ext uri="{BB962C8B-B14F-4D97-AF65-F5344CB8AC3E}">
        <p14:creationId xmlns:p14="http://schemas.microsoft.com/office/powerpoint/2010/main" val="196500077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1328840" y="2671851"/>
            <a:ext cx="6031600" cy="1546400"/>
          </a:xfrm>
          <a:prstGeom prst="rect">
            <a:avLst/>
          </a:prstGeom>
        </p:spPr>
        <p:txBody>
          <a:bodyPr spcFirstLastPara="1" wrap="square" lIns="91425" tIns="91425" rIns="91425" bIns="91425" anchor="b" anchorCtr="0"/>
          <a:lstStyle>
            <a:lvl1pPr lvl="0">
              <a:spcBef>
                <a:spcPts val="0"/>
              </a:spcBef>
              <a:spcAft>
                <a:spcPts val="0"/>
              </a:spcAft>
              <a:buSzPts val="3600"/>
              <a:buNone/>
              <a:defRPr sz="4800"/>
            </a:lvl1pPr>
            <a:lvl2pPr lvl="1">
              <a:spcBef>
                <a:spcPts val="0"/>
              </a:spcBef>
              <a:spcAft>
                <a:spcPts val="0"/>
              </a:spcAft>
              <a:buSzPts val="3600"/>
              <a:buNone/>
              <a:defRPr sz="4800"/>
            </a:lvl2pPr>
            <a:lvl3pPr lvl="2">
              <a:spcBef>
                <a:spcPts val="0"/>
              </a:spcBef>
              <a:spcAft>
                <a:spcPts val="0"/>
              </a:spcAft>
              <a:buSzPts val="3600"/>
              <a:buNone/>
              <a:defRPr sz="4800"/>
            </a:lvl3pPr>
            <a:lvl4pPr lvl="3">
              <a:spcBef>
                <a:spcPts val="0"/>
              </a:spcBef>
              <a:spcAft>
                <a:spcPts val="0"/>
              </a:spcAft>
              <a:buSzPts val="3600"/>
              <a:buNone/>
              <a:defRPr sz="4800"/>
            </a:lvl4pPr>
            <a:lvl5pPr lvl="4">
              <a:spcBef>
                <a:spcPts val="0"/>
              </a:spcBef>
              <a:spcAft>
                <a:spcPts val="0"/>
              </a:spcAft>
              <a:buSzPts val="3600"/>
              <a:buNone/>
              <a:defRPr sz="4800"/>
            </a:lvl5pPr>
            <a:lvl6pPr lvl="5">
              <a:spcBef>
                <a:spcPts val="0"/>
              </a:spcBef>
              <a:spcAft>
                <a:spcPts val="0"/>
              </a:spcAft>
              <a:buSzPts val="3600"/>
              <a:buNone/>
              <a:defRPr sz="4800"/>
            </a:lvl6pPr>
            <a:lvl7pPr lvl="6">
              <a:spcBef>
                <a:spcPts val="0"/>
              </a:spcBef>
              <a:spcAft>
                <a:spcPts val="0"/>
              </a:spcAft>
              <a:buSzPts val="3600"/>
              <a:buNone/>
              <a:defRPr sz="4800"/>
            </a:lvl7pPr>
            <a:lvl8pPr lvl="7">
              <a:spcBef>
                <a:spcPts val="0"/>
              </a:spcBef>
              <a:spcAft>
                <a:spcPts val="0"/>
              </a:spcAft>
              <a:buSzPts val="3600"/>
              <a:buNone/>
              <a:defRPr sz="4800"/>
            </a:lvl8pPr>
            <a:lvl9pPr lvl="8">
              <a:spcBef>
                <a:spcPts val="0"/>
              </a:spcBef>
              <a:spcAft>
                <a:spcPts val="0"/>
              </a:spcAft>
              <a:buSzPts val="3600"/>
              <a:buNone/>
              <a:defRPr sz="4800"/>
            </a:lvl9pPr>
          </a:lstStyle>
          <a:p>
            <a:endParaRPr/>
          </a:p>
        </p:txBody>
      </p:sp>
      <p:cxnSp>
        <p:nvCxnSpPr>
          <p:cNvPr id="11" name="Google Shape;11;p2"/>
          <p:cNvCxnSpPr/>
          <p:nvPr/>
        </p:nvCxnSpPr>
        <p:spPr>
          <a:xfrm>
            <a:off x="-8033" y="4902016"/>
            <a:ext cx="12216000" cy="0"/>
          </a:xfrm>
          <a:prstGeom prst="straightConnector1">
            <a:avLst/>
          </a:prstGeom>
          <a:noFill/>
          <a:ln w="9525" cap="flat" cmpd="sng">
            <a:solidFill>
              <a:srgbClr val="000000"/>
            </a:solidFill>
            <a:prstDash val="solid"/>
            <a:round/>
            <a:headEnd type="none" w="med" len="med"/>
            <a:tailEnd type="none" w="med" len="med"/>
          </a:ln>
        </p:spPr>
      </p:cxnSp>
      <p:sp>
        <p:nvSpPr>
          <p:cNvPr id="12" name="Google Shape;12;p2"/>
          <p:cNvSpPr/>
          <p:nvPr/>
        </p:nvSpPr>
        <p:spPr>
          <a:xfrm>
            <a:off x="1490600" y="4524000"/>
            <a:ext cx="756000" cy="756000"/>
          </a:xfrm>
          <a:prstGeom prst="ellipse">
            <a:avLst/>
          </a:prstGeom>
          <a:solidFill>
            <a:srgbClr val="FFCD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0985534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49F6A9E-BB06-C549-8F49-05886F8E1BEC}" type="datetimeFigureOut">
              <a:rPr lang="fi-FI" smtClean="0"/>
              <a:t>5.11.2020</a:t>
            </a:fld>
            <a:endParaRPr lang="fi-FI"/>
          </a:p>
        </p:txBody>
      </p:sp>
      <p:sp>
        <p:nvSpPr>
          <p:cNvPr id="5" name="Footer Placeholder 4"/>
          <p:cNvSpPr>
            <a:spLocks noGrp="1"/>
          </p:cNvSpPr>
          <p:nvPr>
            <p:ph type="ftr" sz="quarter" idx="11"/>
          </p:nvPr>
        </p:nvSpPr>
        <p:spPr/>
        <p:txBody>
          <a:bodyPr/>
          <a:lstStyle/>
          <a:p>
            <a:endParaRPr lang="fi-FI"/>
          </a:p>
        </p:txBody>
      </p:sp>
      <p:sp>
        <p:nvSpPr>
          <p:cNvPr id="6" name="Slide Number Placeholder 5"/>
          <p:cNvSpPr>
            <a:spLocks noGrp="1"/>
          </p:cNvSpPr>
          <p:nvPr>
            <p:ph type="sldNum" sz="quarter" idx="12"/>
          </p:nvPr>
        </p:nvSpPr>
        <p:spPr/>
        <p:txBody>
          <a:bodyPr/>
          <a:lstStyle/>
          <a:p>
            <a:fld id="{C6EB46E6-FEE4-9342-98B5-390DACD248EF}" type="slidenum">
              <a:rPr lang="fi-FI" smtClean="0"/>
              <a:t>‹#›</a:t>
            </a:fld>
            <a:endParaRPr lang="fi-FI"/>
          </a:p>
        </p:txBody>
      </p:sp>
    </p:spTree>
    <p:extLst>
      <p:ext uri="{BB962C8B-B14F-4D97-AF65-F5344CB8AC3E}">
        <p14:creationId xmlns:p14="http://schemas.microsoft.com/office/powerpoint/2010/main" val="34939217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49F6A9E-BB06-C549-8F49-05886F8E1BEC}" type="datetimeFigureOut">
              <a:rPr lang="fi-FI" smtClean="0"/>
              <a:t>5.11.2020</a:t>
            </a:fld>
            <a:endParaRPr lang="fi-FI"/>
          </a:p>
        </p:txBody>
      </p:sp>
      <p:sp>
        <p:nvSpPr>
          <p:cNvPr id="5" name="Footer Placeholder 4"/>
          <p:cNvSpPr>
            <a:spLocks noGrp="1"/>
          </p:cNvSpPr>
          <p:nvPr>
            <p:ph type="ftr" sz="quarter" idx="11"/>
          </p:nvPr>
        </p:nvSpPr>
        <p:spPr/>
        <p:txBody>
          <a:bodyPr/>
          <a:lstStyle/>
          <a:p>
            <a:endParaRPr lang="fi-FI"/>
          </a:p>
        </p:txBody>
      </p:sp>
      <p:sp>
        <p:nvSpPr>
          <p:cNvPr id="6" name="Slide Number Placeholder 5"/>
          <p:cNvSpPr>
            <a:spLocks noGrp="1"/>
          </p:cNvSpPr>
          <p:nvPr>
            <p:ph type="sldNum" sz="quarter" idx="12"/>
          </p:nvPr>
        </p:nvSpPr>
        <p:spPr/>
        <p:txBody>
          <a:bodyPr/>
          <a:lstStyle/>
          <a:p>
            <a:fld id="{C6EB46E6-FEE4-9342-98B5-390DACD248EF}" type="slidenum">
              <a:rPr lang="fi-FI" smtClean="0"/>
              <a:t>‹#›</a:t>
            </a:fld>
            <a:endParaRPr lang="fi-FI"/>
          </a:p>
        </p:txBody>
      </p:sp>
    </p:spTree>
    <p:extLst>
      <p:ext uri="{BB962C8B-B14F-4D97-AF65-F5344CB8AC3E}">
        <p14:creationId xmlns:p14="http://schemas.microsoft.com/office/powerpoint/2010/main" val="20520938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49F6A9E-BB06-C549-8F49-05886F8E1BEC}" type="datetimeFigureOut">
              <a:rPr lang="fi-FI" smtClean="0"/>
              <a:t>5.11.2020</a:t>
            </a:fld>
            <a:endParaRPr lang="fi-FI"/>
          </a:p>
        </p:txBody>
      </p:sp>
      <p:sp>
        <p:nvSpPr>
          <p:cNvPr id="6" name="Footer Placeholder 5"/>
          <p:cNvSpPr>
            <a:spLocks noGrp="1"/>
          </p:cNvSpPr>
          <p:nvPr>
            <p:ph type="ftr" sz="quarter" idx="11"/>
          </p:nvPr>
        </p:nvSpPr>
        <p:spPr/>
        <p:txBody>
          <a:bodyPr/>
          <a:lstStyle/>
          <a:p>
            <a:endParaRPr lang="fi-FI"/>
          </a:p>
        </p:txBody>
      </p:sp>
      <p:sp>
        <p:nvSpPr>
          <p:cNvPr id="7" name="Slide Number Placeholder 6"/>
          <p:cNvSpPr>
            <a:spLocks noGrp="1"/>
          </p:cNvSpPr>
          <p:nvPr>
            <p:ph type="sldNum" sz="quarter" idx="12"/>
          </p:nvPr>
        </p:nvSpPr>
        <p:spPr/>
        <p:txBody>
          <a:bodyPr/>
          <a:lstStyle/>
          <a:p>
            <a:fld id="{C6EB46E6-FEE4-9342-98B5-390DACD248EF}" type="slidenum">
              <a:rPr lang="fi-FI" smtClean="0"/>
              <a:t>‹#›</a:t>
            </a:fld>
            <a:endParaRPr lang="fi-FI"/>
          </a:p>
        </p:txBody>
      </p:sp>
    </p:spTree>
    <p:extLst>
      <p:ext uri="{BB962C8B-B14F-4D97-AF65-F5344CB8AC3E}">
        <p14:creationId xmlns:p14="http://schemas.microsoft.com/office/powerpoint/2010/main" val="22939277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49F6A9E-BB06-C549-8F49-05886F8E1BEC}" type="datetimeFigureOut">
              <a:rPr lang="fi-FI" smtClean="0"/>
              <a:t>5.11.2020</a:t>
            </a:fld>
            <a:endParaRPr lang="fi-FI"/>
          </a:p>
        </p:txBody>
      </p:sp>
      <p:sp>
        <p:nvSpPr>
          <p:cNvPr id="8" name="Footer Placeholder 7"/>
          <p:cNvSpPr>
            <a:spLocks noGrp="1"/>
          </p:cNvSpPr>
          <p:nvPr>
            <p:ph type="ftr" sz="quarter" idx="11"/>
          </p:nvPr>
        </p:nvSpPr>
        <p:spPr/>
        <p:txBody>
          <a:bodyPr/>
          <a:lstStyle/>
          <a:p>
            <a:endParaRPr lang="fi-FI"/>
          </a:p>
        </p:txBody>
      </p:sp>
      <p:sp>
        <p:nvSpPr>
          <p:cNvPr id="9" name="Slide Number Placeholder 8"/>
          <p:cNvSpPr>
            <a:spLocks noGrp="1"/>
          </p:cNvSpPr>
          <p:nvPr>
            <p:ph type="sldNum" sz="quarter" idx="12"/>
          </p:nvPr>
        </p:nvSpPr>
        <p:spPr/>
        <p:txBody>
          <a:bodyPr/>
          <a:lstStyle/>
          <a:p>
            <a:fld id="{C6EB46E6-FEE4-9342-98B5-390DACD248EF}" type="slidenum">
              <a:rPr lang="fi-FI" smtClean="0"/>
              <a:t>‹#›</a:t>
            </a:fld>
            <a:endParaRPr lang="fi-FI"/>
          </a:p>
        </p:txBody>
      </p:sp>
    </p:spTree>
    <p:extLst>
      <p:ext uri="{BB962C8B-B14F-4D97-AF65-F5344CB8AC3E}">
        <p14:creationId xmlns:p14="http://schemas.microsoft.com/office/powerpoint/2010/main" val="35305561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949F6A9E-BB06-C549-8F49-05886F8E1BEC}" type="datetimeFigureOut">
              <a:rPr lang="fi-FI" smtClean="0"/>
              <a:t>5.11.2020</a:t>
            </a:fld>
            <a:endParaRPr lang="fi-FI"/>
          </a:p>
        </p:txBody>
      </p:sp>
      <p:sp>
        <p:nvSpPr>
          <p:cNvPr id="4" name="Footer Placeholder 3"/>
          <p:cNvSpPr>
            <a:spLocks noGrp="1"/>
          </p:cNvSpPr>
          <p:nvPr>
            <p:ph type="ftr" sz="quarter" idx="11"/>
          </p:nvPr>
        </p:nvSpPr>
        <p:spPr/>
        <p:txBody>
          <a:bodyPr/>
          <a:lstStyle/>
          <a:p>
            <a:endParaRPr lang="fi-FI"/>
          </a:p>
        </p:txBody>
      </p:sp>
      <p:sp>
        <p:nvSpPr>
          <p:cNvPr id="5" name="Slide Number Placeholder 4"/>
          <p:cNvSpPr>
            <a:spLocks noGrp="1"/>
          </p:cNvSpPr>
          <p:nvPr>
            <p:ph type="sldNum" sz="quarter" idx="12"/>
          </p:nvPr>
        </p:nvSpPr>
        <p:spPr/>
        <p:txBody>
          <a:bodyPr/>
          <a:lstStyle/>
          <a:p>
            <a:fld id="{C6EB46E6-FEE4-9342-98B5-390DACD248EF}" type="slidenum">
              <a:rPr lang="fi-FI" smtClean="0"/>
              <a:t>‹#›</a:t>
            </a:fld>
            <a:endParaRPr lang="fi-FI"/>
          </a:p>
        </p:txBody>
      </p:sp>
    </p:spTree>
    <p:extLst>
      <p:ext uri="{BB962C8B-B14F-4D97-AF65-F5344CB8AC3E}">
        <p14:creationId xmlns:p14="http://schemas.microsoft.com/office/powerpoint/2010/main" val="20962745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49F6A9E-BB06-C549-8F49-05886F8E1BEC}" type="datetimeFigureOut">
              <a:rPr lang="fi-FI" smtClean="0"/>
              <a:t>5.11.2020</a:t>
            </a:fld>
            <a:endParaRPr lang="fi-FI"/>
          </a:p>
        </p:txBody>
      </p:sp>
      <p:sp>
        <p:nvSpPr>
          <p:cNvPr id="3" name="Footer Placeholder 2"/>
          <p:cNvSpPr>
            <a:spLocks noGrp="1"/>
          </p:cNvSpPr>
          <p:nvPr>
            <p:ph type="ftr" sz="quarter" idx="11"/>
          </p:nvPr>
        </p:nvSpPr>
        <p:spPr/>
        <p:txBody>
          <a:bodyPr/>
          <a:lstStyle/>
          <a:p>
            <a:endParaRPr lang="fi-FI"/>
          </a:p>
        </p:txBody>
      </p:sp>
      <p:sp>
        <p:nvSpPr>
          <p:cNvPr id="4" name="Slide Number Placeholder 3"/>
          <p:cNvSpPr>
            <a:spLocks noGrp="1"/>
          </p:cNvSpPr>
          <p:nvPr>
            <p:ph type="sldNum" sz="quarter" idx="12"/>
          </p:nvPr>
        </p:nvSpPr>
        <p:spPr/>
        <p:txBody>
          <a:bodyPr/>
          <a:lstStyle/>
          <a:p>
            <a:fld id="{C6EB46E6-FEE4-9342-98B5-390DACD248EF}" type="slidenum">
              <a:rPr lang="fi-FI" smtClean="0"/>
              <a:t>‹#›</a:t>
            </a:fld>
            <a:endParaRPr lang="fi-FI"/>
          </a:p>
        </p:txBody>
      </p:sp>
    </p:spTree>
    <p:extLst>
      <p:ext uri="{BB962C8B-B14F-4D97-AF65-F5344CB8AC3E}">
        <p14:creationId xmlns:p14="http://schemas.microsoft.com/office/powerpoint/2010/main" val="4343894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49F6A9E-BB06-C549-8F49-05886F8E1BEC}" type="datetimeFigureOut">
              <a:rPr lang="fi-FI" smtClean="0"/>
              <a:t>5.11.2020</a:t>
            </a:fld>
            <a:endParaRPr lang="fi-FI"/>
          </a:p>
        </p:txBody>
      </p:sp>
      <p:sp>
        <p:nvSpPr>
          <p:cNvPr id="6" name="Footer Placeholder 5"/>
          <p:cNvSpPr>
            <a:spLocks noGrp="1"/>
          </p:cNvSpPr>
          <p:nvPr>
            <p:ph type="ftr" sz="quarter" idx="11"/>
          </p:nvPr>
        </p:nvSpPr>
        <p:spPr/>
        <p:txBody>
          <a:bodyPr/>
          <a:lstStyle/>
          <a:p>
            <a:endParaRPr lang="fi-FI"/>
          </a:p>
        </p:txBody>
      </p:sp>
      <p:sp>
        <p:nvSpPr>
          <p:cNvPr id="7" name="Slide Number Placeholder 6"/>
          <p:cNvSpPr>
            <a:spLocks noGrp="1"/>
          </p:cNvSpPr>
          <p:nvPr>
            <p:ph type="sldNum" sz="quarter" idx="12"/>
          </p:nvPr>
        </p:nvSpPr>
        <p:spPr/>
        <p:txBody>
          <a:bodyPr/>
          <a:lstStyle/>
          <a:p>
            <a:fld id="{C6EB46E6-FEE4-9342-98B5-390DACD248EF}" type="slidenum">
              <a:rPr lang="fi-FI" smtClean="0"/>
              <a:t>‹#›</a:t>
            </a:fld>
            <a:endParaRPr lang="fi-FI"/>
          </a:p>
        </p:txBody>
      </p:sp>
    </p:spTree>
    <p:extLst>
      <p:ext uri="{BB962C8B-B14F-4D97-AF65-F5344CB8AC3E}">
        <p14:creationId xmlns:p14="http://schemas.microsoft.com/office/powerpoint/2010/main" val="33828037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49F6A9E-BB06-C549-8F49-05886F8E1BEC}" type="datetimeFigureOut">
              <a:rPr lang="fi-FI" smtClean="0"/>
              <a:t>5.11.2020</a:t>
            </a:fld>
            <a:endParaRPr lang="fi-FI"/>
          </a:p>
        </p:txBody>
      </p:sp>
      <p:sp>
        <p:nvSpPr>
          <p:cNvPr id="6" name="Footer Placeholder 5"/>
          <p:cNvSpPr>
            <a:spLocks noGrp="1"/>
          </p:cNvSpPr>
          <p:nvPr>
            <p:ph type="ftr" sz="quarter" idx="11"/>
          </p:nvPr>
        </p:nvSpPr>
        <p:spPr/>
        <p:txBody>
          <a:bodyPr/>
          <a:lstStyle/>
          <a:p>
            <a:endParaRPr lang="fi-FI"/>
          </a:p>
        </p:txBody>
      </p:sp>
      <p:sp>
        <p:nvSpPr>
          <p:cNvPr id="7" name="Slide Number Placeholder 6"/>
          <p:cNvSpPr>
            <a:spLocks noGrp="1"/>
          </p:cNvSpPr>
          <p:nvPr>
            <p:ph type="sldNum" sz="quarter" idx="12"/>
          </p:nvPr>
        </p:nvSpPr>
        <p:spPr/>
        <p:txBody>
          <a:bodyPr/>
          <a:lstStyle/>
          <a:p>
            <a:fld id="{C6EB46E6-FEE4-9342-98B5-390DACD248EF}" type="slidenum">
              <a:rPr lang="fi-FI" smtClean="0"/>
              <a:t>‹#›</a:t>
            </a:fld>
            <a:endParaRPr lang="fi-FI"/>
          </a:p>
        </p:txBody>
      </p:sp>
    </p:spTree>
    <p:extLst>
      <p:ext uri="{BB962C8B-B14F-4D97-AF65-F5344CB8AC3E}">
        <p14:creationId xmlns:p14="http://schemas.microsoft.com/office/powerpoint/2010/main" val="3192000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49F6A9E-BB06-C549-8F49-05886F8E1BEC}" type="datetimeFigureOut">
              <a:rPr lang="fi-FI" smtClean="0"/>
              <a:t>5.11.2020</a:t>
            </a:fld>
            <a:endParaRPr lang="fi-FI"/>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i-FI"/>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6EB46E6-FEE4-9342-98B5-390DACD248EF}" type="slidenum">
              <a:rPr lang="fi-FI" smtClean="0"/>
              <a:t>‹#›</a:t>
            </a:fld>
            <a:endParaRPr lang="fi-FI"/>
          </a:p>
        </p:txBody>
      </p:sp>
    </p:spTree>
    <p:extLst>
      <p:ext uri="{BB962C8B-B14F-4D97-AF65-F5344CB8AC3E}">
        <p14:creationId xmlns:p14="http://schemas.microsoft.com/office/powerpoint/2010/main" val="421457884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2.png"/><Relationship Id="rId7"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1.xml"/><Relationship Id="rId6" Type="http://schemas.microsoft.com/office/2007/relationships/hdphoto" Target="../media/hdphoto2.wdp"/><Relationship Id="rId5" Type="http://schemas.openxmlformats.org/officeDocument/2006/relationships/image" Target="../media/image3.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6.png"/><Relationship Id="rId5" Type="http://schemas.microsoft.com/office/2007/relationships/hdphoto" Target="../media/hdphoto1.wdp"/><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6.png"/><Relationship Id="rId5" Type="http://schemas.microsoft.com/office/2007/relationships/hdphoto" Target="../media/hdphoto1.wdp"/><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6.png"/><Relationship Id="rId5" Type="http://schemas.microsoft.com/office/2007/relationships/hdphoto" Target="../media/hdphoto1.wdp"/><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25.gif"/><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8" Type="http://schemas.openxmlformats.org/officeDocument/2006/relationships/image" Target="../media/image32.png"/><Relationship Id="rId13" Type="http://schemas.openxmlformats.org/officeDocument/2006/relationships/image" Target="../media/image37.png"/><Relationship Id="rId18" Type="http://schemas.openxmlformats.org/officeDocument/2006/relationships/image" Target="../media/image42.jpg"/><Relationship Id="rId3" Type="http://schemas.openxmlformats.org/officeDocument/2006/relationships/image" Target="../media/image27.png"/><Relationship Id="rId7" Type="http://schemas.openxmlformats.org/officeDocument/2006/relationships/image" Target="../media/image31.png"/><Relationship Id="rId12" Type="http://schemas.openxmlformats.org/officeDocument/2006/relationships/image" Target="../media/image36.png"/><Relationship Id="rId17" Type="http://schemas.openxmlformats.org/officeDocument/2006/relationships/image" Target="../media/image41.png"/><Relationship Id="rId2" Type="http://schemas.openxmlformats.org/officeDocument/2006/relationships/image" Target="../media/image26.png"/><Relationship Id="rId16" Type="http://schemas.openxmlformats.org/officeDocument/2006/relationships/image" Target="../media/image40.png"/><Relationship Id="rId1" Type="http://schemas.openxmlformats.org/officeDocument/2006/relationships/slideLayout" Target="../slideLayouts/slideLayout2.xml"/><Relationship Id="rId6" Type="http://schemas.openxmlformats.org/officeDocument/2006/relationships/image" Target="../media/image30.jpeg"/><Relationship Id="rId11" Type="http://schemas.openxmlformats.org/officeDocument/2006/relationships/image" Target="../media/image35.png"/><Relationship Id="rId5" Type="http://schemas.openxmlformats.org/officeDocument/2006/relationships/image" Target="../media/image29.png"/><Relationship Id="rId15" Type="http://schemas.openxmlformats.org/officeDocument/2006/relationships/image" Target="../media/image39.png"/><Relationship Id="rId10" Type="http://schemas.openxmlformats.org/officeDocument/2006/relationships/image" Target="../media/image34.png"/><Relationship Id="rId4" Type="http://schemas.openxmlformats.org/officeDocument/2006/relationships/image" Target="../media/image28.png"/><Relationship Id="rId9" Type="http://schemas.openxmlformats.org/officeDocument/2006/relationships/image" Target="../media/image33.png"/><Relationship Id="rId14" Type="http://schemas.openxmlformats.org/officeDocument/2006/relationships/image" Target="../media/image38.png"/></Relationships>
</file>

<file path=ppt/slides/_rels/slide1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30.jpeg"/><Relationship Id="rId1" Type="http://schemas.openxmlformats.org/officeDocument/2006/relationships/slideLayout" Target="../slideLayouts/slideLayout4.xml"/><Relationship Id="rId4" Type="http://schemas.openxmlformats.org/officeDocument/2006/relationships/image" Target="../media/image44.png"/></Relationships>
</file>

<file path=ppt/slides/_rels/slide17.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jpeg"/><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6.png"/><Relationship Id="rId5" Type="http://schemas.microsoft.com/office/2007/relationships/hdphoto" Target="../media/hdphoto1.wdp"/><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jpeg"/><Relationship Id="rId7" Type="http://schemas.openxmlformats.org/officeDocument/2006/relationships/image" Target="../media/image14.jpg"/><Relationship Id="rId2" Type="http://schemas.openxmlformats.org/officeDocument/2006/relationships/image" Target="../media/image9.jpg"/><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jpg"/><Relationship Id="rId4" Type="http://schemas.openxmlformats.org/officeDocument/2006/relationships/image" Target="../media/image11.png"/><Relationship Id="rId9" Type="http://schemas.openxmlformats.org/officeDocument/2006/relationships/image" Target="../media/image16.png"/></Relationships>
</file>

<file path=ppt/slides/_rels/slide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g"/><Relationship Id="rId1" Type="http://schemas.openxmlformats.org/officeDocument/2006/relationships/slideLayout" Target="../slideLayouts/slideLayout2.xml"/><Relationship Id="rId6" Type="http://schemas.openxmlformats.org/officeDocument/2006/relationships/image" Target="../media/image21.jpg"/><Relationship Id="rId5" Type="http://schemas.openxmlformats.org/officeDocument/2006/relationships/image" Target="../media/image20.jpg"/><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6.png"/><Relationship Id="rId5" Type="http://schemas.microsoft.com/office/2007/relationships/hdphoto" Target="../media/hdphoto1.wdp"/><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6" name="Rectangle 195">
            <a:extLst>
              <a:ext uri="{FF2B5EF4-FFF2-40B4-BE49-F238E27FC236}">
                <a16:creationId xmlns:a16="http://schemas.microsoft.com/office/drawing/2014/main" id="{18F923FF-DD0C-4FD3-A1B4-68DFA511C8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1" name="Tekstiruutu 190">
            <a:extLst>
              <a:ext uri="{FF2B5EF4-FFF2-40B4-BE49-F238E27FC236}">
                <a16:creationId xmlns:a16="http://schemas.microsoft.com/office/drawing/2014/main" id="{0B31FDCF-5D06-4B6E-BFE2-AFCFFB7A40C6}"/>
              </a:ext>
            </a:extLst>
          </p:cNvPr>
          <p:cNvSpPr txBox="1"/>
          <p:nvPr/>
        </p:nvSpPr>
        <p:spPr>
          <a:xfrm>
            <a:off x="359172" y="1144769"/>
            <a:ext cx="3724217" cy="2896432"/>
          </a:xfrm>
          <a:prstGeom prst="rect">
            <a:avLst/>
          </a:prstGeom>
        </p:spPr>
        <p:txBody>
          <a:bodyPr vert="horz" lIns="91440" tIns="45720" rIns="91440" bIns="45720" rtlCol="0" anchor="b">
            <a:normAutofit/>
          </a:bodyPr>
          <a:lstStyle/>
          <a:p>
            <a:pPr defTabSz="914400">
              <a:lnSpc>
                <a:spcPct val="90000"/>
              </a:lnSpc>
              <a:spcBef>
                <a:spcPct val="0"/>
              </a:spcBef>
              <a:spcAft>
                <a:spcPts val="600"/>
              </a:spcAft>
            </a:pPr>
            <a:r>
              <a:rPr lang="en-US" sz="4000" b="1">
                <a:latin typeface="+mj-lt"/>
                <a:ea typeface="+mj-ea"/>
                <a:cs typeface="+mj-cs"/>
              </a:rPr>
              <a:t>HYBRIDITY OF VALUE</a:t>
            </a:r>
          </a:p>
          <a:p>
            <a:pPr defTabSz="914400">
              <a:lnSpc>
                <a:spcPct val="90000"/>
              </a:lnSpc>
              <a:spcBef>
                <a:spcPct val="0"/>
              </a:spcBef>
              <a:spcAft>
                <a:spcPts val="600"/>
              </a:spcAft>
            </a:pPr>
            <a:r>
              <a:rPr lang="en-US" sz="4000" b="1">
                <a:latin typeface="+mj-lt"/>
                <a:ea typeface="+mj-ea"/>
                <a:cs typeface="+mj-cs"/>
              </a:rPr>
              <a:t>VALUE OF HYBRIDITY 2020</a:t>
            </a:r>
          </a:p>
          <a:p>
            <a:pPr defTabSz="914400">
              <a:lnSpc>
                <a:spcPct val="90000"/>
              </a:lnSpc>
              <a:spcBef>
                <a:spcPct val="0"/>
              </a:spcBef>
              <a:spcAft>
                <a:spcPts val="600"/>
              </a:spcAft>
            </a:pPr>
            <a:endParaRPr lang="en-US" sz="4000">
              <a:latin typeface="+mj-lt"/>
              <a:ea typeface="+mj-ea"/>
              <a:cs typeface="+mj-cs"/>
            </a:endParaRPr>
          </a:p>
        </p:txBody>
      </p:sp>
      <p:sp>
        <p:nvSpPr>
          <p:cNvPr id="13" name="Alaotsikko 12">
            <a:extLst>
              <a:ext uri="{FF2B5EF4-FFF2-40B4-BE49-F238E27FC236}">
                <a16:creationId xmlns:a16="http://schemas.microsoft.com/office/drawing/2014/main" id="{3E258FC2-2565-4A43-BDDB-1C87EB752CCE}"/>
              </a:ext>
            </a:extLst>
          </p:cNvPr>
          <p:cNvSpPr>
            <a:spLocks noGrp="1"/>
          </p:cNvSpPr>
          <p:nvPr>
            <p:ph type="subTitle" idx="1"/>
          </p:nvPr>
        </p:nvSpPr>
        <p:spPr>
          <a:xfrm>
            <a:off x="359171" y="4403176"/>
            <a:ext cx="3724218" cy="1334930"/>
          </a:xfrm>
        </p:spPr>
        <p:txBody>
          <a:bodyPr vert="horz" lIns="91440" tIns="45720" rIns="91440" bIns="45720" rtlCol="0">
            <a:normAutofit/>
          </a:bodyPr>
          <a:lstStyle/>
          <a:p>
            <a:pPr algn="l"/>
            <a:r>
              <a:rPr lang="en-US" sz="1300"/>
              <a:t>Online Seminar 4-5th of November 2020</a:t>
            </a:r>
          </a:p>
          <a:p>
            <a:pPr algn="l"/>
            <a:endParaRPr lang="en-US" sz="1300"/>
          </a:p>
          <a:p>
            <a:pPr algn="l"/>
            <a:r>
              <a:rPr lang="en-US" sz="1300"/>
              <a:t>Tampere University, Faculty of Business and Management &amp; IRSPM SIG ”Governing and managing hybridity”</a:t>
            </a:r>
          </a:p>
        </p:txBody>
      </p:sp>
      <p:sp>
        <p:nvSpPr>
          <p:cNvPr id="198" name="Rectangle 197">
            <a:extLst>
              <a:ext uri="{FF2B5EF4-FFF2-40B4-BE49-F238E27FC236}">
                <a16:creationId xmlns:a16="http://schemas.microsoft.com/office/drawing/2014/main" id="{114A821F-8663-46BA-8CC0-D4C44F639F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88249"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6" name="Kuva 15" descr="Kuva, joka sisältää kohteen lumi, taso, asettaminen, lentokone&#10;&#10;Kuvaus luotu automaattisesti">
            <a:extLst>
              <a:ext uri="{FF2B5EF4-FFF2-40B4-BE49-F238E27FC236}">
                <a16:creationId xmlns:a16="http://schemas.microsoft.com/office/drawing/2014/main" id="{10175368-5E9E-4C57-8CA6-A2649FD481DB}"/>
              </a:ext>
            </a:extLst>
          </p:cNvPr>
          <p:cNvPicPr>
            <a:picLocks noChangeAspect="1"/>
          </p:cNvPicPr>
          <p:nvPr/>
        </p:nvPicPr>
        <p:blipFill rotWithShape="1">
          <a:blip r:embed="rId2"/>
          <a:srcRect l="1058" r="8299" b="1"/>
          <a:stretch/>
        </p:blipFill>
        <p:spPr>
          <a:xfrm>
            <a:off x="3916551" y="808095"/>
            <a:ext cx="4429385" cy="2492153"/>
          </a:xfrm>
          <a:prstGeom prst="rect">
            <a:avLst/>
          </a:prstGeom>
        </p:spPr>
      </p:pic>
      <p:pic>
        <p:nvPicPr>
          <p:cNvPr id="190" name="Kuva 189">
            <a:extLst>
              <a:ext uri="{FF2B5EF4-FFF2-40B4-BE49-F238E27FC236}">
                <a16:creationId xmlns:a16="http://schemas.microsoft.com/office/drawing/2014/main" id="{198E2CA5-CB99-4F9F-AEF8-771BED5FE326}"/>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8311896" y="959985"/>
            <a:ext cx="3675888" cy="1764426"/>
          </a:xfrm>
          <a:prstGeom prst="rect">
            <a:avLst/>
          </a:prstGeom>
        </p:spPr>
      </p:pic>
      <p:sp>
        <p:nvSpPr>
          <p:cNvPr id="200" name="Rectangle 199">
            <a:extLst>
              <a:ext uri="{FF2B5EF4-FFF2-40B4-BE49-F238E27FC236}">
                <a16:creationId xmlns:a16="http://schemas.microsoft.com/office/drawing/2014/main" id="{67EF550F-47CE-4FB2-9DAC-12AD835C83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9171" y="4177748"/>
            <a:ext cx="3706859"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86" name="Kuva 185">
            <a:extLst>
              <a:ext uri="{FF2B5EF4-FFF2-40B4-BE49-F238E27FC236}">
                <a16:creationId xmlns:a16="http://schemas.microsoft.com/office/drawing/2014/main" id="{53C06014-9745-4629-9AD2-F5F838A313F5}"/>
              </a:ext>
            </a:extLst>
          </p:cNvPr>
          <p:cNvPicPr>
            <a:picLocks noChangeAspect="1"/>
          </p:cNvPicPr>
          <p:nvPr/>
        </p:nvPicPr>
        <p:blipFill>
          <a:blip r:embed="rId5">
            <a:extLst>
              <a:ext uri="{BEBA8EAE-BF5A-486C-A8C5-ECC9F3942E4B}">
                <a14:imgProps xmlns:a14="http://schemas.microsoft.com/office/drawing/2010/main">
                  <a14:imgLayer r:embed="rId6">
                    <a14:imgEffect>
                      <a14:brightnessContrast bright="-40000"/>
                    </a14:imgEffect>
                  </a14:imgLayer>
                </a14:imgProps>
              </a:ext>
              <a:ext uri="{28A0092B-C50C-407E-A947-70E740481C1C}">
                <a14:useLocalDpi xmlns:a14="http://schemas.microsoft.com/office/drawing/2010/main" val="0"/>
              </a:ext>
            </a:extLst>
          </a:blip>
          <a:stretch>
            <a:fillRect/>
          </a:stretch>
        </p:blipFill>
        <p:spPr>
          <a:xfrm>
            <a:off x="4526151" y="4463601"/>
            <a:ext cx="3675888" cy="845454"/>
          </a:xfrm>
          <a:prstGeom prst="rect">
            <a:avLst/>
          </a:prstGeom>
        </p:spPr>
      </p:pic>
      <p:pic>
        <p:nvPicPr>
          <p:cNvPr id="188" name="Kuva 187" descr="Kuva, joka sisältää kohteen teksti&#10;&#10;Kuvaus luotu automaattisesti">
            <a:extLst>
              <a:ext uri="{FF2B5EF4-FFF2-40B4-BE49-F238E27FC236}">
                <a16:creationId xmlns:a16="http://schemas.microsoft.com/office/drawing/2014/main" id="{F57EBB10-ADB6-4EF8-8866-4722C83D865C}"/>
              </a:ext>
            </a:extLst>
          </p:cNvPr>
          <p:cNvPicPr>
            <a:picLocks noChangeAspect="1"/>
          </p:cNvPicPr>
          <p:nvPr/>
        </p:nvPicPr>
        <p:blipFill>
          <a:blip r:embed="rId7">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8310333" y="4169532"/>
            <a:ext cx="3675888" cy="1433595"/>
          </a:xfrm>
          <a:prstGeom prst="rect">
            <a:avLst/>
          </a:prstGeom>
        </p:spPr>
      </p:pic>
    </p:spTree>
    <p:extLst>
      <p:ext uri="{BB962C8B-B14F-4D97-AF65-F5344CB8AC3E}">
        <p14:creationId xmlns:p14="http://schemas.microsoft.com/office/powerpoint/2010/main" val="288256898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6C55920F-38A4-4EBF-8498-8AA881379113}"/>
              </a:ext>
            </a:extLst>
          </p:cNvPr>
          <p:cNvSpPr>
            <a:spLocks noGrp="1"/>
          </p:cNvSpPr>
          <p:nvPr>
            <p:ph type="title"/>
          </p:nvPr>
        </p:nvSpPr>
        <p:spPr>
          <a:xfrm>
            <a:off x="272665" y="5187685"/>
            <a:ext cx="2864499" cy="887492"/>
          </a:xfrm>
        </p:spPr>
        <p:txBody>
          <a:bodyPr>
            <a:normAutofit/>
          </a:bodyPr>
          <a:lstStyle/>
          <a:p>
            <a:pPr algn="ctr"/>
            <a:r>
              <a:rPr lang="fi-FI" sz="2800" dirty="0">
                <a:solidFill>
                  <a:schemeClr val="bg1"/>
                </a:solidFill>
                <a:latin typeface="Avenir Next LT Pro Light" panose="020B0304020202020204" pitchFamily="34" charset="0"/>
              </a:rPr>
              <a:t>SESSION 2. </a:t>
            </a:r>
            <a:br>
              <a:rPr lang="fi-FI" sz="2800" dirty="0">
                <a:solidFill>
                  <a:schemeClr val="bg1"/>
                </a:solidFill>
                <a:latin typeface="Avenir Next LT Pro Light" panose="020B0304020202020204" pitchFamily="34" charset="0"/>
              </a:rPr>
            </a:br>
            <a:endParaRPr lang="fi-FI" sz="2800" dirty="0">
              <a:solidFill>
                <a:schemeClr val="bg1"/>
              </a:solidFill>
              <a:latin typeface="Avenir Next LT Pro Light" panose="020B0304020202020204" pitchFamily="34" charset="0"/>
            </a:endParaRPr>
          </a:p>
        </p:txBody>
      </p:sp>
      <p:pic>
        <p:nvPicPr>
          <p:cNvPr id="5" name="Sisällön paikkamerkki 4" descr="Kuva, joka sisältää kohteen teksti&#10;&#10;Kuvaus luotu automaattisesti">
            <a:extLst>
              <a:ext uri="{FF2B5EF4-FFF2-40B4-BE49-F238E27FC236}">
                <a16:creationId xmlns:a16="http://schemas.microsoft.com/office/drawing/2014/main" id="{F37D835F-DB91-4286-B371-7F55A80A716E}"/>
              </a:ext>
            </a:extLst>
          </p:cNvPr>
          <p:cNvPicPr>
            <a:picLocks noGrp="1" noChangeAspect="1"/>
          </p:cNvPicPr>
          <p:nvPr>
            <p:ph idx="1"/>
          </p:nvPr>
        </p:nvPicPr>
        <p:blipFill>
          <a:blip r:embed="rId2">
            <a:extLst>
              <a:ext uri="{BEBA8EAE-BF5A-486C-A8C5-ECC9F3942E4B}">
                <a14:imgProps xmlns:a14="http://schemas.microsoft.com/office/drawing/2010/main">
                  <a14:imgLayer r:embed="rId3">
                    <a14:imgEffect>
                      <a14:artisticPhotocopy/>
                    </a14:imgEffect>
                  </a14:imgLayer>
                </a14:imgProps>
              </a:ext>
              <a:ext uri="{28A0092B-C50C-407E-A947-70E740481C1C}">
                <a14:useLocalDpi xmlns:a14="http://schemas.microsoft.com/office/drawing/2010/main" val="0"/>
              </a:ext>
            </a:extLst>
          </a:blip>
          <a:stretch>
            <a:fillRect/>
          </a:stretch>
        </p:blipFill>
        <p:spPr>
          <a:xfrm>
            <a:off x="-18876" y="782825"/>
            <a:ext cx="3447579" cy="1344556"/>
          </a:xfrm>
        </p:spPr>
      </p:pic>
      <p:pic>
        <p:nvPicPr>
          <p:cNvPr id="7" name="Kuva 6">
            <a:extLst>
              <a:ext uri="{FF2B5EF4-FFF2-40B4-BE49-F238E27FC236}">
                <a16:creationId xmlns:a16="http://schemas.microsoft.com/office/drawing/2014/main" id="{ED57B71A-E42F-461C-B5C6-3E70BE9AB3A3}"/>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493495" y="3932556"/>
            <a:ext cx="2422835" cy="1255128"/>
          </a:xfrm>
          <a:prstGeom prst="rect">
            <a:avLst/>
          </a:prstGeom>
        </p:spPr>
      </p:pic>
      <p:sp>
        <p:nvSpPr>
          <p:cNvPr id="8" name="Suorakulmio 7">
            <a:extLst>
              <a:ext uri="{FF2B5EF4-FFF2-40B4-BE49-F238E27FC236}">
                <a16:creationId xmlns:a16="http://schemas.microsoft.com/office/drawing/2014/main" id="{EC3736E8-3C53-4F56-8A1C-B871A0CAC6A9}"/>
              </a:ext>
            </a:extLst>
          </p:cNvPr>
          <p:cNvSpPr/>
          <p:nvPr/>
        </p:nvSpPr>
        <p:spPr>
          <a:xfrm>
            <a:off x="3583531" y="782824"/>
            <a:ext cx="7952941" cy="5024645"/>
          </a:xfrm>
          <a:prstGeom prst="rect">
            <a:avLst/>
          </a:prstGeom>
        </p:spPr>
        <p:txBody>
          <a:bodyPr wrap="square">
            <a:spAutoFit/>
          </a:bodyPr>
          <a:lstStyle/>
          <a:p>
            <a:pPr marR="359402" defTabSz="457189">
              <a:lnSpc>
                <a:spcPct val="107000"/>
              </a:lnSpc>
              <a:defRPr/>
            </a:pPr>
            <a:r>
              <a:rPr lang="fi-FI" sz="3200" b="1" dirty="0">
                <a:solidFill>
                  <a:srgbClr val="180A22"/>
                </a:solidFill>
                <a:latin typeface="Avenir Next LT Pro" panose="020B0504020202020204" pitchFamily="34" charset="0"/>
                <a:ea typeface="Times New Roman" panose="02020603050405020304" pitchFamily="18" charset="0"/>
                <a:cs typeface="Times New Roman" panose="02020603050405020304" pitchFamily="18" charset="0"/>
                <a:sym typeface="Arial"/>
              </a:rPr>
              <a:t>HYBRIDITY OF VALUE - </a:t>
            </a:r>
            <a:r>
              <a:rPr lang="fi-FI" sz="2800" b="1" dirty="0">
                <a:solidFill>
                  <a:srgbClr val="180A22"/>
                </a:solidFill>
                <a:latin typeface="Avenir Next LT Pro" panose="020B0504020202020204" pitchFamily="34" charset="0"/>
                <a:ea typeface="Times New Roman" panose="02020603050405020304" pitchFamily="18" charset="0"/>
                <a:cs typeface="Times New Roman" panose="02020603050405020304" pitchFamily="18" charset="0"/>
                <a:sym typeface="Arial"/>
              </a:rPr>
              <a:t>EXPERIENCES FROM THREE CONTINENTS</a:t>
            </a:r>
          </a:p>
          <a:p>
            <a:pPr marR="539101" defTabSz="457189">
              <a:lnSpc>
                <a:spcPct val="107000"/>
              </a:lnSpc>
              <a:defRPr/>
            </a:pPr>
            <a:r>
              <a:rPr lang="fi-FI" sz="2000" b="1" dirty="0">
                <a:solidFill>
                  <a:srgbClr val="180A22">
                    <a:lumMod val="75000"/>
                    <a:lumOff val="25000"/>
                  </a:srgbClr>
                </a:solidFill>
                <a:latin typeface="Avenir Next LT Pro" panose="020B0504020202020204" pitchFamily="34" charset="0"/>
                <a:ea typeface="Calibri" panose="020F0502020204030204" pitchFamily="34" charset="0"/>
                <a:cs typeface="Times New Roman" panose="02020603050405020304" pitchFamily="18" charset="0"/>
                <a:sym typeface="Arial"/>
              </a:rPr>
              <a:t>Wed. 4.11.2020 15:30-17:30</a:t>
            </a:r>
            <a:endParaRPr lang="fi-FI" sz="1600" dirty="0">
              <a:solidFill>
                <a:srgbClr val="180A22"/>
              </a:solidFill>
              <a:latin typeface="Calibri" panose="020F0502020204030204" pitchFamily="34" charset="0"/>
              <a:ea typeface="Calibri" panose="020F0502020204030204" pitchFamily="34" charset="0"/>
              <a:cs typeface="Times New Roman" panose="02020603050405020304" pitchFamily="18" charset="0"/>
              <a:sym typeface="Arial"/>
            </a:endParaRPr>
          </a:p>
          <a:p>
            <a:pPr marR="359402" defTabSz="457189">
              <a:lnSpc>
                <a:spcPct val="107000"/>
              </a:lnSpc>
              <a:defRPr/>
            </a:pPr>
            <a:endParaRPr lang="fi-FI" b="1" dirty="0">
              <a:solidFill>
                <a:srgbClr val="19141A"/>
              </a:solidFill>
              <a:latin typeface="Avenir Next LT Pro" panose="020B0504020202020204" pitchFamily="34" charset="0"/>
              <a:ea typeface="Times New Roman" panose="02020603050405020304" pitchFamily="18" charset="0"/>
              <a:cs typeface="Times New Roman" panose="02020603050405020304" pitchFamily="18" charset="0"/>
              <a:sym typeface="Arial"/>
            </a:endParaRPr>
          </a:p>
          <a:p>
            <a:pPr marR="359402" defTabSz="457189">
              <a:lnSpc>
                <a:spcPct val="107000"/>
              </a:lnSpc>
              <a:defRPr/>
            </a:pPr>
            <a:r>
              <a:rPr lang="fi-FI" b="1" dirty="0" err="1">
                <a:solidFill>
                  <a:srgbClr val="19141A"/>
                </a:solidFill>
                <a:latin typeface="Avenir Next LT Pro" panose="020B0504020202020204" pitchFamily="34" charset="0"/>
                <a:ea typeface="Times New Roman" panose="02020603050405020304" pitchFamily="18" charset="0"/>
                <a:cs typeface="Times New Roman" panose="02020603050405020304" pitchFamily="18" charset="0"/>
                <a:sym typeface="Arial"/>
              </a:rPr>
              <a:t>Hybrid</a:t>
            </a:r>
            <a:r>
              <a:rPr lang="fi-FI" b="1" dirty="0">
                <a:solidFill>
                  <a:srgbClr val="19141A"/>
                </a:solidFill>
                <a:latin typeface="Avenir Next LT Pro" panose="020B0504020202020204" pitchFamily="34" charset="0"/>
                <a:ea typeface="Times New Roman" panose="02020603050405020304" pitchFamily="18" charset="0"/>
                <a:cs typeface="Times New Roman" panose="02020603050405020304" pitchFamily="18" charset="0"/>
                <a:sym typeface="Arial"/>
              </a:rPr>
              <a:t> </a:t>
            </a:r>
            <a:r>
              <a:rPr lang="fi-FI" b="1" dirty="0" err="1">
                <a:solidFill>
                  <a:srgbClr val="19141A"/>
                </a:solidFill>
                <a:latin typeface="Avenir Next LT Pro" panose="020B0504020202020204" pitchFamily="34" charset="0"/>
                <a:ea typeface="Times New Roman" panose="02020603050405020304" pitchFamily="18" charset="0"/>
                <a:cs typeface="Times New Roman" panose="02020603050405020304" pitchFamily="18" charset="0"/>
                <a:sym typeface="Arial"/>
              </a:rPr>
              <a:t>governance</a:t>
            </a:r>
            <a:r>
              <a:rPr lang="fi-FI" b="1" dirty="0">
                <a:solidFill>
                  <a:srgbClr val="19141A"/>
                </a:solidFill>
                <a:latin typeface="Avenir Next LT Pro" panose="020B0504020202020204" pitchFamily="34" charset="0"/>
                <a:ea typeface="Times New Roman" panose="02020603050405020304" pitchFamily="18" charset="0"/>
                <a:cs typeface="Times New Roman" panose="02020603050405020304" pitchFamily="18" charset="0"/>
                <a:sym typeface="Arial"/>
              </a:rPr>
              <a:t> and </a:t>
            </a:r>
            <a:r>
              <a:rPr lang="fi-FI" b="1" dirty="0" err="1">
                <a:solidFill>
                  <a:srgbClr val="19141A"/>
                </a:solidFill>
                <a:latin typeface="Avenir Next LT Pro" panose="020B0504020202020204" pitchFamily="34" charset="0"/>
                <a:ea typeface="Times New Roman" panose="02020603050405020304" pitchFamily="18" charset="0"/>
                <a:cs typeface="Times New Roman" panose="02020603050405020304" pitchFamily="18" charset="0"/>
                <a:sym typeface="Arial"/>
              </a:rPr>
              <a:t>performance</a:t>
            </a:r>
            <a:r>
              <a:rPr lang="fi-FI" b="1" dirty="0">
                <a:solidFill>
                  <a:srgbClr val="19141A"/>
                </a:solidFill>
                <a:latin typeface="Avenir Next LT Pro" panose="020B0504020202020204" pitchFamily="34" charset="0"/>
                <a:ea typeface="Times New Roman" panose="02020603050405020304" pitchFamily="18" charset="0"/>
                <a:cs typeface="Times New Roman" panose="02020603050405020304" pitchFamily="18" charset="0"/>
                <a:sym typeface="Arial"/>
              </a:rPr>
              <a:t> management in </a:t>
            </a:r>
            <a:r>
              <a:rPr lang="fi-FI" b="1" dirty="0" err="1">
                <a:solidFill>
                  <a:srgbClr val="19141A"/>
                </a:solidFill>
                <a:latin typeface="Avenir Next LT Pro" panose="020B0504020202020204" pitchFamily="34" charset="0"/>
                <a:ea typeface="Times New Roman" panose="02020603050405020304" pitchFamily="18" charset="0"/>
                <a:cs typeface="Times New Roman" panose="02020603050405020304" pitchFamily="18" charset="0"/>
                <a:sym typeface="Arial"/>
              </a:rPr>
              <a:t>the</a:t>
            </a:r>
            <a:r>
              <a:rPr lang="fi-FI" b="1" dirty="0">
                <a:solidFill>
                  <a:srgbClr val="19141A"/>
                </a:solidFill>
                <a:latin typeface="Avenir Next LT Pro" panose="020B0504020202020204" pitchFamily="34" charset="0"/>
                <a:ea typeface="Times New Roman" panose="02020603050405020304" pitchFamily="18" charset="0"/>
                <a:cs typeface="Times New Roman" panose="02020603050405020304" pitchFamily="18" charset="0"/>
                <a:sym typeface="Arial"/>
              </a:rPr>
              <a:t> </a:t>
            </a:r>
            <a:r>
              <a:rPr lang="fi-FI" b="1" dirty="0" err="1">
                <a:solidFill>
                  <a:srgbClr val="19141A"/>
                </a:solidFill>
                <a:latin typeface="Avenir Next LT Pro" panose="020B0504020202020204" pitchFamily="34" charset="0"/>
                <a:ea typeface="Times New Roman" panose="02020603050405020304" pitchFamily="18" charset="0"/>
                <a:cs typeface="Times New Roman" panose="02020603050405020304" pitchFamily="18" charset="0"/>
                <a:sym typeface="Arial"/>
              </a:rPr>
              <a:t>Swedish</a:t>
            </a:r>
            <a:r>
              <a:rPr lang="fi-FI" b="1" dirty="0">
                <a:solidFill>
                  <a:srgbClr val="19141A"/>
                </a:solidFill>
                <a:latin typeface="Avenir Next LT Pro" panose="020B0504020202020204" pitchFamily="34" charset="0"/>
                <a:ea typeface="Times New Roman" panose="02020603050405020304" pitchFamily="18" charset="0"/>
                <a:cs typeface="Times New Roman" panose="02020603050405020304" pitchFamily="18" charset="0"/>
                <a:sym typeface="Arial"/>
              </a:rPr>
              <a:t> </a:t>
            </a:r>
            <a:r>
              <a:rPr lang="fi-FI" b="1" dirty="0" err="1">
                <a:solidFill>
                  <a:srgbClr val="19141A"/>
                </a:solidFill>
                <a:latin typeface="Avenir Next LT Pro" panose="020B0504020202020204" pitchFamily="34" charset="0"/>
                <a:ea typeface="Times New Roman" panose="02020603050405020304" pitchFamily="18" charset="0"/>
                <a:cs typeface="Times New Roman" panose="02020603050405020304" pitchFamily="18" charset="0"/>
                <a:sym typeface="Arial"/>
              </a:rPr>
              <a:t>free-school</a:t>
            </a:r>
            <a:r>
              <a:rPr lang="fi-FI" b="1" dirty="0">
                <a:solidFill>
                  <a:srgbClr val="19141A"/>
                </a:solidFill>
                <a:latin typeface="Avenir Next LT Pro" panose="020B0504020202020204" pitchFamily="34" charset="0"/>
                <a:ea typeface="Times New Roman" panose="02020603050405020304" pitchFamily="18" charset="0"/>
                <a:cs typeface="Times New Roman" panose="02020603050405020304" pitchFamily="18" charset="0"/>
                <a:sym typeface="Arial"/>
              </a:rPr>
              <a:t> </a:t>
            </a:r>
            <a:r>
              <a:rPr lang="fi-FI" b="1" dirty="0" err="1">
                <a:solidFill>
                  <a:srgbClr val="19141A"/>
                </a:solidFill>
                <a:latin typeface="Avenir Next LT Pro" panose="020B0504020202020204" pitchFamily="34" charset="0"/>
                <a:ea typeface="Times New Roman" panose="02020603050405020304" pitchFamily="18" charset="0"/>
                <a:cs typeface="Times New Roman" panose="02020603050405020304" pitchFamily="18" charset="0"/>
                <a:sym typeface="Arial"/>
              </a:rPr>
              <a:t>sector</a:t>
            </a:r>
            <a:r>
              <a:rPr lang="fi-FI" b="1" dirty="0">
                <a:solidFill>
                  <a:srgbClr val="19141A"/>
                </a:solidFill>
                <a:latin typeface="Avenir Next LT Pro" panose="020B0504020202020204" pitchFamily="34" charset="0"/>
                <a:ea typeface="Times New Roman" panose="02020603050405020304" pitchFamily="18" charset="0"/>
                <a:cs typeface="Times New Roman" panose="02020603050405020304" pitchFamily="18" charset="0"/>
                <a:sym typeface="Arial"/>
              </a:rPr>
              <a:t> – a </a:t>
            </a:r>
            <a:r>
              <a:rPr lang="fi-FI" b="1" dirty="0" err="1">
                <a:solidFill>
                  <a:srgbClr val="19141A"/>
                </a:solidFill>
                <a:latin typeface="Avenir Next LT Pro" panose="020B0504020202020204" pitchFamily="34" charset="0"/>
                <a:ea typeface="Times New Roman" panose="02020603050405020304" pitchFamily="18" charset="0"/>
                <a:cs typeface="Times New Roman" panose="02020603050405020304" pitchFamily="18" charset="0"/>
                <a:sym typeface="Arial"/>
              </a:rPr>
              <a:t>potential</a:t>
            </a:r>
            <a:r>
              <a:rPr lang="fi-FI" b="1" dirty="0">
                <a:solidFill>
                  <a:srgbClr val="19141A"/>
                </a:solidFill>
                <a:latin typeface="Avenir Next LT Pro" panose="020B0504020202020204" pitchFamily="34" charset="0"/>
                <a:ea typeface="Times New Roman" panose="02020603050405020304" pitchFamily="18" charset="0"/>
                <a:cs typeface="Times New Roman" panose="02020603050405020304" pitchFamily="18" charset="0"/>
                <a:sym typeface="Arial"/>
              </a:rPr>
              <a:t> case of “</a:t>
            </a:r>
            <a:r>
              <a:rPr lang="fi-FI" b="1" dirty="0" err="1">
                <a:solidFill>
                  <a:srgbClr val="19141A"/>
                </a:solidFill>
                <a:latin typeface="Avenir Next LT Pro" panose="020B0504020202020204" pitchFamily="34" charset="0"/>
                <a:ea typeface="Times New Roman" panose="02020603050405020304" pitchFamily="18" charset="0"/>
                <a:cs typeface="Times New Roman" panose="02020603050405020304" pitchFamily="18" charset="0"/>
                <a:sym typeface="Arial"/>
              </a:rPr>
              <a:t>accountability</a:t>
            </a:r>
            <a:r>
              <a:rPr lang="fi-FI" b="1" dirty="0">
                <a:solidFill>
                  <a:srgbClr val="19141A"/>
                </a:solidFill>
                <a:latin typeface="Avenir Next LT Pro" panose="020B0504020202020204" pitchFamily="34" charset="0"/>
                <a:ea typeface="Times New Roman" panose="02020603050405020304" pitchFamily="18" charset="0"/>
                <a:cs typeface="Times New Roman" panose="02020603050405020304" pitchFamily="18" charset="0"/>
                <a:sym typeface="Arial"/>
              </a:rPr>
              <a:t> </a:t>
            </a:r>
            <a:r>
              <a:rPr lang="fi-FI" b="1" dirty="0" err="1">
                <a:solidFill>
                  <a:srgbClr val="19141A"/>
                </a:solidFill>
                <a:latin typeface="Avenir Next LT Pro" panose="020B0504020202020204" pitchFamily="34" charset="0"/>
                <a:ea typeface="Times New Roman" panose="02020603050405020304" pitchFamily="18" charset="0"/>
                <a:cs typeface="Times New Roman" panose="02020603050405020304" pitchFamily="18" charset="0"/>
                <a:sym typeface="Arial"/>
              </a:rPr>
              <a:t>dyslexia</a:t>
            </a:r>
            <a:r>
              <a:rPr lang="fi-FI" b="1" dirty="0">
                <a:solidFill>
                  <a:srgbClr val="19141A"/>
                </a:solidFill>
                <a:latin typeface="Avenir Next LT Pro" panose="020B0504020202020204" pitchFamily="34" charset="0"/>
                <a:ea typeface="Times New Roman" panose="02020603050405020304" pitchFamily="18" charset="0"/>
                <a:cs typeface="Times New Roman" panose="02020603050405020304" pitchFamily="18" charset="0"/>
                <a:sym typeface="Arial"/>
              </a:rPr>
              <a:t>”. </a:t>
            </a:r>
            <a:r>
              <a:rPr lang="fi-FI" sz="1600" dirty="0">
                <a:solidFill>
                  <a:srgbClr val="19141A"/>
                </a:solidFill>
                <a:latin typeface="Avenir Next LT Pro" panose="020B0504020202020204" pitchFamily="34" charset="0"/>
                <a:ea typeface="Times New Roman" panose="02020603050405020304" pitchFamily="18" charset="0"/>
                <a:cs typeface="Times New Roman" panose="02020603050405020304" pitchFamily="18" charset="0"/>
                <a:sym typeface="Arial"/>
              </a:rPr>
              <a:t>Matti </a:t>
            </a:r>
            <a:r>
              <a:rPr lang="fi-FI" sz="1600" dirty="0" err="1">
                <a:solidFill>
                  <a:srgbClr val="19141A"/>
                </a:solidFill>
                <a:latin typeface="Avenir Next LT Pro" panose="020B0504020202020204" pitchFamily="34" charset="0"/>
                <a:ea typeface="Times New Roman" panose="02020603050405020304" pitchFamily="18" charset="0"/>
                <a:cs typeface="Times New Roman" panose="02020603050405020304" pitchFamily="18" charset="0"/>
                <a:sym typeface="Arial"/>
              </a:rPr>
              <a:t>Skoog</a:t>
            </a:r>
            <a:r>
              <a:rPr lang="fi-FI" sz="1600" dirty="0">
                <a:solidFill>
                  <a:srgbClr val="19141A"/>
                </a:solidFill>
                <a:latin typeface="Avenir Next LT Pro" panose="020B0504020202020204" pitchFamily="34" charset="0"/>
                <a:ea typeface="Times New Roman" panose="02020603050405020304" pitchFamily="18" charset="0"/>
                <a:cs typeface="Times New Roman" panose="02020603050405020304" pitchFamily="18" charset="0"/>
                <a:sym typeface="Arial"/>
              </a:rPr>
              <a:t>, Åbo Akademi.</a:t>
            </a:r>
            <a:endParaRPr lang="fi-FI" sz="1400" dirty="0">
              <a:solidFill>
                <a:prstClr val="black"/>
              </a:solidFill>
              <a:latin typeface="Calibri" panose="020F0502020204030204" pitchFamily="34" charset="0"/>
              <a:ea typeface="Calibri" panose="020F0502020204030204" pitchFamily="34" charset="0"/>
              <a:cs typeface="Times New Roman" panose="02020603050405020304" pitchFamily="18" charset="0"/>
              <a:sym typeface="Arial"/>
            </a:endParaRPr>
          </a:p>
          <a:p>
            <a:pPr marR="359402" defTabSz="457189">
              <a:lnSpc>
                <a:spcPct val="107000"/>
              </a:lnSpc>
              <a:defRPr/>
            </a:pPr>
            <a:r>
              <a:rPr lang="fi-FI" sz="1600" dirty="0">
                <a:solidFill>
                  <a:srgbClr val="19141A"/>
                </a:solidFill>
                <a:latin typeface="Avenir Next LT Pro" panose="020B0504020202020204" pitchFamily="34" charset="0"/>
                <a:ea typeface="Times New Roman" panose="02020603050405020304" pitchFamily="18" charset="0"/>
                <a:cs typeface="Times New Roman" panose="02020603050405020304" pitchFamily="18" charset="0"/>
                <a:sym typeface="Arial"/>
              </a:rPr>
              <a:t> </a:t>
            </a:r>
            <a:endParaRPr lang="fi-FI" sz="1400" dirty="0">
              <a:solidFill>
                <a:prstClr val="black"/>
              </a:solidFill>
              <a:latin typeface="Calibri" panose="020F0502020204030204" pitchFamily="34" charset="0"/>
              <a:ea typeface="Calibri" panose="020F0502020204030204" pitchFamily="34" charset="0"/>
              <a:cs typeface="Times New Roman" panose="02020603050405020304" pitchFamily="18" charset="0"/>
              <a:sym typeface="Arial"/>
            </a:endParaRPr>
          </a:p>
          <a:p>
            <a:pPr marR="359402" defTabSz="457189">
              <a:lnSpc>
                <a:spcPct val="107000"/>
              </a:lnSpc>
              <a:defRPr/>
            </a:pPr>
            <a:r>
              <a:rPr lang="fi-FI" b="1" dirty="0" err="1">
                <a:solidFill>
                  <a:srgbClr val="19141A"/>
                </a:solidFill>
                <a:latin typeface="Avenir Next LT Pro" panose="020B0504020202020204" pitchFamily="34" charset="0"/>
                <a:ea typeface="Times New Roman" panose="02020603050405020304" pitchFamily="18" charset="0"/>
                <a:cs typeface="Times New Roman" panose="02020603050405020304" pitchFamily="18" charset="0"/>
                <a:sym typeface="Arial"/>
              </a:rPr>
              <a:t>Fuel</a:t>
            </a:r>
            <a:r>
              <a:rPr lang="fi-FI" b="1" dirty="0">
                <a:solidFill>
                  <a:srgbClr val="19141A"/>
                </a:solidFill>
                <a:latin typeface="Avenir Next LT Pro" panose="020B0504020202020204" pitchFamily="34" charset="0"/>
                <a:ea typeface="Times New Roman" panose="02020603050405020304" pitchFamily="18" charset="0"/>
                <a:cs typeface="Times New Roman" panose="02020603050405020304" pitchFamily="18" charset="0"/>
                <a:sym typeface="Arial"/>
              </a:rPr>
              <a:t> </a:t>
            </a:r>
            <a:r>
              <a:rPr lang="fi-FI" b="1" dirty="0" err="1">
                <a:solidFill>
                  <a:srgbClr val="19141A"/>
                </a:solidFill>
                <a:latin typeface="Avenir Next LT Pro" panose="020B0504020202020204" pitchFamily="34" charset="0"/>
                <a:ea typeface="Times New Roman" panose="02020603050405020304" pitchFamily="18" charset="0"/>
                <a:cs typeface="Times New Roman" panose="02020603050405020304" pitchFamily="18" charset="0"/>
                <a:sym typeface="Arial"/>
              </a:rPr>
              <a:t>subsidy</a:t>
            </a:r>
            <a:r>
              <a:rPr lang="fi-FI" b="1" dirty="0">
                <a:solidFill>
                  <a:srgbClr val="19141A"/>
                </a:solidFill>
                <a:latin typeface="Avenir Next LT Pro" panose="020B0504020202020204" pitchFamily="34" charset="0"/>
                <a:ea typeface="Times New Roman" panose="02020603050405020304" pitchFamily="18" charset="0"/>
                <a:cs typeface="Times New Roman" panose="02020603050405020304" pitchFamily="18" charset="0"/>
                <a:sym typeface="Arial"/>
              </a:rPr>
              <a:t> in </a:t>
            </a:r>
            <a:r>
              <a:rPr lang="fi-FI" b="1" dirty="0" err="1">
                <a:solidFill>
                  <a:srgbClr val="19141A"/>
                </a:solidFill>
                <a:latin typeface="Avenir Next LT Pro" panose="020B0504020202020204" pitchFamily="34" charset="0"/>
                <a:ea typeface="Times New Roman" panose="02020603050405020304" pitchFamily="18" charset="0"/>
                <a:cs typeface="Times New Roman" panose="02020603050405020304" pitchFamily="18" charset="0"/>
                <a:sym typeface="Arial"/>
              </a:rPr>
              <a:t>hybrid</a:t>
            </a:r>
            <a:r>
              <a:rPr lang="fi-FI" b="1" dirty="0">
                <a:solidFill>
                  <a:srgbClr val="19141A"/>
                </a:solidFill>
                <a:latin typeface="Avenir Next LT Pro" panose="020B0504020202020204" pitchFamily="34" charset="0"/>
                <a:ea typeface="Times New Roman" panose="02020603050405020304" pitchFamily="18" charset="0"/>
                <a:cs typeface="Times New Roman" panose="02020603050405020304" pitchFamily="18" charset="0"/>
                <a:sym typeface="Arial"/>
              </a:rPr>
              <a:t> </a:t>
            </a:r>
            <a:r>
              <a:rPr lang="fi-FI" b="1" dirty="0" err="1">
                <a:solidFill>
                  <a:srgbClr val="19141A"/>
                </a:solidFill>
                <a:latin typeface="Avenir Next LT Pro" panose="020B0504020202020204" pitchFamily="34" charset="0"/>
                <a:ea typeface="Times New Roman" panose="02020603050405020304" pitchFamily="18" charset="0"/>
                <a:cs typeface="Times New Roman" panose="02020603050405020304" pitchFamily="18" charset="0"/>
                <a:sym typeface="Arial"/>
              </a:rPr>
              <a:t>companies</a:t>
            </a:r>
            <a:r>
              <a:rPr lang="fi-FI" b="1" dirty="0">
                <a:solidFill>
                  <a:srgbClr val="19141A"/>
                </a:solidFill>
                <a:latin typeface="Avenir Next LT Pro" panose="020B0504020202020204" pitchFamily="34" charset="0"/>
                <a:ea typeface="Times New Roman" panose="02020603050405020304" pitchFamily="18" charset="0"/>
                <a:cs typeface="Times New Roman" panose="02020603050405020304" pitchFamily="18" charset="0"/>
                <a:sym typeface="Arial"/>
              </a:rPr>
              <a:t> in </a:t>
            </a:r>
            <a:r>
              <a:rPr lang="fi-FI" b="1" dirty="0" err="1">
                <a:solidFill>
                  <a:srgbClr val="19141A"/>
                </a:solidFill>
                <a:latin typeface="Avenir Next LT Pro" panose="020B0504020202020204" pitchFamily="34" charset="0"/>
                <a:ea typeface="Times New Roman" panose="02020603050405020304" pitchFamily="18" charset="0"/>
                <a:cs typeface="Times New Roman" panose="02020603050405020304" pitchFamily="18" charset="0"/>
                <a:sym typeface="Arial"/>
              </a:rPr>
              <a:t>the</a:t>
            </a:r>
            <a:r>
              <a:rPr lang="fi-FI" b="1" dirty="0">
                <a:solidFill>
                  <a:srgbClr val="19141A"/>
                </a:solidFill>
                <a:latin typeface="Avenir Next LT Pro" panose="020B0504020202020204" pitchFamily="34" charset="0"/>
                <a:ea typeface="Times New Roman" panose="02020603050405020304" pitchFamily="18" charset="0"/>
                <a:cs typeface="Times New Roman" panose="02020603050405020304" pitchFamily="18" charset="0"/>
                <a:sym typeface="Arial"/>
              </a:rPr>
              <a:t> </a:t>
            </a:r>
            <a:r>
              <a:rPr lang="fi-FI" b="1" dirty="0" err="1">
                <a:solidFill>
                  <a:srgbClr val="19141A"/>
                </a:solidFill>
                <a:latin typeface="Avenir Next LT Pro" panose="020B0504020202020204" pitchFamily="34" charset="0"/>
                <a:ea typeface="Times New Roman" panose="02020603050405020304" pitchFamily="18" charset="0"/>
                <a:cs typeface="Times New Roman" panose="02020603050405020304" pitchFamily="18" charset="0"/>
                <a:sym typeface="Arial"/>
              </a:rPr>
              <a:t>oil</a:t>
            </a:r>
            <a:r>
              <a:rPr lang="fi-FI" b="1" dirty="0">
                <a:solidFill>
                  <a:srgbClr val="19141A"/>
                </a:solidFill>
                <a:latin typeface="Avenir Next LT Pro" panose="020B0504020202020204" pitchFamily="34" charset="0"/>
                <a:ea typeface="Times New Roman" panose="02020603050405020304" pitchFamily="18" charset="0"/>
                <a:cs typeface="Times New Roman" panose="02020603050405020304" pitchFamily="18" charset="0"/>
                <a:sym typeface="Arial"/>
              </a:rPr>
              <a:t> and </a:t>
            </a:r>
            <a:r>
              <a:rPr lang="fi-FI" b="1" dirty="0" err="1">
                <a:solidFill>
                  <a:srgbClr val="19141A"/>
                </a:solidFill>
                <a:latin typeface="Avenir Next LT Pro" panose="020B0504020202020204" pitchFamily="34" charset="0"/>
                <a:ea typeface="Times New Roman" panose="02020603050405020304" pitchFamily="18" charset="0"/>
                <a:cs typeface="Times New Roman" panose="02020603050405020304" pitchFamily="18" charset="0"/>
                <a:sym typeface="Arial"/>
              </a:rPr>
              <a:t>natural</a:t>
            </a:r>
            <a:r>
              <a:rPr lang="fi-FI" b="1" dirty="0">
                <a:solidFill>
                  <a:srgbClr val="19141A"/>
                </a:solidFill>
                <a:latin typeface="Avenir Next LT Pro" panose="020B0504020202020204" pitchFamily="34" charset="0"/>
                <a:ea typeface="Times New Roman" panose="02020603050405020304" pitchFamily="18" charset="0"/>
                <a:cs typeface="Times New Roman" panose="02020603050405020304" pitchFamily="18" charset="0"/>
                <a:sym typeface="Arial"/>
              </a:rPr>
              <a:t> </a:t>
            </a:r>
            <a:r>
              <a:rPr lang="fi-FI" b="1" dirty="0" err="1">
                <a:solidFill>
                  <a:srgbClr val="19141A"/>
                </a:solidFill>
                <a:latin typeface="Avenir Next LT Pro" panose="020B0504020202020204" pitchFamily="34" charset="0"/>
                <a:ea typeface="Times New Roman" panose="02020603050405020304" pitchFamily="18" charset="0"/>
                <a:cs typeface="Times New Roman" panose="02020603050405020304" pitchFamily="18" charset="0"/>
                <a:sym typeface="Arial"/>
              </a:rPr>
              <a:t>gas</a:t>
            </a:r>
            <a:r>
              <a:rPr lang="fi-FI" b="1" dirty="0">
                <a:solidFill>
                  <a:srgbClr val="19141A"/>
                </a:solidFill>
                <a:latin typeface="Avenir Next LT Pro" panose="020B0504020202020204" pitchFamily="34" charset="0"/>
                <a:ea typeface="Times New Roman" panose="02020603050405020304" pitchFamily="18" charset="0"/>
                <a:cs typeface="Times New Roman" panose="02020603050405020304" pitchFamily="18" charset="0"/>
                <a:sym typeface="Arial"/>
              </a:rPr>
              <a:t> </a:t>
            </a:r>
            <a:r>
              <a:rPr lang="fi-FI" b="1" dirty="0" err="1">
                <a:solidFill>
                  <a:srgbClr val="19141A"/>
                </a:solidFill>
                <a:latin typeface="Avenir Next LT Pro" panose="020B0504020202020204" pitchFamily="34" charset="0"/>
                <a:ea typeface="Times New Roman" panose="02020603050405020304" pitchFamily="18" charset="0"/>
                <a:cs typeface="Times New Roman" panose="02020603050405020304" pitchFamily="18" charset="0"/>
                <a:sym typeface="Arial"/>
              </a:rPr>
              <a:t>industry</a:t>
            </a:r>
            <a:r>
              <a:rPr lang="fi-FI" b="1" dirty="0">
                <a:solidFill>
                  <a:srgbClr val="19141A"/>
                </a:solidFill>
                <a:latin typeface="Avenir Next LT Pro" panose="020B0504020202020204" pitchFamily="34" charset="0"/>
                <a:ea typeface="Times New Roman" panose="02020603050405020304" pitchFamily="18" charset="0"/>
                <a:cs typeface="Times New Roman" panose="02020603050405020304" pitchFamily="18" charset="0"/>
                <a:sym typeface="Arial"/>
              </a:rPr>
              <a:t>: </a:t>
            </a:r>
            <a:r>
              <a:rPr lang="fi-FI" b="1" dirty="0" err="1">
                <a:solidFill>
                  <a:srgbClr val="19141A"/>
                </a:solidFill>
                <a:latin typeface="Avenir Next LT Pro" panose="020B0504020202020204" pitchFamily="34" charset="0"/>
                <a:ea typeface="Times New Roman" panose="02020603050405020304" pitchFamily="18" charset="0"/>
                <a:cs typeface="Times New Roman" panose="02020603050405020304" pitchFamily="18" charset="0"/>
                <a:sym typeface="Arial"/>
              </a:rPr>
              <a:t>Factors</a:t>
            </a:r>
            <a:r>
              <a:rPr lang="fi-FI" b="1" dirty="0">
                <a:solidFill>
                  <a:srgbClr val="19141A"/>
                </a:solidFill>
                <a:latin typeface="Avenir Next LT Pro" panose="020B0504020202020204" pitchFamily="34" charset="0"/>
                <a:ea typeface="Times New Roman" panose="02020603050405020304" pitchFamily="18" charset="0"/>
                <a:cs typeface="Times New Roman" panose="02020603050405020304" pitchFamily="18" charset="0"/>
                <a:sym typeface="Arial"/>
              </a:rPr>
              <a:t> and </a:t>
            </a:r>
            <a:r>
              <a:rPr lang="fi-FI" b="1" dirty="0" err="1">
                <a:solidFill>
                  <a:srgbClr val="19141A"/>
                </a:solidFill>
                <a:latin typeface="Avenir Next LT Pro" panose="020B0504020202020204" pitchFamily="34" charset="0"/>
                <a:ea typeface="Times New Roman" panose="02020603050405020304" pitchFamily="18" charset="0"/>
                <a:cs typeface="Times New Roman" panose="02020603050405020304" pitchFamily="18" charset="0"/>
                <a:sym typeface="Arial"/>
              </a:rPr>
              <a:t>motivations</a:t>
            </a:r>
            <a:r>
              <a:rPr lang="fi-FI" b="1" dirty="0">
                <a:solidFill>
                  <a:srgbClr val="19141A"/>
                </a:solidFill>
                <a:latin typeface="Avenir Next LT Pro" panose="020B0504020202020204" pitchFamily="34" charset="0"/>
                <a:ea typeface="Times New Roman" panose="02020603050405020304" pitchFamily="18" charset="0"/>
                <a:cs typeface="Times New Roman" panose="02020603050405020304" pitchFamily="18" charset="0"/>
                <a:sym typeface="Arial"/>
              </a:rPr>
              <a:t>. </a:t>
            </a:r>
            <a:r>
              <a:rPr lang="fi-FI" sz="1600" dirty="0" err="1">
                <a:solidFill>
                  <a:srgbClr val="19141A"/>
                </a:solidFill>
                <a:latin typeface="Avenir Next LT Pro" panose="020B0504020202020204" pitchFamily="34" charset="0"/>
                <a:ea typeface="Times New Roman" panose="02020603050405020304" pitchFamily="18" charset="0"/>
                <a:cs typeface="Times New Roman" panose="02020603050405020304" pitchFamily="18" charset="0"/>
                <a:sym typeface="Arial"/>
              </a:rPr>
              <a:t>Joaquim</a:t>
            </a:r>
            <a:r>
              <a:rPr lang="fi-FI" sz="1600" dirty="0">
                <a:solidFill>
                  <a:srgbClr val="19141A"/>
                </a:solidFill>
                <a:latin typeface="Avenir Next LT Pro" panose="020B0504020202020204" pitchFamily="34" charset="0"/>
                <a:ea typeface="Times New Roman" panose="02020603050405020304" pitchFamily="18" charset="0"/>
                <a:cs typeface="Times New Roman" panose="02020603050405020304" pitchFamily="18" charset="0"/>
                <a:sym typeface="Arial"/>
              </a:rPr>
              <a:t> Rubens </a:t>
            </a:r>
            <a:r>
              <a:rPr lang="fi-FI" sz="1600" dirty="0" err="1">
                <a:solidFill>
                  <a:srgbClr val="19141A"/>
                </a:solidFill>
                <a:latin typeface="Avenir Next LT Pro" panose="020B0504020202020204" pitchFamily="34" charset="0"/>
                <a:ea typeface="Times New Roman" panose="02020603050405020304" pitchFamily="18" charset="0"/>
                <a:cs typeface="Times New Roman" panose="02020603050405020304" pitchFamily="18" charset="0"/>
                <a:sym typeface="Arial"/>
              </a:rPr>
              <a:t>Fontes-Filho</a:t>
            </a:r>
            <a:r>
              <a:rPr lang="fi-FI" sz="1600" dirty="0">
                <a:solidFill>
                  <a:srgbClr val="19141A"/>
                </a:solidFill>
                <a:latin typeface="Avenir Next LT Pro" panose="020B0504020202020204" pitchFamily="34" charset="0"/>
                <a:ea typeface="Times New Roman" panose="02020603050405020304" pitchFamily="18" charset="0"/>
                <a:cs typeface="Times New Roman" panose="02020603050405020304" pitchFamily="18" charset="0"/>
                <a:sym typeface="Arial"/>
              </a:rPr>
              <a:t>, </a:t>
            </a:r>
            <a:r>
              <a:rPr lang="fi-FI" sz="1600" dirty="0" err="1">
                <a:solidFill>
                  <a:srgbClr val="19141A"/>
                </a:solidFill>
                <a:latin typeface="Avenir Next LT Pro" panose="020B0504020202020204" pitchFamily="34" charset="0"/>
                <a:ea typeface="Times New Roman" panose="02020603050405020304" pitchFamily="18" charset="0"/>
                <a:cs typeface="Times New Roman" panose="02020603050405020304" pitchFamily="18" charset="0"/>
                <a:sym typeface="Arial"/>
              </a:rPr>
              <a:t>Brazilian</a:t>
            </a:r>
            <a:r>
              <a:rPr lang="fi-FI" sz="1600" dirty="0">
                <a:solidFill>
                  <a:srgbClr val="19141A"/>
                </a:solidFill>
                <a:latin typeface="Avenir Next LT Pro" panose="020B0504020202020204" pitchFamily="34" charset="0"/>
                <a:ea typeface="Times New Roman" panose="02020603050405020304" pitchFamily="18" charset="0"/>
                <a:cs typeface="Times New Roman" panose="02020603050405020304" pitchFamily="18" charset="0"/>
                <a:sym typeface="Arial"/>
              </a:rPr>
              <a:t> School of Public </a:t>
            </a:r>
            <a:r>
              <a:rPr lang="fi-FI" sz="1600" dirty="0" err="1">
                <a:solidFill>
                  <a:srgbClr val="19141A"/>
                </a:solidFill>
                <a:latin typeface="Avenir Next LT Pro" panose="020B0504020202020204" pitchFamily="34" charset="0"/>
                <a:ea typeface="Times New Roman" panose="02020603050405020304" pitchFamily="18" charset="0"/>
                <a:cs typeface="Times New Roman" panose="02020603050405020304" pitchFamily="18" charset="0"/>
                <a:sym typeface="Arial"/>
              </a:rPr>
              <a:t>Administration</a:t>
            </a:r>
            <a:r>
              <a:rPr lang="fi-FI" sz="1600" dirty="0">
                <a:solidFill>
                  <a:srgbClr val="19141A"/>
                </a:solidFill>
                <a:latin typeface="Avenir Next LT Pro" panose="020B0504020202020204" pitchFamily="34" charset="0"/>
                <a:ea typeface="Times New Roman" panose="02020603050405020304" pitchFamily="18" charset="0"/>
                <a:cs typeface="Times New Roman" panose="02020603050405020304" pitchFamily="18" charset="0"/>
                <a:sym typeface="Arial"/>
              </a:rPr>
              <a:t> at </a:t>
            </a:r>
            <a:r>
              <a:rPr lang="fi-FI" sz="1600" dirty="0" err="1">
                <a:solidFill>
                  <a:srgbClr val="19141A"/>
                </a:solidFill>
                <a:latin typeface="Avenir Next LT Pro" panose="020B0504020202020204" pitchFamily="34" charset="0"/>
                <a:ea typeface="Times New Roman" panose="02020603050405020304" pitchFamily="18" charset="0"/>
                <a:cs typeface="Times New Roman" panose="02020603050405020304" pitchFamily="18" charset="0"/>
                <a:sym typeface="Arial"/>
              </a:rPr>
              <a:t>the</a:t>
            </a:r>
            <a:r>
              <a:rPr lang="fi-FI" sz="1600" dirty="0">
                <a:solidFill>
                  <a:srgbClr val="19141A"/>
                </a:solidFill>
                <a:latin typeface="Avenir Next LT Pro" panose="020B0504020202020204" pitchFamily="34" charset="0"/>
                <a:ea typeface="Times New Roman" panose="02020603050405020304" pitchFamily="18" charset="0"/>
                <a:cs typeface="Times New Roman" panose="02020603050405020304" pitchFamily="18" charset="0"/>
                <a:sym typeface="Arial"/>
              </a:rPr>
              <a:t> </a:t>
            </a:r>
            <a:r>
              <a:rPr lang="fi-FI" sz="1600" dirty="0" err="1">
                <a:solidFill>
                  <a:srgbClr val="19141A"/>
                </a:solidFill>
                <a:latin typeface="Avenir Next LT Pro" panose="020B0504020202020204" pitchFamily="34" charset="0"/>
                <a:ea typeface="Times New Roman" panose="02020603050405020304" pitchFamily="18" charset="0"/>
                <a:cs typeface="Times New Roman" panose="02020603050405020304" pitchFamily="18" charset="0"/>
                <a:sym typeface="Arial"/>
              </a:rPr>
              <a:t>Getulio</a:t>
            </a:r>
            <a:r>
              <a:rPr lang="fi-FI" sz="1600" dirty="0">
                <a:solidFill>
                  <a:srgbClr val="19141A"/>
                </a:solidFill>
                <a:latin typeface="Avenir Next LT Pro" panose="020B0504020202020204" pitchFamily="34" charset="0"/>
                <a:ea typeface="Times New Roman" panose="02020603050405020304" pitchFamily="18" charset="0"/>
                <a:cs typeface="Times New Roman" panose="02020603050405020304" pitchFamily="18" charset="0"/>
                <a:sym typeface="Arial"/>
              </a:rPr>
              <a:t> </a:t>
            </a:r>
            <a:r>
              <a:rPr lang="fi-FI" sz="1600" dirty="0" err="1">
                <a:solidFill>
                  <a:srgbClr val="19141A"/>
                </a:solidFill>
                <a:latin typeface="Avenir Next LT Pro" panose="020B0504020202020204" pitchFamily="34" charset="0"/>
                <a:ea typeface="Times New Roman" panose="02020603050405020304" pitchFamily="18" charset="0"/>
                <a:cs typeface="Times New Roman" panose="02020603050405020304" pitchFamily="18" charset="0"/>
                <a:sym typeface="Arial"/>
              </a:rPr>
              <a:t>Vargas</a:t>
            </a:r>
            <a:r>
              <a:rPr lang="fi-FI" sz="1600" dirty="0">
                <a:solidFill>
                  <a:srgbClr val="19141A"/>
                </a:solidFill>
                <a:latin typeface="Avenir Next LT Pro" panose="020B0504020202020204" pitchFamily="34" charset="0"/>
                <a:ea typeface="Times New Roman" panose="02020603050405020304" pitchFamily="18" charset="0"/>
                <a:cs typeface="Times New Roman" panose="02020603050405020304" pitchFamily="18" charset="0"/>
                <a:sym typeface="Arial"/>
              </a:rPr>
              <a:t> Foundation</a:t>
            </a:r>
            <a:endParaRPr lang="fi-FI" sz="1400" dirty="0">
              <a:solidFill>
                <a:prstClr val="black"/>
              </a:solidFill>
              <a:latin typeface="Calibri" panose="020F0502020204030204" pitchFamily="34" charset="0"/>
              <a:ea typeface="Calibri" panose="020F0502020204030204" pitchFamily="34" charset="0"/>
              <a:cs typeface="Times New Roman" panose="02020603050405020304" pitchFamily="18" charset="0"/>
              <a:sym typeface="Arial"/>
            </a:endParaRPr>
          </a:p>
          <a:p>
            <a:pPr marR="359402" defTabSz="457189">
              <a:lnSpc>
                <a:spcPct val="107000"/>
              </a:lnSpc>
              <a:defRPr/>
            </a:pPr>
            <a:r>
              <a:rPr lang="fi-FI" dirty="0">
                <a:solidFill>
                  <a:srgbClr val="19141A"/>
                </a:solidFill>
                <a:latin typeface="Avenir Next LT Pro" panose="020B0504020202020204" pitchFamily="34" charset="0"/>
                <a:ea typeface="Times New Roman" panose="02020603050405020304" pitchFamily="18" charset="0"/>
                <a:cs typeface="Times New Roman" panose="02020603050405020304" pitchFamily="18" charset="0"/>
                <a:sym typeface="Arial"/>
              </a:rPr>
              <a:t> </a:t>
            </a:r>
            <a:endParaRPr lang="fi-FI" sz="1600" dirty="0">
              <a:solidFill>
                <a:prstClr val="black"/>
              </a:solidFill>
              <a:latin typeface="Calibri" panose="020F0502020204030204" pitchFamily="34" charset="0"/>
              <a:ea typeface="Calibri" panose="020F0502020204030204" pitchFamily="34" charset="0"/>
              <a:cs typeface="Times New Roman" panose="02020603050405020304" pitchFamily="18" charset="0"/>
              <a:sym typeface="Arial"/>
            </a:endParaRPr>
          </a:p>
          <a:p>
            <a:pPr defTabSz="457189">
              <a:defRPr/>
            </a:pPr>
            <a:r>
              <a:rPr lang="fi-FI" b="1" dirty="0" err="1">
                <a:solidFill>
                  <a:srgbClr val="19141A"/>
                </a:solidFill>
                <a:latin typeface="Avenir Next LT Pro" panose="020B0504020202020204" pitchFamily="34" charset="0"/>
                <a:ea typeface="Times New Roman" panose="02020603050405020304" pitchFamily="18" charset="0"/>
                <a:cs typeface="Times New Roman" panose="02020603050405020304" pitchFamily="18" charset="0"/>
                <a:sym typeface="Arial"/>
              </a:rPr>
              <a:t>Understanding</a:t>
            </a:r>
            <a:r>
              <a:rPr lang="fi-FI" b="1" dirty="0">
                <a:solidFill>
                  <a:srgbClr val="19141A"/>
                </a:solidFill>
                <a:latin typeface="Avenir Next LT Pro" panose="020B0504020202020204" pitchFamily="34" charset="0"/>
                <a:ea typeface="Times New Roman" panose="02020603050405020304" pitchFamily="18" charset="0"/>
                <a:cs typeface="Times New Roman" panose="02020603050405020304" pitchFamily="18" charset="0"/>
                <a:sym typeface="Arial"/>
              </a:rPr>
              <a:t> </a:t>
            </a:r>
            <a:r>
              <a:rPr lang="fi-FI" b="1" dirty="0" err="1">
                <a:solidFill>
                  <a:srgbClr val="19141A"/>
                </a:solidFill>
                <a:latin typeface="Avenir Next LT Pro" panose="020B0504020202020204" pitchFamily="34" charset="0"/>
                <a:ea typeface="Times New Roman" panose="02020603050405020304" pitchFamily="18" charset="0"/>
                <a:cs typeface="Times New Roman" panose="02020603050405020304" pitchFamily="18" charset="0"/>
                <a:sym typeface="Arial"/>
              </a:rPr>
              <a:t>the</a:t>
            </a:r>
            <a:r>
              <a:rPr lang="fi-FI" b="1" dirty="0">
                <a:solidFill>
                  <a:srgbClr val="19141A"/>
                </a:solidFill>
                <a:latin typeface="Avenir Next LT Pro" panose="020B0504020202020204" pitchFamily="34" charset="0"/>
                <a:ea typeface="Times New Roman" panose="02020603050405020304" pitchFamily="18" charset="0"/>
                <a:cs typeface="Times New Roman" panose="02020603050405020304" pitchFamily="18" charset="0"/>
                <a:sym typeface="Arial"/>
              </a:rPr>
              <a:t> </a:t>
            </a:r>
            <a:r>
              <a:rPr lang="fi-FI" b="1" dirty="0" err="1">
                <a:solidFill>
                  <a:srgbClr val="19141A"/>
                </a:solidFill>
                <a:latin typeface="Avenir Next LT Pro" panose="020B0504020202020204" pitchFamily="34" charset="0"/>
                <a:ea typeface="Times New Roman" panose="02020603050405020304" pitchFamily="18" charset="0"/>
                <a:cs typeface="Times New Roman" panose="02020603050405020304" pitchFamily="18" charset="0"/>
                <a:sym typeface="Arial"/>
              </a:rPr>
              <a:t>current</a:t>
            </a:r>
            <a:r>
              <a:rPr lang="fi-FI" b="1" dirty="0">
                <a:solidFill>
                  <a:srgbClr val="19141A"/>
                </a:solidFill>
                <a:latin typeface="Avenir Next LT Pro" panose="020B0504020202020204" pitchFamily="34" charset="0"/>
                <a:ea typeface="Times New Roman" panose="02020603050405020304" pitchFamily="18" charset="0"/>
                <a:cs typeface="Times New Roman" panose="02020603050405020304" pitchFamily="18" charset="0"/>
                <a:sym typeface="Arial"/>
              </a:rPr>
              <a:t> </a:t>
            </a:r>
            <a:r>
              <a:rPr lang="fi-FI" b="1" dirty="0" err="1">
                <a:solidFill>
                  <a:srgbClr val="19141A"/>
                </a:solidFill>
                <a:latin typeface="Avenir Next LT Pro" panose="020B0504020202020204" pitchFamily="34" charset="0"/>
                <a:ea typeface="Times New Roman" panose="02020603050405020304" pitchFamily="18" charset="0"/>
                <a:cs typeface="Times New Roman" panose="02020603050405020304" pitchFamily="18" charset="0"/>
                <a:sym typeface="Arial"/>
              </a:rPr>
              <a:t>context</a:t>
            </a:r>
            <a:r>
              <a:rPr lang="fi-FI" b="1" dirty="0">
                <a:solidFill>
                  <a:srgbClr val="19141A"/>
                </a:solidFill>
                <a:latin typeface="Avenir Next LT Pro" panose="020B0504020202020204" pitchFamily="34" charset="0"/>
                <a:ea typeface="Times New Roman" panose="02020603050405020304" pitchFamily="18" charset="0"/>
                <a:cs typeface="Times New Roman" panose="02020603050405020304" pitchFamily="18" charset="0"/>
                <a:sym typeface="Arial"/>
              </a:rPr>
              <a:t> of </a:t>
            </a:r>
            <a:r>
              <a:rPr lang="fi-FI" b="1" dirty="0" err="1">
                <a:solidFill>
                  <a:srgbClr val="19141A"/>
                </a:solidFill>
                <a:latin typeface="Avenir Next LT Pro" panose="020B0504020202020204" pitchFamily="34" charset="0"/>
                <a:ea typeface="Times New Roman" panose="02020603050405020304" pitchFamily="18" charset="0"/>
                <a:cs typeface="Times New Roman" panose="02020603050405020304" pitchFamily="18" charset="0"/>
                <a:sym typeface="Arial"/>
              </a:rPr>
              <a:t>hybrid</a:t>
            </a:r>
            <a:r>
              <a:rPr lang="fi-FI" b="1" dirty="0">
                <a:solidFill>
                  <a:srgbClr val="19141A"/>
                </a:solidFill>
                <a:latin typeface="Avenir Next LT Pro" panose="020B0504020202020204" pitchFamily="34" charset="0"/>
                <a:ea typeface="Times New Roman" panose="02020603050405020304" pitchFamily="18" charset="0"/>
                <a:cs typeface="Times New Roman" panose="02020603050405020304" pitchFamily="18" charset="0"/>
                <a:sym typeface="Arial"/>
              </a:rPr>
              <a:t> </a:t>
            </a:r>
            <a:r>
              <a:rPr lang="fi-FI" b="1" dirty="0" err="1">
                <a:solidFill>
                  <a:srgbClr val="19141A"/>
                </a:solidFill>
                <a:latin typeface="Avenir Next LT Pro" panose="020B0504020202020204" pitchFamily="34" charset="0"/>
                <a:ea typeface="Times New Roman" panose="02020603050405020304" pitchFamily="18" charset="0"/>
                <a:cs typeface="Times New Roman" panose="02020603050405020304" pitchFamily="18" charset="0"/>
                <a:sym typeface="Arial"/>
              </a:rPr>
              <a:t>organizations</a:t>
            </a:r>
            <a:r>
              <a:rPr lang="fi-FI" b="1" dirty="0">
                <a:solidFill>
                  <a:srgbClr val="19141A"/>
                </a:solidFill>
                <a:latin typeface="Avenir Next LT Pro" panose="020B0504020202020204" pitchFamily="34" charset="0"/>
                <a:ea typeface="Times New Roman" panose="02020603050405020304" pitchFamily="18" charset="0"/>
                <a:cs typeface="Times New Roman" panose="02020603050405020304" pitchFamily="18" charset="0"/>
                <a:sym typeface="Arial"/>
              </a:rPr>
              <a:t> in Canada: A </a:t>
            </a:r>
            <a:r>
              <a:rPr lang="fi-FI" b="1" dirty="0" err="1">
                <a:solidFill>
                  <a:srgbClr val="19141A"/>
                </a:solidFill>
                <a:latin typeface="Avenir Next LT Pro" panose="020B0504020202020204" pitchFamily="34" charset="0"/>
                <a:ea typeface="Times New Roman" panose="02020603050405020304" pitchFamily="18" charset="0"/>
                <a:cs typeface="Times New Roman" panose="02020603050405020304" pitchFamily="18" charset="0"/>
                <a:sym typeface="Arial"/>
              </a:rPr>
              <a:t>comparative</a:t>
            </a:r>
            <a:r>
              <a:rPr lang="fi-FI" b="1" dirty="0">
                <a:solidFill>
                  <a:srgbClr val="19141A"/>
                </a:solidFill>
                <a:latin typeface="Avenir Next LT Pro" panose="020B0504020202020204" pitchFamily="34" charset="0"/>
                <a:ea typeface="Times New Roman" panose="02020603050405020304" pitchFamily="18" charset="0"/>
                <a:cs typeface="Times New Roman" panose="02020603050405020304" pitchFamily="18" charset="0"/>
                <a:sym typeface="Arial"/>
              </a:rPr>
              <a:t> case </a:t>
            </a:r>
            <a:r>
              <a:rPr lang="fi-FI" b="1" dirty="0" err="1">
                <a:solidFill>
                  <a:srgbClr val="19141A"/>
                </a:solidFill>
                <a:latin typeface="Avenir Next LT Pro" panose="020B0504020202020204" pitchFamily="34" charset="0"/>
                <a:ea typeface="Times New Roman" panose="02020603050405020304" pitchFamily="18" charset="0"/>
                <a:cs typeface="Times New Roman" panose="02020603050405020304" pitchFamily="18" charset="0"/>
                <a:sym typeface="Arial"/>
              </a:rPr>
              <a:t>study</a:t>
            </a:r>
            <a:r>
              <a:rPr lang="fi-FI" b="1" dirty="0">
                <a:solidFill>
                  <a:srgbClr val="19141A"/>
                </a:solidFill>
                <a:latin typeface="Avenir Next LT Pro" panose="020B0504020202020204" pitchFamily="34" charset="0"/>
                <a:ea typeface="Times New Roman" panose="02020603050405020304" pitchFamily="18" charset="0"/>
                <a:cs typeface="Times New Roman" panose="02020603050405020304" pitchFamily="18" charset="0"/>
                <a:sym typeface="Arial"/>
              </a:rPr>
              <a:t>.  </a:t>
            </a:r>
            <a:r>
              <a:rPr lang="fi-FI" sz="1600" dirty="0">
                <a:solidFill>
                  <a:srgbClr val="19141A"/>
                </a:solidFill>
                <a:latin typeface="Avenir Next LT Pro" panose="020B0504020202020204" pitchFamily="34" charset="0"/>
                <a:ea typeface="Times New Roman" panose="02020603050405020304" pitchFamily="18" charset="0"/>
                <a:cs typeface="Times New Roman" panose="02020603050405020304" pitchFamily="18" charset="0"/>
                <a:sym typeface="Arial"/>
              </a:rPr>
              <a:t>Jennifer Hall, School of Public </a:t>
            </a:r>
            <a:r>
              <a:rPr lang="fi-FI" sz="1600" dirty="0" err="1">
                <a:solidFill>
                  <a:srgbClr val="19141A"/>
                </a:solidFill>
                <a:latin typeface="Avenir Next LT Pro" panose="020B0504020202020204" pitchFamily="34" charset="0"/>
                <a:ea typeface="Times New Roman" panose="02020603050405020304" pitchFamily="18" charset="0"/>
                <a:cs typeface="Times New Roman" panose="02020603050405020304" pitchFamily="18" charset="0"/>
                <a:sym typeface="Arial"/>
              </a:rPr>
              <a:t>Administration</a:t>
            </a:r>
            <a:r>
              <a:rPr lang="fi-FI" sz="1600" dirty="0">
                <a:solidFill>
                  <a:srgbClr val="19141A"/>
                </a:solidFill>
                <a:latin typeface="Avenir Next LT Pro" panose="020B0504020202020204" pitchFamily="34" charset="0"/>
                <a:ea typeface="Times New Roman" panose="02020603050405020304" pitchFamily="18" charset="0"/>
                <a:cs typeface="Times New Roman" panose="02020603050405020304" pitchFamily="18" charset="0"/>
                <a:sym typeface="Arial"/>
              </a:rPr>
              <a:t>, </a:t>
            </a:r>
            <a:r>
              <a:rPr lang="fi-FI" sz="1600" dirty="0" err="1">
                <a:solidFill>
                  <a:srgbClr val="19141A"/>
                </a:solidFill>
                <a:latin typeface="Avenir Next LT Pro" panose="020B0504020202020204" pitchFamily="34" charset="0"/>
                <a:ea typeface="Times New Roman" panose="02020603050405020304" pitchFamily="18" charset="0"/>
                <a:cs typeface="Times New Roman" panose="02020603050405020304" pitchFamily="18" charset="0"/>
                <a:sym typeface="Arial"/>
              </a:rPr>
              <a:t>University</a:t>
            </a:r>
            <a:r>
              <a:rPr lang="fi-FI" sz="1600" dirty="0">
                <a:solidFill>
                  <a:srgbClr val="19141A"/>
                </a:solidFill>
                <a:latin typeface="Avenir Next LT Pro" panose="020B0504020202020204" pitchFamily="34" charset="0"/>
                <a:ea typeface="Times New Roman" panose="02020603050405020304" pitchFamily="18" charset="0"/>
                <a:cs typeface="Times New Roman" panose="02020603050405020304" pitchFamily="18" charset="0"/>
                <a:sym typeface="Arial"/>
              </a:rPr>
              <a:t> of Victoria and Michael </a:t>
            </a:r>
            <a:r>
              <a:rPr lang="fi-FI" sz="1600" dirty="0" err="1">
                <a:solidFill>
                  <a:srgbClr val="19141A"/>
                </a:solidFill>
                <a:latin typeface="Avenir Next LT Pro" panose="020B0504020202020204" pitchFamily="34" charset="0"/>
                <a:ea typeface="Times New Roman" panose="02020603050405020304" pitchFamily="18" charset="0"/>
                <a:cs typeface="Times New Roman" panose="02020603050405020304" pitchFamily="18" charset="0"/>
                <a:sym typeface="Arial"/>
              </a:rPr>
              <a:t>O’Neill</a:t>
            </a:r>
            <a:r>
              <a:rPr lang="fi-FI" sz="1600" dirty="0">
                <a:solidFill>
                  <a:srgbClr val="19141A"/>
                </a:solidFill>
                <a:latin typeface="Avenir Next LT Pro" panose="020B0504020202020204" pitchFamily="34" charset="0"/>
                <a:ea typeface="Times New Roman" panose="02020603050405020304" pitchFamily="18" charset="0"/>
                <a:cs typeface="Times New Roman" panose="02020603050405020304" pitchFamily="18" charset="0"/>
                <a:sym typeface="Arial"/>
              </a:rPr>
              <a:t>, </a:t>
            </a:r>
            <a:r>
              <a:rPr lang="fi-FI" sz="1600" dirty="0" err="1">
                <a:solidFill>
                  <a:srgbClr val="19141A"/>
                </a:solidFill>
                <a:latin typeface="Avenir Next LT Pro" panose="020B0504020202020204" pitchFamily="34" charset="0"/>
                <a:ea typeface="Times New Roman" panose="02020603050405020304" pitchFamily="18" charset="0"/>
                <a:cs typeface="Times New Roman" panose="02020603050405020304" pitchFamily="18" charset="0"/>
                <a:sym typeface="Arial"/>
              </a:rPr>
              <a:t>University</a:t>
            </a:r>
            <a:r>
              <a:rPr lang="fi-FI" sz="1600" dirty="0">
                <a:solidFill>
                  <a:srgbClr val="19141A"/>
                </a:solidFill>
                <a:latin typeface="Avenir Next LT Pro" panose="020B0504020202020204" pitchFamily="34" charset="0"/>
                <a:ea typeface="Times New Roman" panose="02020603050405020304" pitchFamily="18" charset="0"/>
                <a:cs typeface="Times New Roman" panose="02020603050405020304" pitchFamily="18" charset="0"/>
                <a:sym typeface="Arial"/>
              </a:rPr>
              <a:t> of Ottawa, School of </a:t>
            </a:r>
            <a:r>
              <a:rPr lang="fi-FI" sz="1600" dirty="0" err="1">
                <a:solidFill>
                  <a:srgbClr val="19141A"/>
                </a:solidFill>
                <a:latin typeface="Avenir Next LT Pro" panose="020B0504020202020204" pitchFamily="34" charset="0"/>
                <a:ea typeface="Times New Roman" panose="02020603050405020304" pitchFamily="18" charset="0"/>
                <a:cs typeface="Times New Roman" panose="02020603050405020304" pitchFamily="18" charset="0"/>
                <a:sym typeface="Arial"/>
              </a:rPr>
              <a:t>Political</a:t>
            </a:r>
            <a:r>
              <a:rPr lang="fi-FI" sz="1600" dirty="0">
                <a:solidFill>
                  <a:srgbClr val="19141A"/>
                </a:solidFill>
                <a:latin typeface="Avenir Next LT Pro" panose="020B0504020202020204" pitchFamily="34" charset="0"/>
                <a:ea typeface="Times New Roman" panose="02020603050405020304" pitchFamily="18" charset="0"/>
                <a:cs typeface="Times New Roman" panose="02020603050405020304" pitchFamily="18" charset="0"/>
                <a:sym typeface="Arial"/>
              </a:rPr>
              <a:t> </a:t>
            </a:r>
            <a:r>
              <a:rPr lang="fi-FI" sz="1600" dirty="0" err="1">
                <a:solidFill>
                  <a:srgbClr val="19141A"/>
                </a:solidFill>
                <a:latin typeface="Avenir Next LT Pro" panose="020B0504020202020204" pitchFamily="34" charset="0"/>
                <a:ea typeface="Times New Roman" panose="02020603050405020304" pitchFamily="18" charset="0"/>
                <a:cs typeface="Times New Roman" panose="02020603050405020304" pitchFamily="18" charset="0"/>
                <a:sym typeface="Arial"/>
              </a:rPr>
              <a:t>Studies</a:t>
            </a:r>
            <a:endParaRPr lang="fi-FI" sz="2400" dirty="0">
              <a:solidFill>
                <a:prstClr val="black"/>
              </a:solidFill>
              <a:latin typeface="Corbel" panose="020B0503020204020204"/>
              <a:cs typeface="Arial"/>
              <a:sym typeface="Arial"/>
            </a:endParaRPr>
          </a:p>
        </p:txBody>
      </p:sp>
      <p:pic>
        <p:nvPicPr>
          <p:cNvPr id="10" name="Kuva 9">
            <a:extLst>
              <a:ext uri="{FF2B5EF4-FFF2-40B4-BE49-F238E27FC236}">
                <a16:creationId xmlns:a16="http://schemas.microsoft.com/office/drawing/2014/main" id="{AA267502-80AB-4613-911F-872DC54CC7A6}"/>
              </a:ext>
            </a:extLst>
          </p:cNvPr>
          <p:cNvPicPr>
            <a:picLocks noChangeAspect="1"/>
          </p:cNvPicPr>
          <p:nvPr/>
        </p:nvPicPr>
        <p:blipFill>
          <a:blip r:embed="rId6">
            <a:duotone>
              <a:schemeClr val="accent5">
                <a:shade val="45000"/>
                <a:satMod val="135000"/>
              </a:schemeClr>
              <a:prstClr val="white"/>
            </a:duotone>
          </a:blip>
          <a:stretch>
            <a:fillRect/>
          </a:stretch>
        </p:blipFill>
        <p:spPr>
          <a:xfrm>
            <a:off x="9409595" y="6058683"/>
            <a:ext cx="2668912" cy="617435"/>
          </a:xfrm>
          <a:prstGeom prst="rect">
            <a:avLst/>
          </a:prstGeom>
        </p:spPr>
      </p:pic>
    </p:spTree>
    <p:extLst>
      <p:ext uri="{BB962C8B-B14F-4D97-AF65-F5344CB8AC3E}">
        <p14:creationId xmlns:p14="http://schemas.microsoft.com/office/powerpoint/2010/main" val="212980494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6C55920F-38A4-4EBF-8498-8AA881379113}"/>
              </a:ext>
            </a:extLst>
          </p:cNvPr>
          <p:cNvSpPr>
            <a:spLocks noGrp="1"/>
          </p:cNvSpPr>
          <p:nvPr>
            <p:ph type="title"/>
          </p:nvPr>
        </p:nvSpPr>
        <p:spPr>
          <a:xfrm>
            <a:off x="272665" y="5187685"/>
            <a:ext cx="2864499" cy="887492"/>
          </a:xfrm>
        </p:spPr>
        <p:txBody>
          <a:bodyPr>
            <a:normAutofit/>
          </a:bodyPr>
          <a:lstStyle/>
          <a:p>
            <a:pPr algn="ctr"/>
            <a:r>
              <a:rPr lang="fi-FI" sz="2800" dirty="0">
                <a:solidFill>
                  <a:schemeClr val="bg1"/>
                </a:solidFill>
                <a:latin typeface="Avenir Next LT Pro Light" panose="020B0304020202020204" pitchFamily="34" charset="0"/>
              </a:rPr>
              <a:t>SESSION 3. </a:t>
            </a:r>
            <a:br>
              <a:rPr lang="fi-FI" sz="2800" dirty="0">
                <a:solidFill>
                  <a:schemeClr val="bg1"/>
                </a:solidFill>
                <a:latin typeface="Avenir Next LT Pro Light" panose="020B0304020202020204" pitchFamily="34" charset="0"/>
              </a:rPr>
            </a:br>
            <a:endParaRPr lang="fi-FI" sz="2800" dirty="0">
              <a:solidFill>
                <a:schemeClr val="bg1"/>
              </a:solidFill>
              <a:latin typeface="Avenir Next LT Pro Light" panose="020B0304020202020204" pitchFamily="34" charset="0"/>
            </a:endParaRPr>
          </a:p>
        </p:txBody>
      </p:sp>
      <p:pic>
        <p:nvPicPr>
          <p:cNvPr id="5" name="Sisällön paikkamerkki 4" descr="Kuva, joka sisältää kohteen teksti&#10;&#10;Kuvaus luotu automaattisesti">
            <a:extLst>
              <a:ext uri="{FF2B5EF4-FFF2-40B4-BE49-F238E27FC236}">
                <a16:creationId xmlns:a16="http://schemas.microsoft.com/office/drawing/2014/main" id="{F37D835F-DB91-4286-B371-7F55A80A716E}"/>
              </a:ext>
            </a:extLst>
          </p:cNvPr>
          <p:cNvPicPr>
            <a:picLocks noGrp="1" noChangeAspect="1"/>
          </p:cNvPicPr>
          <p:nvPr>
            <p:ph idx="1"/>
          </p:nvPr>
        </p:nvPicPr>
        <p:blipFill>
          <a:blip r:embed="rId2">
            <a:extLst>
              <a:ext uri="{BEBA8EAE-BF5A-486C-A8C5-ECC9F3942E4B}">
                <a14:imgProps xmlns:a14="http://schemas.microsoft.com/office/drawing/2010/main">
                  <a14:imgLayer r:embed="rId3">
                    <a14:imgEffect>
                      <a14:artisticPhotocopy/>
                    </a14:imgEffect>
                  </a14:imgLayer>
                </a14:imgProps>
              </a:ext>
              <a:ext uri="{28A0092B-C50C-407E-A947-70E740481C1C}">
                <a14:useLocalDpi xmlns:a14="http://schemas.microsoft.com/office/drawing/2010/main" val="0"/>
              </a:ext>
            </a:extLst>
          </a:blip>
          <a:stretch>
            <a:fillRect/>
          </a:stretch>
        </p:blipFill>
        <p:spPr>
          <a:xfrm>
            <a:off x="1" y="782825"/>
            <a:ext cx="3447579" cy="1344556"/>
          </a:xfrm>
        </p:spPr>
      </p:pic>
      <p:pic>
        <p:nvPicPr>
          <p:cNvPr id="7" name="Kuva 6">
            <a:extLst>
              <a:ext uri="{FF2B5EF4-FFF2-40B4-BE49-F238E27FC236}">
                <a16:creationId xmlns:a16="http://schemas.microsoft.com/office/drawing/2014/main" id="{ED57B71A-E42F-461C-B5C6-3E70BE9AB3A3}"/>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512372" y="3932556"/>
            <a:ext cx="2422835" cy="1255128"/>
          </a:xfrm>
          <a:prstGeom prst="rect">
            <a:avLst/>
          </a:prstGeom>
        </p:spPr>
      </p:pic>
      <p:sp>
        <p:nvSpPr>
          <p:cNvPr id="8" name="Suorakulmio 7">
            <a:extLst>
              <a:ext uri="{FF2B5EF4-FFF2-40B4-BE49-F238E27FC236}">
                <a16:creationId xmlns:a16="http://schemas.microsoft.com/office/drawing/2014/main" id="{516A6901-B420-4B78-A404-DFF4A4DA5C1D}"/>
              </a:ext>
            </a:extLst>
          </p:cNvPr>
          <p:cNvSpPr/>
          <p:nvPr/>
        </p:nvSpPr>
        <p:spPr>
          <a:xfrm>
            <a:off x="3724624" y="775534"/>
            <a:ext cx="7495592" cy="5368649"/>
          </a:xfrm>
          <a:prstGeom prst="rect">
            <a:avLst/>
          </a:prstGeom>
        </p:spPr>
        <p:txBody>
          <a:bodyPr wrap="square">
            <a:spAutoFit/>
          </a:bodyPr>
          <a:lstStyle/>
          <a:p>
            <a:pPr marR="269233" defTabSz="457189">
              <a:lnSpc>
                <a:spcPct val="107000"/>
              </a:lnSpc>
              <a:spcAft>
                <a:spcPts val="800"/>
              </a:spcAft>
              <a:defRPr/>
            </a:pPr>
            <a:r>
              <a:rPr lang="fi-FI" sz="3200" b="1" dirty="0">
                <a:solidFill>
                  <a:srgbClr val="180A22"/>
                </a:solidFill>
                <a:latin typeface="Avenir Next LT Pro" panose="020B0504020202020204" pitchFamily="34" charset="0"/>
                <a:ea typeface="Times New Roman" panose="02020603050405020304" pitchFamily="18" charset="0"/>
                <a:cs typeface="Times New Roman" panose="02020603050405020304" pitchFamily="18" charset="0"/>
                <a:sym typeface="Arial"/>
              </a:rPr>
              <a:t>HYBRIDITY OF VALUE IN CORPORATIZATION</a:t>
            </a:r>
          </a:p>
          <a:p>
            <a:pPr marR="539101" defTabSz="457189">
              <a:lnSpc>
                <a:spcPct val="107000"/>
              </a:lnSpc>
              <a:defRPr/>
            </a:pPr>
            <a:r>
              <a:rPr lang="fi-FI" sz="2000" b="1" dirty="0" err="1">
                <a:solidFill>
                  <a:srgbClr val="180A22">
                    <a:lumMod val="75000"/>
                    <a:lumOff val="25000"/>
                  </a:srgbClr>
                </a:solidFill>
                <a:latin typeface="Avenir Next LT Pro" panose="020B0504020202020204" pitchFamily="34" charset="0"/>
                <a:ea typeface="Calibri" panose="020F0502020204030204" pitchFamily="34" charset="0"/>
                <a:cs typeface="Times New Roman" panose="02020603050405020304" pitchFamily="18" charset="0"/>
                <a:sym typeface="Arial"/>
              </a:rPr>
              <a:t>Thu</a:t>
            </a:r>
            <a:r>
              <a:rPr lang="fi-FI" sz="2000" b="1" dirty="0">
                <a:solidFill>
                  <a:srgbClr val="180A22">
                    <a:lumMod val="75000"/>
                    <a:lumOff val="25000"/>
                  </a:srgbClr>
                </a:solidFill>
                <a:latin typeface="Avenir Next LT Pro" panose="020B0504020202020204" pitchFamily="34" charset="0"/>
                <a:ea typeface="Calibri" panose="020F0502020204030204" pitchFamily="34" charset="0"/>
                <a:cs typeface="Times New Roman" panose="02020603050405020304" pitchFamily="18" charset="0"/>
                <a:sym typeface="Arial"/>
              </a:rPr>
              <a:t>. 5.11.2020 10:00-12:00</a:t>
            </a:r>
            <a:endParaRPr lang="fi-FI" sz="3600" b="1" dirty="0">
              <a:solidFill>
                <a:srgbClr val="180A22"/>
              </a:solidFill>
              <a:latin typeface="Avenir Next LT Pro" panose="020B0504020202020204" pitchFamily="34" charset="0"/>
              <a:ea typeface="Times New Roman" panose="02020603050405020304" pitchFamily="18" charset="0"/>
              <a:cs typeface="Times New Roman" panose="02020603050405020304" pitchFamily="18" charset="0"/>
              <a:sym typeface="Arial"/>
            </a:endParaRPr>
          </a:p>
          <a:p>
            <a:pPr marR="269233" defTabSz="457189">
              <a:lnSpc>
                <a:spcPct val="107000"/>
              </a:lnSpc>
              <a:spcAft>
                <a:spcPts val="800"/>
              </a:spcAft>
              <a:defRPr/>
            </a:pPr>
            <a:endParaRPr lang="fi-FI" dirty="0">
              <a:solidFill>
                <a:prstClr val="black"/>
              </a:solidFill>
              <a:latin typeface="Calibri" panose="020F0502020204030204" pitchFamily="34" charset="0"/>
              <a:ea typeface="Calibri" panose="020F0502020204030204" pitchFamily="34" charset="0"/>
              <a:cs typeface="Times New Roman" panose="02020603050405020304" pitchFamily="18" charset="0"/>
              <a:sym typeface="Arial"/>
            </a:endParaRPr>
          </a:p>
          <a:p>
            <a:pPr marR="269233" defTabSz="457189">
              <a:lnSpc>
                <a:spcPct val="107000"/>
              </a:lnSpc>
              <a:spcAft>
                <a:spcPts val="800"/>
              </a:spcAft>
              <a:defRPr/>
            </a:pPr>
            <a:r>
              <a:rPr lang="fi-FI" b="1" dirty="0" err="1">
                <a:solidFill>
                  <a:prstClr val="black"/>
                </a:solidFill>
                <a:latin typeface="Avenir Next LT Pro" panose="020B0504020202020204" pitchFamily="34" charset="0"/>
                <a:ea typeface="Times New Roman" panose="02020603050405020304" pitchFamily="18" charset="0"/>
                <a:cs typeface="Times New Roman" panose="02020603050405020304" pitchFamily="18" charset="0"/>
                <a:sym typeface="Arial"/>
              </a:rPr>
              <a:t>Corporatization</a:t>
            </a:r>
            <a:r>
              <a:rPr lang="fi-FI" b="1" dirty="0">
                <a:solidFill>
                  <a:prstClr val="black"/>
                </a:solidFill>
                <a:latin typeface="Avenir Next LT Pro" panose="020B0504020202020204" pitchFamily="34" charset="0"/>
                <a:ea typeface="Times New Roman" panose="02020603050405020304" pitchFamily="18" charset="0"/>
                <a:cs typeface="Times New Roman" panose="02020603050405020304" pitchFamily="18" charset="0"/>
                <a:sym typeface="Arial"/>
              </a:rPr>
              <a:t> as a </a:t>
            </a:r>
            <a:r>
              <a:rPr lang="fi-FI" b="1" dirty="0" err="1">
                <a:solidFill>
                  <a:prstClr val="black"/>
                </a:solidFill>
                <a:latin typeface="Avenir Next LT Pro" panose="020B0504020202020204" pitchFamily="34" charset="0"/>
                <a:ea typeface="Times New Roman" panose="02020603050405020304" pitchFamily="18" charset="0"/>
                <a:cs typeface="Times New Roman" panose="02020603050405020304" pitchFamily="18" charset="0"/>
                <a:sym typeface="Arial"/>
              </a:rPr>
              <a:t>strategy</a:t>
            </a:r>
            <a:r>
              <a:rPr lang="fi-FI" b="1" dirty="0">
                <a:solidFill>
                  <a:prstClr val="black"/>
                </a:solidFill>
                <a:latin typeface="Avenir Next LT Pro" panose="020B0504020202020204" pitchFamily="34" charset="0"/>
                <a:ea typeface="Times New Roman" panose="02020603050405020304" pitchFamily="18" charset="0"/>
                <a:cs typeface="Times New Roman" panose="02020603050405020304" pitchFamily="18" charset="0"/>
                <a:sym typeface="Arial"/>
              </a:rPr>
              <a:t> for </a:t>
            </a:r>
            <a:r>
              <a:rPr lang="fi-FI" b="1" dirty="0" err="1">
                <a:solidFill>
                  <a:prstClr val="black"/>
                </a:solidFill>
                <a:latin typeface="Avenir Next LT Pro" panose="020B0504020202020204" pitchFamily="34" charset="0"/>
                <a:ea typeface="Times New Roman" panose="02020603050405020304" pitchFamily="18" charset="0"/>
                <a:cs typeface="Times New Roman" panose="02020603050405020304" pitchFamily="18" charset="0"/>
                <a:sym typeface="Arial"/>
              </a:rPr>
              <a:t>public</a:t>
            </a:r>
            <a:r>
              <a:rPr lang="fi-FI" b="1" dirty="0">
                <a:solidFill>
                  <a:prstClr val="black"/>
                </a:solidFill>
                <a:latin typeface="Avenir Next LT Pro" panose="020B0504020202020204" pitchFamily="34" charset="0"/>
                <a:ea typeface="Times New Roman" panose="02020603050405020304" pitchFamily="18" charset="0"/>
                <a:cs typeface="Times New Roman" panose="02020603050405020304" pitchFamily="18" charset="0"/>
                <a:sym typeface="Arial"/>
              </a:rPr>
              <a:t> </a:t>
            </a:r>
            <a:r>
              <a:rPr lang="fi-FI" b="1" dirty="0" err="1">
                <a:solidFill>
                  <a:prstClr val="black"/>
                </a:solidFill>
                <a:latin typeface="Avenir Next LT Pro" panose="020B0504020202020204" pitchFamily="34" charset="0"/>
                <a:ea typeface="Times New Roman" panose="02020603050405020304" pitchFamily="18" charset="0"/>
                <a:cs typeface="Times New Roman" panose="02020603050405020304" pitchFamily="18" charset="0"/>
                <a:sym typeface="Arial"/>
              </a:rPr>
              <a:t>service</a:t>
            </a:r>
            <a:r>
              <a:rPr lang="fi-FI" b="1" dirty="0">
                <a:solidFill>
                  <a:prstClr val="black"/>
                </a:solidFill>
                <a:latin typeface="Avenir Next LT Pro" panose="020B0504020202020204" pitchFamily="34" charset="0"/>
                <a:ea typeface="Times New Roman" panose="02020603050405020304" pitchFamily="18" charset="0"/>
                <a:cs typeface="Times New Roman" panose="02020603050405020304" pitchFamily="18" charset="0"/>
                <a:sym typeface="Arial"/>
              </a:rPr>
              <a:t> provision.</a:t>
            </a:r>
            <a:r>
              <a:rPr lang="fi-FI" dirty="0">
                <a:solidFill>
                  <a:prstClr val="black"/>
                </a:solidFill>
                <a:latin typeface="Avenir Next LT Pro" panose="020B0504020202020204" pitchFamily="34" charset="0"/>
                <a:ea typeface="Times New Roman" panose="02020603050405020304" pitchFamily="18" charset="0"/>
                <a:cs typeface="Times New Roman" panose="02020603050405020304" pitchFamily="18" charset="0"/>
                <a:sym typeface="Arial"/>
              </a:rPr>
              <a:t> </a:t>
            </a:r>
            <a:r>
              <a:rPr lang="fi-FI" sz="1600" dirty="0">
                <a:solidFill>
                  <a:prstClr val="black"/>
                </a:solidFill>
                <a:latin typeface="Avenir Next LT Pro" panose="020B0504020202020204" pitchFamily="34" charset="0"/>
                <a:ea typeface="Times New Roman" panose="02020603050405020304" pitchFamily="18" charset="0"/>
                <a:cs typeface="Times New Roman" panose="02020603050405020304" pitchFamily="18" charset="0"/>
                <a:sym typeface="Arial"/>
              </a:rPr>
              <a:t>Anna </a:t>
            </a:r>
            <a:r>
              <a:rPr lang="fi-FI" sz="1600" dirty="0" err="1">
                <a:solidFill>
                  <a:prstClr val="black"/>
                </a:solidFill>
                <a:latin typeface="Avenir Next LT Pro" panose="020B0504020202020204" pitchFamily="34" charset="0"/>
                <a:ea typeface="Times New Roman" panose="02020603050405020304" pitchFamily="18" charset="0"/>
                <a:cs typeface="Times New Roman" panose="02020603050405020304" pitchFamily="18" charset="0"/>
                <a:sym typeface="Arial"/>
              </a:rPr>
              <a:t>Thomasson</a:t>
            </a:r>
            <a:r>
              <a:rPr lang="fi-FI" sz="1600" dirty="0">
                <a:solidFill>
                  <a:prstClr val="black"/>
                </a:solidFill>
                <a:latin typeface="Avenir Next LT Pro" panose="020B0504020202020204" pitchFamily="34" charset="0"/>
                <a:ea typeface="Times New Roman" panose="02020603050405020304" pitchFamily="18" charset="0"/>
                <a:cs typeface="Times New Roman" panose="02020603050405020304" pitchFamily="18" charset="0"/>
                <a:sym typeface="Arial"/>
              </a:rPr>
              <a:t>, Lund </a:t>
            </a:r>
            <a:r>
              <a:rPr lang="fi-FI" sz="1600" dirty="0" err="1">
                <a:solidFill>
                  <a:prstClr val="black"/>
                </a:solidFill>
                <a:latin typeface="Avenir Next LT Pro" panose="020B0504020202020204" pitchFamily="34" charset="0"/>
                <a:ea typeface="Times New Roman" panose="02020603050405020304" pitchFamily="18" charset="0"/>
                <a:cs typeface="Times New Roman" panose="02020603050405020304" pitchFamily="18" charset="0"/>
                <a:sym typeface="Arial"/>
              </a:rPr>
              <a:t>University</a:t>
            </a:r>
            <a:r>
              <a:rPr lang="fi-FI" sz="1600" dirty="0">
                <a:solidFill>
                  <a:prstClr val="black"/>
                </a:solidFill>
                <a:latin typeface="Avenir Next LT Pro" panose="020B0504020202020204" pitchFamily="34" charset="0"/>
                <a:ea typeface="Times New Roman" panose="02020603050405020304" pitchFamily="18" charset="0"/>
                <a:cs typeface="Times New Roman" panose="02020603050405020304" pitchFamily="18" charset="0"/>
                <a:sym typeface="Arial"/>
              </a:rPr>
              <a:t> School of </a:t>
            </a:r>
            <a:r>
              <a:rPr lang="fi-FI" sz="1600" dirty="0" err="1">
                <a:solidFill>
                  <a:prstClr val="black"/>
                </a:solidFill>
                <a:latin typeface="Avenir Next LT Pro" panose="020B0504020202020204" pitchFamily="34" charset="0"/>
                <a:ea typeface="Times New Roman" panose="02020603050405020304" pitchFamily="18" charset="0"/>
                <a:cs typeface="Times New Roman" panose="02020603050405020304" pitchFamily="18" charset="0"/>
                <a:sym typeface="Arial"/>
              </a:rPr>
              <a:t>Economics</a:t>
            </a:r>
            <a:r>
              <a:rPr lang="fi-FI" sz="1600" dirty="0">
                <a:solidFill>
                  <a:prstClr val="black"/>
                </a:solidFill>
                <a:latin typeface="Avenir Next LT Pro" panose="020B0504020202020204" pitchFamily="34" charset="0"/>
                <a:ea typeface="Times New Roman" panose="02020603050405020304" pitchFamily="18" charset="0"/>
                <a:cs typeface="Times New Roman" panose="02020603050405020304" pitchFamily="18" charset="0"/>
                <a:sym typeface="Arial"/>
              </a:rPr>
              <a:t> and Management</a:t>
            </a:r>
            <a:endParaRPr lang="fi-FI" sz="1600" dirty="0">
              <a:solidFill>
                <a:prstClr val="black"/>
              </a:solidFill>
              <a:latin typeface="Calibri" panose="020F0502020204030204" pitchFamily="34" charset="0"/>
              <a:ea typeface="Calibri" panose="020F0502020204030204" pitchFamily="34" charset="0"/>
              <a:cs typeface="Times New Roman" panose="02020603050405020304" pitchFamily="18" charset="0"/>
              <a:sym typeface="Arial"/>
            </a:endParaRPr>
          </a:p>
          <a:p>
            <a:pPr marR="269233" defTabSz="457189">
              <a:lnSpc>
                <a:spcPct val="107000"/>
              </a:lnSpc>
              <a:spcAft>
                <a:spcPts val="800"/>
              </a:spcAft>
              <a:defRPr/>
            </a:pPr>
            <a:r>
              <a:rPr lang="en-US" b="1" dirty="0">
                <a:solidFill>
                  <a:prstClr val="black"/>
                </a:solidFill>
                <a:latin typeface="Avenir Next LT Pro" panose="020B0504020202020204" pitchFamily="34" charset="0"/>
                <a:ea typeface="Times New Roman" panose="02020603050405020304" pitchFamily="18" charset="0"/>
                <a:cs typeface="Times New Roman" panose="02020603050405020304" pitchFamily="18" charset="0"/>
                <a:sym typeface="Arial"/>
              </a:rPr>
              <a:t>A gradual change perspective on corporatization: the institutionalization of the Danish State Guarantee Model for transport infrastructure.</a:t>
            </a:r>
            <a:r>
              <a:rPr lang="fi-FI" b="1" dirty="0">
                <a:solidFill>
                  <a:prstClr val="black"/>
                </a:solidFill>
                <a:latin typeface="Avenir Next LT Pro" panose="020B0504020202020204" pitchFamily="34" charset="0"/>
                <a:ea typeface="Times New Roman" panose="02020603050405020304" pitchFamily="18" charset="0"/>
                <a:cs typeface="Times New Roman" panose="02020603050405020304" pitchFamily="18" charset="0"/>
                <a:sym typeface="Arial"/>
              </a:rPr>
              <a:t> </a:t>
            </a:r>
            <a:r>
              <a:rPr lang="fi-FI" sz="1600" dirty="0" err="1">
                <a:solidFill>
                  <a:prstClr val="black"/>
                </a:solidFill>
                <a:latin typeface="Avenir Next LT Pro" panose="020B0504020202020204" pitchFamily="34" charset="0"/>
                <a:ea typeface="Times New Roman" panose="02020603050405020304" pitchFamily="18" charset="0"/>
                <a:cs typeface="Times New Roman" panose="02020603050405020304" pitchFamily="18" charset="0"/>
                <a:sym typeface="Arial"/>
              </a:rPr>
              <a:t>Lene</a:t>
            </a:r>
            <a:r>
              <a:rPr lang="fi-FI" sz="1600" dirty="0">
                <a:solidFill>
                  <a:prstClr val="black"/>
                </a:solidFill>
                <a:latin typeface="Avenir Next LT Pro" panose="020B0504020202020204" pitchFamily="34" charset="0"/>
                <a:ea typeface="Times New Roman" panose="02020603050405020304" pitchFamily="18" charset="0"/>
                <a:cs typeface="Times New Roman" panose="02020603050405020304" pitchFamily="18" charset="0"/>
                <a:sym typeface="Arial"/>
              </a:rPr>
              <a:t> </a:t>
            </a:r>
            <a:r>
              <a:rPr lang="fi-FI" sz="1600" dirty="0" err="1">
                <a:solidFill>
                  <a:prstClr val="black"/>
                </a:solidFill>
                <a:latin typeface="Avenir Next LT Pro" panose="020B0504020202020204" pitchFamily="34" charset="0"/>
                <a:ea typeface="Times New Roman" panose="02020603050405020304" pitchFamily="18" charset="0"/>
                <a:cs typeface="Times New Roman" panose="02020603050405020304" pitchFamily="18" charset="0"/>
                <a:sym typeface="Arial"/>
              </a:rPr>
              <a:t>Tolstrup</a:t>
            </a:r>
            <a:r>
              <a:rPr lang="fi-FI" sz="1600" dirty="0">
                <a:solidFill>
                  <a:prstClr val="black"/>
                </a:solidFill>
                <a:latin typeface="Avenir Next LT Pro" panose="020B0504020202020204" pitchFamily="34" charset="0"/>
                <a:ea typeface="Times New Roman" panose="02020603050405020304" pitchFamily="18" charset="0"/>
                <a:cs typeface="Times New Roman" panose="02020603050405020304" pitchFamily="18" charset="0"/>
                <a:sym typeface="Arial"/>
              </a:rPr>
              <a:t> Christensen, Department of Organization, </a:t>
            </a:r>
            <a:r>
              <a:rPr lang="fi-FI" sz="1600" dirty="0" err="1">
                <a:solidFill>
                  <a:prstClr val="black"/>
                </a:solidFill>
                <a:latin typeface="Avenir Next LT Pro" panose="020B0504020202020204" pitchFamily="34" charset="0"/>
                <a:ea typeface="Times New Roman" panose="02020603050405020304" pitchFamily="18" charset="0"/>
                <a:cs typeface="Times New Roman" panose="02020603050405020304" pitchFamily="18" charset="0"/>
                <a:sym typeface="Arial"/>
              </a:rPr>
              <a:t>Copenhagen</a:t>
            </a:r>
            <a:r>
              <a:rPr lang="fi-FI" sz="1600" dirty="0">
                <a:solidFill>
                  <a:prstClr val="black"/>
                </a:solidFill>
                <a:latin typeface="Avenir Next LT Pro" panose="020B0504020202020204" pitchFamily="34" charset="0"/>
                <a:ea typeface="Times New Roman" panose="02020603050405020304" pitchFamily="18" charset="0"/>
                <a:cs typeface="Times New Roman" panose="02020603050405020304" pitchFamily="18" charset="0"/>
                <a:sym typeface="Arial"/>
              </a:rPr>
              <a:t> Business School and Giuseppe </a:t>
            </a:r>
            <a:r>
              <a:rPr lang="fi-FI" sz="1600" dirty="0" err="1">
                <a:solidFill>
                  <a:prstClr val="black"/>
                </a:solidFill>
                <a:latin typeface="Avenir Next LT Pro" panose="020B0504020202020204" pitchFamily="34" charset="0"/>
                <a:ea typeface="Times New Roman" panose="02020603050405020304" pitchFamily="18" charset="0"/>
                <a:cs typeface="Times New Roman" panose="02020603050405020304" pitchFamily="18" charset="0"/>
                <a:sym typeface="Arial"/>
              </a:rPr>
              <a:t>Grossi</a:t>
            </a:r>
            <a:r>
              <a:rPr lang="fi-FI" sz="1600" dirty="0">
                <a:solidFill>
                  <a:prstClr val="black"/>
                </a:solidFill>
                <a:latin typeface="Avenir Next LT Pro" panose="020B0504020202020204" pitchFamily="34" charset="0"/>
                <a:ea typeface="Times New Roman" panose="02020603050405020304" pitchFamily="18" charset="0"/>
                <a:cs typeface="Times New Roman" panose="02020603050405020304" pitchFamily="18" charset="0"/>
                <a:sym typeface="Arial"/>
              </a:rPr>
              <a:t>, Nord </a:t>
            </a:r>
            <a:r>
              <a:rPr lang="fi-FI" sz="1600" dirty="0" err="1">
                <a:solidFill>
                  <a:prstClr val="black"/>
                </a:solidFill>
                <a:latin typeface="Avenir Next LT Pro" panose="020B0504020202020204" pitchFamily="34" charset="0"/>
                <a:ea typeface="Times New Roman" panose="02020603050405020304" pitchFamily="18" charset="0"/>
                <a:cs typeface="Times New Roman" panose="02020603050405020304" pitchFamily="18" charset="0"/>
                <a:sym typeface="Arial"/>
              </a:rPr>
              <a:t>University</a:t>
            </a:r>
            <a:r>
              <a:rPr lang="fi-FI" sz="1600" dirty="0">
                <a:solidFill>
                  <a:prstClr val="black"/>
                </a:solidFill>
                <a:latin typeface="Avenir Next LT Pro" panose="020B0504020202020204" pitchFamily="34" charset="0"/>
                <a:ea typeface="Times New Roman" panose="02020603050405020304" pitchFamily="18" charset="0"/>
                <a:cs typeface="Times New Roman" panose="02020603050405020304" pitchFamily="18" charset="0"/>
                <a:sym typeface="Arial"/>
              </a:rPr>
              <a:t>, Business School.</a:t>
            </a:r>
            <a:endParaRPr lang="fi-FI" sz="1600" dirty="0">
              <a:solidFill>
                <a:prstClr val="black"/>
              </a:solidFill>
              <a:latin typeface="Calibri" panose="020F0502020204030204" pitchFamily="34" charset="0"/>
              <a:ea typeface="Calibri" panose="020F0502020204030204" pitchFamily="34" charset="0"/>
              <a:cs typeface="Times New Roman" panose="02020603050405020304" pitchFamily="18" charset="0"/>
              <a:sym typeface="Arial"/>
            </a:endParaRPr>
          </a:p>
          <a:p>
            <a:pPr marR="269233" defTabSz="457189">
              <a:lnSpc>
                <a:spcPct val="107000"/>
              </a:lnSpc>
              <a:spcAft>
                <a:spcPts val="800"/>
              </a:spcAft>
              <a:defRPr/>
            </a:pPr>
            <a:r>
              <a:rPr lang="fi-FI" b="1" dirty="0" err="1">
                <a:solidFill>
                  <a:prstClr val="black"/>
                </a:solidFill>
                <a:latin typeface="Avenir Next LT Pro" panose="020B0504020202020204" pitchFamily="34" charset="0"/>
                <a:ea typeface="Times New Roman" panose="02020603050405020304" pitchFamily="18" charset="0"/>
                <a:cs typeface="Times New Roman" panose="02020603050405020304" pitchFamily="18" charset="0"/>
                <a:sym typeface="Arial"/>
              </a:rPr>
              <a:t>Corporatization</a:t>
            </a:r>
            <a:r>
              <a:rPr lang="fi-FI" b="1" dirty="0">
                <a:solidFill>
                  <a:prstClr val="black"/>
                </a:solidFill>
                <a:latin typeface="Avenir Next LT Pro" panose="020B0504020202020204" pitchFamily="34" charset="0"/>
                <a:ea typeface="Times New Roman" panose="02020603050405020304" pitchFamily="18" charset="0"/>
                <a:cs typeface="Times New Roman" panose="02020603050405020304" pitchFamily="18" charset="0"/>
                <a:sym typeface="Arial"/>
              </a:rPr>
              <a:t> in </a:t>
            </a:r>
            <a:r>
              <a:rPr lang="fi-FI" b="1" dirty="0" err="1">
                <a:solidFill>
                  <a:prstClr val="black"/>
                </a:solidFill>
                <a:latin typeface="Avenir Next LT Pro" panose="020B0504020202020204" pitchFamily="34" charset="0"/>
                <a:ea typeface="Times New Roman" panose="02020603050405020304" pitchFamily="18" charset="0"/>
                <a:cs typeface="Times New Roman" panose="02020603050405020304" pitchFamily="18" charset="0"/>
                <a:sym typeface="Arial"/>
              </a:rPr>
              <a:t>local</a:t>
            </a:r>
            <a:r>
              <a:rPr lang="fi-FI" b="1" dirty="0">
                <a:solidFill>
                  <a:prstClr val="black"/>
                </a:solidFill>
                <a:latin typeface="Avenir Next LT Pro" panose="020B0504020202020204" pitchFamily="34" charset="0"/>
                <a:ea typeface="Times New Roman" panose="02020603050405020304" pitchFamily="18" charset="0"/>
                <a:cs typeface="Times New Roman" panose="02020603050405020304" pitchFamily="18" charset="0"/>
                <a:sym typeface="Arial"/>
              </a:rPr>
              <a:t> </a:t>
            </a:r>
            <a:r>
              <a:rPr lang="fi-FI" b="1" dirty="0" err="1">
                <a:solidFill>
                  <a:prstClr val="black"/>
                </a:solidFill>
                <a:latin typeface="Avenir Next LT Pro" panose="020B0504020202020204" pitchFamily="34" charset="0"/>
                <a:ea typeface="Times New Roman" panose="02020603050405020304" pitchFamily="18" charset="0"/>
                <a:cs typeface="Times New Roman" panose="02020603050405020304" pitchFamily="18" charset="0"/>
                <a:sym typeface="Arial"/>
              </a:rPr>
              <a:t>government</a:t>
            </a:r>
            <a:r>
              <a:rPr lang="fi-FI" b="1" dirty="0">
                <a:solidFill>
                  <a:prstClr val="black"/>
                </a:solidFill>
                <a:latin typeface="Avenir Next LT Pro" panose="020B0504020202020204" pitchFamily="34" charset="0"/>
                <a:ea typeface="Times New Roman" panose="02020603050405020304" pitchFamily="18" charset="0"/>
                <a:cs typeface="Times New Roman" panose="02020603050405020304" pitchFamily="18" charset="0"/>
                <a:sym typeface="Arial"/>
              </a:rPr>
              <a:t> – </a:t>
            </a:r>
            <a:r>
              <a:rPr lang="fi-FI" b="1" dirty="0" err="1">
                <a:solidFill>
                  <a:prstClr val="black"/>
                </a:solidFill>
                <a:latin typeface="Avenir Next LT Pro" panose="020B0504020202020204" pitchFamily="34" charset="0"/>
                <a:ea typeface="Times New Roman" panose="02020603050405020304" pitchFamily="18" charset="0"/>
                <a:cs typeface="Times New Roman" panose="02020603050405020304" pitchFamily="18" charset="0"/>
                <a:sym typeface="Arial"/>
              </a:rPr>
              <a:t>Cultural</a:t>
            </a:r>
            <a:r>
              <a:rPr lang="fi-FI" b="1" dirty="0">
                <a:solidFill>
                  <a:prstClr val="black"/>
                </a:solidFill>
                <a:latin typeface="Avenir Next LT Pro" panose="020B0504020202020204" pitchFamily="34" charset="0"/>
                <a:ea typeface="Times New Roman" panose="02020603050405020304" pitchFamily="18" charset="0"/>
                <a:cs typeface="Times New Roman" panose="02020603050405020304" pitchFamily="18" charset="0"/>
                <a:sym typeface="Arial"/>
              </a:rPr>
              <a:t> </a:t>
            </a:r>
            <a:r>
              <a:rPr lang="fi-FI" b="1" dirty="0" err="1">
                <a:solidFill>
                  <a:prstClr val="black"/>
                </a:solidFill>
                <a:latin typeface="Avenir Next LT Pro" panose="020B0504020202020204" pitchFamily="34" charset="0"/>
                <a:ea typeface="Times New Roman" panose="02020603050405020304" pitchFamily="18" charset="0"/>
                <a:cs typeface="Times New Roman" panose="02020603050405020304" pitchFamily="18" charset="0"/>
                <a:sym typeface="Arial"/>
              </a:rPr>
              <a:t>differentiation</a:t>
            </a:r>
            <a:r>
              <a:rPr lang="fi-FI" b="1" dirty="0">
                <a:solidFill>
                  <a:prstClr val="black"/>
                </a:solidFill>
                <a:latin typeface="Avenir Next LT Pro" panose="020B0504020202020204" pitchFamily="34" charset="0"/>
                <a:ea typeface="Times New Roman" panose="02020603050405020304" pitchFamily="18" charset="0"/>
                <a:cs typeface="Times New Roman" panose="02020603050405020304" pitchFamily="18" charset="0"/>
                <a:sym typeface="Arial"/>
              </a:rPr>
              <a:t> and </a:t>
            </a:r>
            <a:r>
              <a:rPr lang="fi-FI" b="1" dirty="0" err="1">
                <a:solidFill>
                  <a:prstClr val="black"/>
                </a:solidFill>
                <a:latin typeface="Avenir Next LT Pro" panose="020B0504020202020204" pitchFamily="34" charset="0"/>
                <a:ea typeface="Times New Roman" panose="02020603050405020304" pitchFamily="18" charset="0"/>
                <a:cs typeface="Times New Roman" panose="02020603050405020304" pitchFamily="18" charset="0"/>
                <a:sym typeface="Arial"/>
              </a:rPr>
              <a:t>governance</a:t>
            </a:r>
            <a:r>
              <a:rPr lang="fi-FI" b="1" dirty="0">
                <a:solidFill>
                  <a:prstClr val="black"/>
                </a:solidFill>
                <a:latin typeface="Avenir Next LT Pro" panose="020B0504020202020204" pitchFamily="34" charset="0"/>
                <a:ea typeface="Times New Roman" panose="02020603050405020304" pitchFamily="18" charset="0"/>
                <a:cs typeface="Times New Roman" panose="02020603050405020304" pitchFamily="18" charset="0"/>
                <a:sym typeface="Arial"/>
              </a:rPr>
              <a:t> </a:t>
            </a:r>
            <a:r>
              <a:rPr lang="fi-FI" b="1" dirty="0" err="1">
                <a:solidFill>
                  <a:prstClr val="black"/>
                </a:solidFill>
                <a:latin typeface="Avenir Next LT Pro" panose="020B0504020202020204" pitchFamily="34" charset="0"/>
                <a:ea typeface="Times New Roman" panose="02020603050405020304" pitchFamily="18" charset="0"/>
                <a:cs typeface="Times New Roman" panose="02020603050405020304" pitchFamily="18" charset="0"/>
                <a:sym typeface="Arial"/>
              </a:rPr>
              <a:t>challenges</a:t>
            </a:r>
            <a:r>
              <a:rPr lang="fi-FI" b="1" dirty="0">
                <a:solidFill>
                  <a:prstClr val="black"/>
                </a:solidFill>
                <a:latin typeface="Avenir Next LT Pro" panose="020B0504020202020204" pitchFamily="34" charset="0"/>
                <a:ea typeface="Times New Roman" panose="02020603050405020304" pitchFamily="18" charset="0"/>
                <a:cs typeface="Times New Roman" panose="02020603050405020304" pitchFamily="18" charset="0"/>
                <a:sym typeface="Arial"/>
              </a:rPr>
              <a:t>. </a:t>
            </a:r>
            <a:r>
              <a:rPr lang="fi-FI" sz="1600" dirty="0">
                <a:solidFill>
                  <a:prstClr val="black"/>
                </a:solidFill>
                <a:latin typeface="Avenir Next LT Pro" panose="020B0504020202020204" pitchFamily="34" charset="0"/>
                <a:ea typeface="Times New Roman" panose="02020603050405020304" pitchFamily="18" charset="0"/>
                <a:cs typeface="Times New Roman" panose="02020603050405020304" pitchFamily="18" charset="0"/>
                <a:sym typeface="Arial"/>
              </a:rPr>
              <a:t>Harald </a:t>
            </a:r>
            <a:r>
              <a:rPr lang="fi-FI" sz="1600" dirty="0" err="1">
                <a:solidFill>
                  <a:prstClr val="black"/>
                </a:solidFill>
                <a:latin typeface="Avenir Next LT Pro" panose="020B0504020202020204" pitchFamily="34" charset="0"/>
                <a:ea typeface="Times New Roman" panose="02020603050405020304" pitchFamily="18" charset="0"/>
                <a:cs typeface="Times New Roman" panose="02020603050405020304" pitchFamily="18" charset="0"/>
                <a:sym typeface="Arial"/>
              </a:rPr>
              <a:t>Torsteinsen</a:t>
            </a:r>
            <a:r>
              <a:rPr lang="fi-FI" sz="1600" dirty="0">
                <a:solidFill>
                  <a:prstClr val="black"/>
                </a:solidFill>
                <a:latin typeface="Avenir Next LT Pro" panose="020B0504020202020204" pitchFamily="34" charset="0"/>
                <a:ea typeface="Times New Roman" panose="02020603050405020304" pitchFamily="18" charset="0"/>
                <a:cs typeface="Times New Roman" panose="02020603050405020304" pitchFamily="18" charset="0"/>
                <a:sym typeface="Arial"/>
              </a:rPr>
              <a:t>, </a:t>
            </a:r>
            <a:r>
              <a:rPr lang="fi-FI" sz="1600" dirty="0" err="1">
                <a:solidFill>
                  <a:prstClr val="black"/>
                </a:solidFill>
                <a:latin typeface="Avenir Next LT Pro" panose="020B0504020202020204" pitchFamily="34" charset="0"/>
                <a:ea typeface="Times New Roman" panose="02020603050405020304" pitchFamily="18" charset="0"/>
                <a:cs typeface="Times New Roman" panose="02020603050405020304" pitchFamily="18" charset="0"/>
                <a:sym typeface="Arial"/>
              </a:rPr>
              <a:t>University</a:t>
            </a:r>
            <a:r>
              <a:rPr lang="fi-FI" sz="1600" dirty="0">
                <a:solidFill>
                  <a:prstClr val="black"/>
                </a:solidFill>
                <a:latin typeface="Avenir Next LT Pro" panose="020B0504020202020204" pitchFamily="34" charset="0"/>
                <a:ea typeface="Times New Roman" panose="02020603050405020304" pitchFamily="18" charset="0"/>
                <a:cs typeface="Times New Roman" panose="02020603050405020304" pitchFamily="18" charset="0"/>
                <a:sym typeface="Arial"/>
              </a:rPr>
              <a:t> of </a:t>
            </a:r>
            <a:r>
              <a:rPr lang="fi-FI" sz="1600" dirty="0" err="1">
                <a:solidFill>
                  <a:prstClr val="black"/>
                </a:solidFill>
                <a:latin typeface="Avenir Next LT Pro" panose="020B0504020202020204" pitchFamily="34" charset="0"/>
                <a:ea typeface="Times New Roman" panose="02020603050405020304" pitchFamily="18" charset="0"/>
                <a:cs typeface="Times New Roman" panose="02020603050405020304" pitchFamily="18" charset="0"/>
                <a:sym typeface="Arial"/>
              </a:rPr>
              <a:t>Tromsø</a:t>
            </a:r>
            <a:r>
              <a:rPr lang="fi-FI" sz="1600" dirty="0">
                <a:solidFill>
                  <a:prstClr val="black"/>
                </a:solidFill>
                <a:latin typeface="Avenir Next LT Pro" panose="020B0504020202020204" pitchFamily="34" charset="0"/>
                <a:ea typeface="Times New Roman" panose="02020603050405020304" pitchFamily="18" charset="0"/>
                <a:cs typeface="Times New Roman" panose="02020603050405020304" pitchFamily="18" charset="0"/>
                <a:sym typeface="Arial"/>
              </a:rPr>
              <a:t>, Department of </a:t>
            </a:r>
            <a:r>
              <a:rPr lang="fi-FI" sz="1600" dirty="0" err="1">
                <a:solidFill>
                  <a:prstClr val="black"/>
                </a:solidFill>
                <a:latin typeface="Avenir Next LT Pro" panose="020B0504020202020204" pitchFamily="34" charset="0"/>
                <a:ea typeface="Times New Roman" panose="02020603050405020304" pitchFamily="18" charset="0"/>
                <a:cs typeface="Times New Roman" panose="02020603050405020304" pitchFamily="18" charset="0"/>
                <a:sym typeface="Arial"/>
              </a:rPr>
              <a:t>Social</a:t>
            </a:r>
            <a:r>
              <a:rPr lang="fi-FI" sz="1600" dirty="0">
                <a:solidFill>
                  <a:prstClr val="black"/>
                </a:solidFill>
                <a:latin typeface="Avenir Next LT Pro" panose="020B0504020202020204" pitchFamily="34" charset="0"/>
                <a:ea typeface="Times New Roman" panose="02020603050405020304" pitchFamily="18" charset="0"/>
                <a:cs typeface="Times New Roman" panose="02020603050405020304" pitchFamily="18" charset="0"/>
                <a:sym typeface="Arial"/>
              </a:rPr>
              <a:t> Sciences.</a:t>
            </a:r>
          </a:p>
          <a:p>
            <a:pPr marR="269233" defTabSz="457189">
              <a:lnSpc>
                <a:spcPct val="107000"/>
              </a:lnSpc>
              <a:spcAft>
                <a:spcPts val="800"/>
              </a:spcAft>
              <a:defRPr/>
            </a:pPr>
            <a:endParaRPr lang="fi-FI" sz="1600" dirty="0">
              <a:solidFill>
                <a:prstClr val="black"/>
              </a:solidFill>
              <a:latin typeface="Calibri" panose="020F0502020204030204" pitchFamily="34" charset="0"/>
              <a:ea typeface="Calibri" panose="020F0502020204030204" pitchFamily="34" charset="0"/>
              <a:cs typeface="Times New Roman" panose="02020603050405020304" pitchFamily="18" charset="0"/>
              <a:sym typeface="Arial"/>
            </a:endParaRPr>
          </a:p>
        </p:txBody>
      </p:sp>
      <p:pic>
        <p:nvPicPr>
          <p:cNvPr id="9" name="Kuva 8">
            <a:extLst>
              <a:ext uri="{FF2B5EF4-FFF2-40B4-BE49-F238E27FC236}">
                <a16:creationId xmlns:a16="http://schemas.microsoft.com/office/drawing/2014/main" id="{12BAD4A4-6C05-4637-8FCB-F3883508CE02}"/>
              </a:ext>
            </a:extLst>
          </p:cNvPr>
          <p:cNvPicPr>
            <a:picLocks noChangeAspect="1"/>
          </p:cNvPicPr>
          <p:nvPr/>
        </p:nvPicPr>
        <p:blipFill>
          <a:blip r:embed="rId6">
            <a:duotone>
              <a:schemeClr val="accent5">
                <a:shade val="45000"/>
                <a:satMod val="135000"/>
              </a:schemeClr>
              <a:prstClr val="white"/>
            </a:duotone>
          </a:blip>
          <a:stretch>
            <a:fillRect/>
          </a:stretch>
        </p:blipFill>
        <p:spPr>
          <a:xfrm>
            <a:off x="9409595" y="6058683"/>
            <a:ext cx="2668912" cy="617435"/>
          </a:xfrm>
          <a:prstGeom prst="rect">
            <a:avLst/>
          </a:prstGeom>
        </p:spPr>
      </p:pic>
    </p:spTree>
    <p:extLst>
      <p:ext uri="{BB962C8B-B14F-4D97-AF65-F5344CB8AC3E}">
        <p14:creationId xmlns:p14="http://schemas.microsoft.com/office/powerpoint/2010/main" val="14071680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6C55920F-38A4-4EBF-8498-8AA881379113}"/>
              </a:ext>
            </a:extLst>
          </p:cNvPr>
          <p:cNvSpPr>
            <a:spLocks noGrp="1"/>
          </p:cNvSpPr>
          <p:nvPr>
            <p:ph type="title"/>
          </p:nvPr>
        </p:nvSpPr>
        <p:spPr>
          <a:xfrm>
            <a:off x="272665" y="5187685"/>
            <a:ext cx="2864499" cy="887492"/>
          </a:xfrm>
        </p:spPr>
        <p:txBody>
          <a:bodyPr>
            <a:normAutofit/>
          </a:bodyPr>
          <a:lstStyle/>
          <a:p>
            <a:pPr algn="ctr"/>
            <a:r>
              <a:rPr lang="fi-FI" sz="2800" dirty="0">
                <a:solidFill>
                  <a:schemeClr val="bg1"/>
                </a:solidFill>
                <a:latin typeface="Avenir Next LT Pro Light" panose="020B0304020202020204" pitchFamily="34" charset="0"/>
              </a:rPr>
              <a:t>SESSION 4. </a:t>
            </a:r>
            <a:br>
              <a:rPr lang="fi-FI" sz="2800" dirty="0">
                <a:solidFill>
                  <a:schemeClr val="bg1"/>
                </a:solidFill>
                <a:latin typeface="Avenir Next LT Pro Light" panose="020B0304020202020204" pitchFamily="34" charset="0"/>
              </a:rPr>
            </a:br>
            <a:endParaRPr lang="fi-FI" sz="2800" dirty="0">
              <a:solidFill>
                <a:schemeClr val="bg1"/>
              </a:solidFill>
              <a:latin typeface="Avenir Next LT Pro Light" panose="020B0304020202020204" pitchFamily="34" charset="0"/>
            </a:endParaRPr>
          </a:p>
        </p:txBody>
      </p:sp>
      <p:pic>
        <p:nvPicPr>
          <p:cNvPr id="5" name="Sisällön paikkamerkki 4" descr="Kuva, joka sisältää kohteen teksti&#10;&#10;Kuvaus luotu automaattisesti">
            <a:extLst>
              <a:ext uri="{FF2B5EF4-FFF2-40B4-BE49-F238E27FC236}">
                <a16:creationId xmlns:a16="http://schemas.microsoft.com/office/drawing/2014/main" id="{F37D835F-DB91-4286-B371-7F55A80A716E}"/>
              </a:ext>
            </a:extLst>
          </p:cNvPr>
          <p:cNvPicPr>
            <a:picLocks noGrp="1" noChangeAspect="1"/>
          </p:cNvPicPr>
          <p:nvPr>
            <p:ph idx="1"/>
          </p:nvPr>
        </p:nvPicPr>
        <p:blipFill>
          <a:blip r:embed="rId2">
            <a:extLst>
              <a:ext uri="{BEBA8EAE-BF5A-486C-A8C5-ECC9F3942E4B}">
                <a14:imgProps xmlns:a14="http://schemas.microsoft.com/office/drawing/2010/main">
                  <a14:imgLayer r:embed="rId3">
                    <a14:imgEffect>
                      <a14:artisticPhotocopy/>
                    </a14:imgEffect>
                  </a14:imgLayer>
                </a14:imgProps>
              </a:ext>
              <a:ext uri="{28A0092B-C50C-407E-A947-70E740481C1C}">
                <a14:useLocalDpi xmlns:a14="http://schemas.microsoft.com/office/drawing/2010/main" val="0"/>
              </a:ext>
            </a:extLst>
          </a:blip>
          <a:stretch>
            <a:fillRect/>
          </a:stretch>
        </p:blipFill>
        <p:spPr>
          <a:xfrm>
            <a:off x="1" y="782825"/>
            <a:ext cx="3447579" cy="1344556"/>
          </a:xfrm>
        </p:spPr>
      </p:pic>
      <p:pic>
        <p:nvPicPr>
          <p:cNvPr id="7" name="Kuva 6">
            <a:extLst>
              <a:ext uri="{FF2B5EF4-FFF2-40B4-BE49-F238E27FC236}">
                <a16:creationId xmlns:a16="http://schemas.microsoft.com/office/drawing/2014/main" id="{ED57B71A-E42F-461C-B5C6-3E70BE9AB3A3}"/>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512372" y="3932556"/>
            <a:ext cx="2422835" cy="1255128"/>
          </a:xfrm>
          <a:prstGeom prst="rect">
            <a:avLst/>
          </a:prstGeom>
        </p:spPr>
      </p:pic>
      <p:sp>
        <p:nvSpPr>
          <p:cNvPr id="8" name="Suorakulmio 7">
            <a:extLst>
              <a:ext uri="{FF2B5EF4-FFF2-40B4-BE49-F238E27FC236}">
                <a16:creationId xmlns:a16="http://schemas.microsoft.com/office/drawing/2014/main" id="{4ED04114-7F2A-466F-9BFB-445BDF61CE3F}"/>
              </a:ext>
            </a:extLst>
          </p:cNvPr>
          <p:cNvSpPr/>
          <p:nvPr/>
        </p:nvSpPr>
        <p:spPr>
          <a:xfrm>
            <a:off x="3687286" y="760977"/>
            <a:ext cx="7714255" cy="4124206"/>
          </a:xfrm>
          <a:prstGeom prst="rect">
            <a:avLst/>
          </a:prstGeom>
        </p:spPr>
        <p:txBody>
          <a:bodyPr wrap="square">
            <a:spAutoFit/>
          </a:bodyPr>
          <a:lstStyle/>
          <a:p>
            <a:pPr marR="269233" defTabSz="457189">
              <a:spcAft>
                <a:spcPts val="800"/>
              </a:spcAft>
              <a:defRPr/>
            </a:pPr>
            <a:r>
              <a:rPr lang="fi-FI" sz="3600" b="1" dirty="0">
                <a:solidFill>
                  <a:srgbClr val="180A22"/>
                </a:solidFill>
                <a:latin typeface="Avenir Next LT Pro" panose="020B0504020202020204" pitchFamily="34" charset="0"/>
                <a:ea typeface="Times New Roman" panose="02020603050405020304" pitchFamily="18" charset="0"/>
                <a:cs typeface="Times New Roman" panose="02020603050405020304" pitchFamily="18" charset="0"/>
                <a:sym typeface="Arial"/>
              </a:rPr>
              <a:t>MODELLING HYBRID VALUE</a:t>
            </a:r>
          </a:p>
          <a:p>
            <a:pPr marR="539101" defTabSz="457189">
              <a:defRPr/>
            </a:pPr>
            <a:r>
              <a:rPr lang="fi-FI" sz="2000" b="1" dirty="0" err="1">
                <a:solidFill>
                  <a:srgbClr val="180A22">
                    <a:lumMod val="75000"/>
                    <a:lumOff val="25000"/>
                  </a:srgbClr>
                </a:solidFill>
                <a:latin typeface="Avenir Next LT Pro" panose="020B0504020202020204" pitchFamily="34" charset="0"/>
                <a:ea typeface="Calibri" panose="020F0502020204030204" pitchFamily="34" charset="0"/>
                <a:cs typeface="Times New Roman" panose="02020603050405020304" pitchFamily="18" charset="0"/>
                <a:sym typeface="Arial"/>
              </a:rPr>
              <a:t>Thu</a:t>
            </a:r>
            <a:r>
              <a:rPr lang="fi-FI" sz="2000" b="1" dirty="0">
                <a:solidFill>
                  <a:srgbClr val="180A22">
                    <a:lumMod val="75000"/>
                    <a:lumOff val="25000"/>
                  </a:srgbClr>
                </a:solidFill>
                <a:latin typeface="Avenir Next LT Pro" panose="020B0504020202020204" pitchFamily="34" charset="0"/>
                <a:ea typeface="Calibri" panose="020F0502020204030204" pitchFamily="34" charset="0"/>
                <a:cs typeface="Times New Roman" panose="02020603050405020304" pitchFamily="18" charset="0"/>
                <a:sym typeface="Arial"/>
              </a:rPr>
              <a:t>. 5.11.2020 12:30-14:30</a:t>
            </a:r>
            <a:endParaRPr lang="fi-FI" sz="3600" dirty="0">
              <a:solidFill>
                <a:srgbClr val="180A22"/>
              </a:solidFill>
              <a:latin typeface="Avenir Next LT Pro Light" panose="020B0304020202020204" pitchFamily="34" charset="0"/>
              <a:ea typeface="Times New Roman" panose="02020603050405020304" pitchFamily="18" charset="0"/>
              <a:cs typeface="Times New Roman" panose="02020603050405020304" pitchFamily="18" charset="0"/>
              <a:sym typeface="Arial"/>
            </a:endParaRPr>
          </a:p>
          <a:p>
            <a:pPr marR="269233" defTabSz="457189">
              <a:spcAft>
                <a:spcPts val="800"/>
              </a:spcAft>
              <a:defRPr/>
            </a:pPr>
            <a:endParaRPr lang="fi-FI" sz="2000" dirty="0">
              <a:solidFill>
                <a:prstClr val="black"/>
              </a:solidFill>
              <a:latin typeface="Avenir Next LT Pro" panose="020B0504020202020204" pitchFamily="34" charset="0"/>
              <a:ea typeface="Calibri" panose="020F0502020204030204" pitchFamily="34" charset="0"/>
              <a:cs typeface="Times New Roman" panose="02020603050405020304" pitchFamily="18" charset="0"/>
              <a:sym typeface="Arial"/>
            </a:endParaRPr>
          </a:p>
          <a:p>
            <a:pPr marR="269233" defTabSz="457189">
              <a:spcAft>
                <a:spcPts val="800"/>
              </a:spcAft>
              <a:defRPr/>
            </a:pPr>
            <a:r>
              <a:rPr lang="fi-FI" b="1" dirty="0" err="1">
                <a:solidFill>
                  <a:prstClr val="black"/>
                </a:solidFill>
                <a:latin typeface="Avenir Next LT Pro" panose="020B0504020202020204" pitchFamily="34" charset="0"/>
                <a:ea typeface="Times New Roman" panose="02020603050405020304" pitchFamily="18" charset="0"/>
                <a:cs typeface="Times New Roman" panose="02020603050405020304" pitchFamily="18" charset="0"/>
                <a:sym typeface="Arial"/>
              </a:rPr>
              <a:t>Evaluating</a:t>
            </a:r>
            <a:r>
              <a:rPr lang="fi-FI" b="1" dirty="0">
                <a:solidFill>
                  <a:prstClr val="black"/>
                </a:solidFill>
                <a:latin typeface="Avenir Next LT Pro" panose="020B0504020202020204" pitchFamily="34" charset="0"/>
                <a:ea typeface="Times New Roman" panose="02020603050405020304" pitchFamily="18" charset="0"/>
                <a:cs typeface="Times New Roman" panose="02020603050405020304" pitchFamily="18" charset="0"/>
                <a:sym typeface="Arial"/>
              </a:rPr>
              <a:t> </a:t>
            </a:r>
            <a:r>
              <a:rPr lang="fi-FI" b="1" dirty="0" err="1">
                <a:solidFill>
                  <a:prstClr val="black"/>
                </a:solidFill>
                <a:latin typeface="Avenir Next LT Pro" panose="020B0504020202020204" pitchFamily="34" charset="0"/>
                <a:ea typeface="Times New Roman" panose="02020603050405020304" pitchFamily="18" charset="0"/>
                <a:cs typeface="Times New Roman" panose="02020603050405020304" pitchFamily="18" charset="0"/>
                <a:sym typeface="Arial"/>
              </a:rPr>
              <a:t>hybrid</a:t>
            </a:r>
            <a:r>
              <a:rPr lang="fi-FI" b="1" dirty="0">
                <a:solidFill>
                  <a:prstClr val="black"/>
                </a:solidFill>
                <a:latin typeface="Avenir Next LT Pro" panose="020B0504020202020204" pitchFamily="34" charset="0"/>
                <a:ea typeface="Times New Roman" panose="02020603050405020304" pitchFamily="18" charset="0"/>
                <a:cs typeface="Times New Roman" panose="02020603050405020304" pitchFamily="18" charset="0"/>
                <a:sym typeface="Arial"/>
              </a:rPr>
              <a:t> management </a:t>
            </a:r>
            <a:r>
              <a:rPr lang="fi-FI" b="1" dirty="0" err="1">
                <a:solidFill>
                  <a:prstClr val="black"/>
                </a:solidFill>
                <a:latin typeface="Avenir Next LT Pro" panose="020B0504020202020204" pitchFamily="34" charset="0"/>
                <a:ea typeface="Times New Roman" panose="02020603050405020304" pitchFamily="18" charset="0"/>
                <a:cs typeface="Times New Roman" panose="02020603050405020304" pitchFamily="18" charset="0"/>
                <a:sym typeface="Arial"/>
              </a:rPr>
              <a:t>models</a:t>
            </a:r>
            <a:r>
              <a:rPr lang="fi-FI" b="1" dirty="0">
                <a:solidFill>
                  <a:prstClr val="black"/>
                </a:solidFill>
                <a:latin typeface="Avenir Next LT Pro" panose="020B0504020202020204" pitchFamily="34" charset="0"/>
                <a:ea typeface="Times New Roman" panose="02020603050405020304" pitchFamily="18" charset="0"/>
                <a:cs typeface="Times New Roman" panose="02020603050405020304" pitchFamily="18" charset="0"/>
                <a:sym typeface="Arial"/>
              </a:rPr>
              <a:t>.</a:t>
            </a:r>
            <a:r>
              <a:rPr lang="fi-FI" dirty="0">
                <a:solidFill>
                  <a:prstClr val="black"/>
                </a:solidFill>
                <a:latin typeface="Avenir Next LT Pro" panose="020B0504020202020204" pitchFamily="34" charset="0"/>
                <a:ea typeface="Times New Roman" panose="02020603050405020304" pitchFamily="18" charset="0"/>
                <a:cs typeface="Times New Roman" panose="02020603050405020304" pitchFamily="18" charset="0"/>
                <a:sym typeface="Arial"/>
              </a:rPr>
              <a:t> </a:t>
            </a:r>
            <a:r>
              <a:rPr lang="fi-FI" sz="1600" dirty="0">
                <a:solidFill>
                  <a:prstClr val="black"/>
                </a:solidFill>
                <a:latin typeface="Avenir Next LT Pro" panose="020B0504020202020204" pitchFamily="34" charset="0"/>
                <a:ea typeface="Times New Roman" panose="02020603050405020304" pitchFamily="18" charset="0"/>
                <a:cs typeface="Times New Roman" panose="02020603050405020304" pitchFamily="18" charset="0"/>
                <a:sym typeface="Arial"/>
              </a:rPr>
              <a:t>Harri Laihonen, </a:t>
            </a:r>
            <a:r>
              <a:rPr lang="fi-FI" sz="1600" dirty="0" err="1">
                <a:solidFill>
                  <a:prstClr val="black"/>
                </a:solidFill>
                <a:latin typeface="Avenir Next LT Pro" panose="020B0504020202020204" pitchFamily="34" charset="0"/>
                <a:ea typeface="Times New Roman" panose="02020603050405020304" pitchFamily="18" charset="0"/>
                <a:cs typeface="Times New Roman" panose="02020603050405020304" pitchFamily="18" charset="0"/>
                <a:sym typeface="Arial"/>
              </a:rPr>
              <a:t>University</a:t>
            </a:r>
            <a:r>
              <a:rPr lang="fi-FI" sz="1600" dirty="0">
                <a:solidFill>
                  <a:prstClr val="black"/>
                </a:solidFill>
                <a:latin typeface="Avenir Next LT Pro" panose="020B0504020202020204" pitchFamily="34" charset="0"/>
                <a:ea typeface="Times New Roman" panose="02020603050405020304" pitchFamily="18" charset="0"/>
                <a:cs typeface="Times New Roman" panose="02020603050405020304" pitchFamily="18" charset="0"/>
                <a:sym typeface="Arial"/>
              </a:rPr>
              <a:t> of Eastern Finland, Department of Health and </a:t>
            </a:r>
            <a:r>
              <a:rPr lang="fi-FI" sz="1600" dirty="0" err="1">
                <a:solidFill>
                  <a:prstClr val="black"/>
                </a:solidFill>
                <a:latin typeface="Avenir Next LT Pro" panose="020B0504020202020204" pitchFamily="34" charset="0"/>
                <a:ea typeface="Times New Roman" panose="02020603050405020304" pitchFamily="18" charset="0"/>
                <a:cs typeface="Times New Roman" panose="02020603050405020304" pitchFamily="18" charset="0"/>
                <a:sym typeface="Arial"/>
              </a:rPr>
              <a:t>Social</a:t>
            </a:r>
            <a:r>
              <a:rPr lang="fi-FI" sz="1600" dirty="0">
                <a:solidFill>
                  <a:prstClr val="black"/>
                </a:solidFill>
                <a:latin typeface="Avenir Next LT Pro" panose="020B0504020202020204" pitchFamily="34" charset="0"/>
                <a:ea typeface="Times New Roman" panose="02020603050405020304" pitchFamily="18" charset="0"/>
                <a:cs typeface="Times New Roman" panose="02020603050405020304" pitchFamily="18" charset="0"/>
                <a:sym typeface="Arial"/>
              </a:rPr>
              <a:t> Management and Petra Kokko, Tampere </a:t>
            </a:r>
            <a:r>
              <a:rPr lang="fi-FI" sz="1600" dirty="0" err="1">
                <a:solidFill>
                  <a:prstClr val="black"/>
                </a:solidFill>
                <a:latin typeface="Avenir Next LT Pro" panose="020B0504020202020204" pitchFamily="34" charset="0"/>
                <a:ea typeface="Times New Roman" panose="02020603050405020304" pitchFamily="18" charset="0"/>
                <a:cs typeface="Times New Roman" panose="02020603050405020304" pitchFamily="18" charset="0"/>
                <a:sym typeface="Arial"/>
              </a:rPr>
              <a:t>University</a:t>
            </a:r>
            <a:r>
              <a:rPr lang="fi-FI" sz="1600" dirty="0">
                <a:solidFill>
                  <a:prstClr val="black"/>
                </a:solidFill>
                <a:latin typeface="Avenir Next LT Pro" panose="020B0504020202020204" pitchFamily="34" charset="0"/>
                <a:ea typeface="Times New Roman" panose="02020603050405020304" pitchFamily="18" charset="0"/>
                <a:cs typeface="Times New Roman" panose="02020603050405020304" pitchFamily="18" charset="0"/>
                <a:sym typeface="Arial"/>
              </a:rPr>
              <a:t>, </a:t>
            </a:r>
            <a:r>
              <a:rPr lang="fi-FI" sz="1600" dirty="0" err="1">
                <a:solidFill>
                  <a:prstClr val="black"/>
                </a:solidFill>
                <a:latin typeface="Avenir Next LT Pro" panose="020B0504020202020204" pitchFamily="34" charset="0"/>
                <a:ea typeface="Times New Roman" panose="02020603050405020304" pitchFamily="18" charset="0"/>
                <a:cs typeface="Times New Roman" panose="02020603050405020304" pitchFamily="18" charset="0"/>
                <a:sym typeface="Arial"/>
              </a:rPr>
              <a:t>Faculty</a:t>
            </a:r>
            <a:r>
              <a:rPr lang="fi-FI" sz="1600" dirty="0">
                <a:solidFill>
                  <a:prstClr val="black"/>
                </a:solidFill>
                <a:latin typeface="Avenir Next LT Pro" panose="020B0504020202020204" pitchFamily="34" charset="0"/>
                <a:ea typeface="Times New Roman" panose="02020603050405020304" pitchFamily="18" charset="0"/>
                <a:cs typeface="Times New Roman" panose="02020603050405020304" pitchFamily="18" charset="0"/>
                <a:sym typeface="Arial"/>
              </a:rPr>
              <a:t> of Business and Management.</a:t>
            </a:r>
          </a:p>
          <a:p>
            <a:pPr marR="269233" defTabSz="457189">
              <a:spcAft>
                <a:spcPts val="800"/>
              </a:spcAft>
              <a:defRPr/>
            </a:pPr>
            <a:endParaRPr lang="fi-FI" sz="1400" dirty="0">
              <a:solidFill>
                <a:prstClr val="black"/>
              </a:solidFill>
              <a:latin typeface="Calibri" panose="020F0502020204030204" pitchFamily="34" charset="0"/>
              <a:ea typeface="Calibri" panose="020F0502020204030204" pitchFamily="34" charset="0"/>
              <a:cs typeface="Times New Roman" panose="02020603050405020304" pitchFamily="18" charset="0"/>
              <a:sym typeface="Arial"/>
            </a:endParaRPr>
          </a:p>
          <a:p>
            <a:pPr marR="269233" defTabSz="457189">
              <a:spcAft>
                <a:spcPts val="800"/>
              </a:spcAft>
              <a:defRPr/>
            </a:pPr>
            <a:r>
              <a:rPr lang="fi-FI" b="1" dirty="0">
                <a:solidFill>
                  <a:prstClr val="black"/>
                </a:solidFill>
                <a:latin typeface="Avenir Next LT Pro" panose="020B0504020202020204" pitchFamily="34" charset="0"/>
                <a:ea typeface="Times New Roman" panose="02020603050405020304" pitchFamily="18" charset="0"/>
                <a:cs typeface="Times New Roman" panose="02020603050405020304" pitchFamily="18" charset="0"/>
                <a:sym typeface="Arial"/>
              </a:rPr>
              <a:t>Value </a:t>
            </a:r>
            <a:r>
              <a:rPr lang="fi-FI" b="1" dirty="0" err="1">
                <a:solidFill>
                  <a:prstClr val="black"/>
                </a:solidFill>
                <a:latin typeface="Avenir Next LT Pro" panose="020B0504020202020204" pitchFamily="34" charset="0"/>
                <a:ea typeface="Times New Roman" panose="02020603050405020304" pitchFamily="18" charset="0"/>
                <a:cs typeface="Times New Roman" panose="02020603050405020304" pitchFamily="18" charset="0"/>
                <a:sym typeface="Arial"/>
              </a:rPr>
              <a:t>creation</a:t>
            </a:r>
            <a:r>
              <a:rPr lang="fi-FI" b="1" dirty="0">
                <a:solidFill>
                  <a:prstClr val="black"/>
                </a:solidFill>
                <a:latin typeface="Avenir Next LT Pro" panose="020B0504020202020204" pitchFamily="34" charset="0"/>
                <a:ea typeface="Times New Roman" panose="02020603050405020304" pitchFamily="18" charset="0"/>
                <a:cs typeface="Times New Roman" panose="02020603050405020304" pitchFamily="18" charset="0"/>
                <a:sym typeface="Arial"/>
              </a:rPr>
              <a:t> </a:t>
            </a:r>
            <a:r>
              <a:rPr lang="fi-FI" b="1" dirty="0" err="1">
                <a:solidFill>
                  <a:prstClr val="black"/>
                </a:solidFill>
                <a:latin typeface="Avenir Next LT Pro" panose="020B0504020202020204" pitchFamily="34" charset="0"/>
                <a:ea typeface="Times New Roman" panose="02020603050405020304" pitchFamily="18" charset="0"/>
                <a:cs typeface="Times New Roman" panose="02020603050405020304" pitchFamily="18" charset="0"/>
                <a:sym typeface="Arial"/>
              </a:rPr>
              <a:t>by</a:t>
            </a:r>
            <a:r>
              <a:rPr lang="fi-FI" b="1" dirty="0">
                <a:solidFill>
                  <a:prstClr val="black"/>
                </a:solidFill>
                <a:latin typeface="Avenir Next LT Pro" panose="020B0504020202020204" pitchFamily="34" charset="0"/>
                <a:ea typeface="Times New Roman" panose="02020603050405020304" pitchFamily="18" charset="0"/>
                <a:cs typeface="Times New Roman" panose="02020603050405020304" pitchFamily="18" charset="0"/>
                <a:sym typeface="Arial"/>
              </a:rPr>
              <a:t> </a:t>
            </a:r>
            <a:r>
              <a:rPr lang="fi-FI" b="1" dirty="0" err="1">
                <a:solidFill>
                  <a:prstClr val="black"/>
                </a:solidFill>
                <a:latin typeface="Avenir Next LT Pro" panose="020B0504020202020204" pitchFamily="34" charset="0"/>
                <a:ea typeface="Times New Roman" panose="02020603050405020304" pitchFamily="18" charset="0"/>
                <a:cs typeface="Times New Roman" panose="02020603050405020304" pitchFamily="18" charset="0"/>
                <a:sym typeface="Arial"/>
              </a:rPr>
              <a:t>hybrid</a:t>
            </a:r>
            <a:r>
              <a:rPr lang="fi-FI" b="1" dirty="0">
                <a:solidFill>
                  <a:prstClr val="black"/>
                </a:solidFill>
                <a:latin typeface="Avenir Next LT Pro" panose="020B0504020202020204" pitchFamily="34" charset="0"/>
                <a:ea typeface="Times New Roman" panose="02020603050405020304" pitchFamily="18" charset="0"/>
                <a:cs typeface="Times New Roman" panose="02020603050405020304" pitchFamily="18" charset="0"/>
                <a:sym typeface="Arial"/>
              </a:rPr>
              <a:t> </a:t>
            </a:r>
            <a:r>
              <a:rPr lang="fi-FI" b="1" dirty="0" err="1">
                <a:solidFill>
                  <a:prstClr val="black"/>
                </a:solidFill>
                <a:latin typeface="Avenir Next LT Pro" panose="020B0504020202020204" pitchFamily="34" charset="0"/>
                <a:ea typeface="Times New Roman" panose="02020603050405020304" pitchFamily="18" charset="0"/>
                <a:cs typeface="Times New Roman" panose="02020603050405020304" pitchFamily="18" charset="0"/>
                <a:sym typeface="Arial"/>
              </a:rPr>
              <a:t>organizations</a:t>
            </a:r>
            <a:r>
              <a:rPr lang="fi-FI" b="1" dirty="0">
                <a:solidFill>
                  <a:prstClr val="black"/>
                </a:solidFill>
                <a:latin typeface="Avenir Next LT Pro" panose="020B0504020202020204" pitchFamily="34" charset="0"/>
                <a:ea typeface="Times New Roman" panose="02020603050405020304" pitchFamily="18" charset="0"/>
                <a:cs typeface="Times New Roman" panose="02020603050405020304" pitchFamily="18" charset="0"/>
                <a:sym typeface="Arial"/>
              </a:rPr>
              <a:t>.</a:t>
            </a:r>
            <a:r>
              <a:rPr lang="fi-FI" dirty="0">
                <a:solidFill>
                  <a:prstClr val="black"/>
                </a:solidFill>
                <a:latin typeface="Avenir Next LT Pro" panose="020B0504020202020204" pitchFamily="34" charset="0"/>
                <a:ea typeface="Times New Roman" panose="02020603050405020304" pitchFamily="18" charset="0"/>
                <a:cs typeface="Times New Roman" panose="02020603050405020304" pitchFamily="18" charset="0"/>
                <a:sym typeface="Arial"/>
              </a:rPr>
              <a:t> </a:t>
            </a:r>
            <a:r>
              <a:rPr lang="fi-FI" sz="1600" dirty="0">
                <a:solidFill>
                  <a:prstClr val="black"/>
                </a:solidFill>
                <a:latin typeface="Avenir Next LT Pro" panose="020B0504020202020204" pitchFamily="34" charset="0"/>
                <a:ea typeface="Times New Roman" panose="02020603050405020304" pitchFamily="18" charset="0"/>
                <a:cs typeface="Times New Roman" panose="02020603050405020304" pitchFamily="18" charset="0"/>
                <a:sym typeface="Arial"/>
              </a:rPr>
              <a:t>Philip </a:t>
            </a:r>
            <a:r>
              <a:rPr lang="fi-FI" sz="1600" dirty="0" err="1">
                <a:solidFill>
                  <a:prstClr val="black"/>
                </a:solidFill>
                <a:latin typeface="Avenir Next LT Pro" panose="020B0504020202020204" pitchFamily="34" charset="0"/>
                <a:ea typeface="Times New Roman" panose="02020603050405020304" pitchFamily="18" charset="0"/>
                <a:cs typeface="Times New Roman" panose="02020603050405020304" pitchFamily="18" charset="0"/>
                <a:sym typeface="Arial"/>
              </a:rPr>
              <a:t>Karré</a:t>
            </a:r>
            <a:r>
              <a:rPr lang="fi-FI" sz="1600" dirty="0">
                <a:solidFill>
                  <a:prstClr val="black"/>
                </a:solidFill>
                <a:latin typeface="Avenir Next LT Pro" panose="020B0504020202020204" pitchFamily="34" charset="0"/>
                <a:ea typeface="Times New Roman" panose="02020603050405020304" pitchFamily="18" charset="0"/>
                <a:cs typeface="Times New Roman" panose="02020603050405020304" pitchFamily="18" charset="0"/>
                <a:sym typeface="Arial"/>
              </a:rPr>
              <a:t>, Erasmus </a:t>
            </a:r>
            <a:r>
              <a:rPr lang="fi-FI" sz="1600" dirty="0" err="1">
                <a:solidFill>
                  <a:prstClr val="black"/>
                </a:solidFill>
                <a:latin typeface="Avenir Next LT Pro" panose="020B0504020202020204" pitchFamily="34" charset="0"/>
                <a:ea typeface="Times New Roman" panose="02020603050405020304" pitchFamily="18" charset="0"/>
                <a:cs typeface="Times New Roman" panose="02020603050405020304" pitchFamily="18" charset="0"/>
                <a:sym typeface="Arial"/>
              </a:rPr>
              <a:t>University</a:t>
            </a:r>
            <a:r>
              <a:rPr lang="fi-FI" sz="1600" dirty="0">
                <a:solidFill>
                  <a:prstClr val="black"/>
                </a:solidFill>
                <a:latin typeface="Avenir Next LT Pro" panose="020B0504020202020204" pitchFamily="34" charset="0"/>
                <a:ea typeface="Times New Roman" panose="02020603050405020304" pitchFamily="18" charset="0"/>
                <a:cs typeface="Times New Roman" panose="02020603050405020304" pitchFamily="18" charset="0"/>
                <a:sym typeface="Arial"/>
              </a:rPr>
              <a:t> Rotterdam, Department of Public </a:t>
            </a:r>
            <a:r>
              <a:rPr lang="fi-FI" sz="1600" dirty="0" err="1">
                <a:solidFill>
                  <a:prstClr val="black"/>
                </a:solidFill>
                <a:latin typeface="Avenir Next LT Pro" panose="020B0504020202020204" pitchFamily="34" charset="0"/>
                <a:ea typeface="Times New Roman" panose="02020603050405020304" pitchFamily="18" charset="0"/>
                <a:cs typeface="Times New Roman" panose="02020603050405020304" pitchFamily="18" charset="0"/>
                <a:sym typeface="Arial"/>
              </a:rPr>
              <a:t>Administration</a:t>
            </a:r>
            <a:r>
              <a:rPr lang="fi-FI" sz="1600" dirty="0">
                <a:solidFill>
                  <a:prstClr val="black"/>
                </a:solidFill>
                <a:latin typeface="Avenir Next LT Pro" panose="020B0504020202020204" pitchFamily="34" charset="0"/>
                <a:ea typeface="Times New Roman" panose="02020603050405020304" pitchFamily="18" charset="0"/>
                <a:cs typeface="Times New Roman" panose="02020603050405020304" pitchFamily="18" charset="0"/>
                <a:sym typeface="Arial"/>
              </a:rPr>
              <a:t> &amp; </a:t>
            </a:r>
            <a:r>
              <a:rPr lang="fi-FI" sz="1600" dirty="0" err="1">
                <a:solidFill>
                  <a:prstClr val="black"/>
                </a:solidFill>
                <a:latin typeface="Avenir Next LT Pro" panose="020B0504020202020204" pitchFamily="34" charset="0"/>
                <a:ea typeface="Times New Roman" panose="02020603050405020304" pitchFamily="18" charset="0"/>
                <a:cs typeface="Times New Roman" panose="02020603050405020304" pitchFamily="18" charset="0"/>
                <a:sym typeface="Arial"/>
              </a:rPr>
              <a:t>Sociology</a:t>
            </a:r>
            <a:r>
              <a:rPr lang="fi-FI" sz="1600" dirty="0">
                <a:solidFill>
                  <a:prstClr val="black"/>
                </a:solidFill>
                <a:latin typeface="Avenir Next LT Pro" panose="020B0504020202020204" pitchFamily="34" charset="0"/>
                <a:ea typeface="Times New Roman" panose="02020603050405020304" pitchFamily="18" charset="0"/>
                <a:cs typeface="Times New Roman" panose="02020603050405020304" pitchFamily="18" charset="0"/>
                <a:sym typeface="Arial"/>
              </a:rPr>
              <a:t>.</a:t>
            </a:r>
          </a:p>
          <a:p>
            <a:pPr marR="269233" defTabSz="457189">
              <a:spcAft>
                <a:spcPts val="800"/>
              </a:spcAft>
              <a:defRPr/>
            </a:pPr>
            <a:endParaRPr lang="fi-FI" sz="1400" dirty="0">
              <a:solidFill>
                <a:prstClr val="black"/>
              </a:solidFill>
              <a:latin typeface="Calibri" panose="020F0502020204030204" pitchFamily="34" charset="0"/>
              <a:ea typeface="Calibri" panose="020F0502020204030204" pitchFamily="34" charset="0"/>
              <a:cs typeface="Times New Roman" panose="02020603050405020304" pitchFamily="18" charset="0"/>
              <a:sym typeface="Arial"/>
            </a:endParaRPr>
          </a:p>
          <a:p>
            <a:pPr marR="269233" defTabSz="457189">
              <a:spcAft>
                <a:spcPts val="800"/>
              </a:spcAft>
              <a:defRPr/>
            </a:pPr>
            <a:r>
              <a:rPr lang="fi-FI" b="1" dirty="0" err="1">
                <a:solidFill>
                  <a:prstClr val="black"/>
                </a:solidFill>
                <a:latin typeface="Avenir Next LT Pro" panose="020B0504020202020204" pitchFamily="34" charset="0"/>
                <a:ea typeface="Times New Roman" panose="02020603050405020304" pitchFamily="18" charset="0"/>
                <a:cs typeface="Times New Roman" panose="02020603050405020304" pitchFamily="18" charset="0"/>
                <a:sym typeface="Arial"/>
              </a:rPr>
              <a:t>Nested</a:t>
            </a:r>
            <a:r>
              <a:rPr lang="fi-FI" b="1" dirty="0">
                <a:solidFill>
                  <a:prstClr val="black"/>
                </a:solidFill>
                <a:latin typeface="Avenir Next LT Pro" panose="020B0504020202020204" pitchFamily="34" charset="0"/>
                <a:ea typeface="Times New Roman" panose="02020603050405020304" pitchFamily="18" charset="0"/>
                <a:cs typeface="Times New Roman" panose="02020603050405020304" pitchFamily="18" charset="0"/>
                <a:sym typeface="Arial"/>
              </a:rPr>
              <a:t> </a:t>
            </a:r>
            <a:r>
              <a:rPr lang="fi-FI" b="1" dirty="0" err="1">
                <a:solidFill>
                  <a:prstClr val="black"/>
                </a:solidFill>
                <a:latin typeface="Avenir Next LT Pro" panose="020B0504020202020204" pitchFamily="34" charset="0"/>
                <a:ea typeface="Times New Roman" panose="02020603050405020304" pitchFamily="18" charset="0"/>
                <a:cs typeface="Times New Roman" panose="02020603050405020304" pitchFamily="18" charset="0"/>
                <a:sym typeface="Arial"/>
              </a:rPr>
              <a:t>hybridity</a:t>
            </a:r>
            <a:r>
              <a:rPr lang="fi-FI" b="1" dirty="0">
                <a:solidFill>
                  <a:prstClr val="black"/>
                </a:solidFill>
                <a:latin typeface="Avenir Next LT Pro" panose="020B0504020202020204" pitchFamily="34" charset="0"/>
                <a:ea typeface="Times New Roman" panose="02020603050405020304" pitchFamily="18" charset="0"/>
                <a:cs typeface="Times New Roman" panose="02020603050405020304" pitchFamily="18" charset="0"/>
                <a:sym typeface="Arial"/>
              </a:rPr>
              <a:t> in Nordic </a:t>
            </a:r>
            <a:r>
              <a:rPr lang="fi-FI" b="1" dirty="0" err="1">
                <a:solidFill>
                  <a:prstClr val="black"/>
                </a:solidFill>
                <a:latin typeface="Avenir Next LT Pro" panose="020B0504020202020204" pitchFamily="34" charset="0"/>
                <a:ea typeface="Times New Roman" panose="02020603050405020304" pitchFamily="18" charset="0"/>
                <a:cs typeface="Times New Roman" panose="02020603050405020304" pitchFamily="18" charset="0"/>
                <a:sym typeface="Arial"/>
              </a:rPr>
              <a:t>higher</a:t>
            </a:r>
            <a:r>
              <a:rPr lang="fi-FI" b="1" dirty="0">
                <a:solidFill>
                  <a:prstClr val="black"/>
                </a:solidFill>
                <a:latin typeface="Avenir Next LT Pro" panose="020B0504020202020204" pitchFamily="34" charset="0"/>
                <a:ea typeface="Times New Roman" panose="02020603050405020304" pitchFamily="18" charset="0"/>
                <a:cs typeface="Times New Roman" panose="02020603050405020304" pitchFamily="18" charset="0"/>
                <a:sym typeface="Arial"/>
              </a:rPr>
              <a:t> </a:t>
            </a:r>
            <a:r>
              <a:rPr lang="fi-FI" b="1" dirty="0" err="1">
                <a:solidFill>
                  <a:prstClr val="black"/>
                </a:solidFill>
                <a:latin typeface="Avenir Next LT Pro" panose="020B0504020202020204" pitchFamily="34" charset="0"/>
                <a:ea typeface="Times New Roman" panose="02020603050405020304" pitchFamily="18" charset="0"/>
                <a:cs typeface="Times New Roman" panose="02020603050405020304" pitchFamily="18" charset="0"/>
                <a:sym typeface="Arial"/>
              </a:rPr>
              <a:t>education</a:t>
            </a:r>
            <a:r>
              <a:rPr lang="fi-FI" b="1" dirty="0">
                <a:solidFill>
                  <a:prstClr val="black"/>
                </a:solidFill>
                <a:latin typeface="Avenir Next LT Pro" panose="020B0504020202020204" pitchFamily="34" charset="0"/>
                <a:ea typeface="Times New Roman" panose="02020603050405020304" pitchFamily="18" charset="0"/>
                <a:cs typeface="Times New Roman" panose="02020603050405020304" pitchFamily="18" charset="0"/>
                <a:sym typeface="Arial"/>
              </a:rPr>
              <a:t>. </a:t>
            </a:r>
            <a:r>
              <a:rPr lang="fi-FI" sz="1600" dirty="0">
                <a:solidFill>
                  <a:prstClr val="black"/>
                </a:solidFill>
                <a:latin typeface="Avenir Next LT Pro" panose="020B0504020202020204" pitchFamily="34" charset="0"/>
                <a:ea typeface="Times New Roman" panose="02020603050405020304" pitchFamily="18" charset="0"/>
                <a:cs typeface="Times New Roman" panose="02020603050405020304" pitchFamily="18" charset="0"/>
                <a:sym typeface="Arial"/>
              </a:rPr>
              <a:t>Elias Pekkola, Tampere </a:t>
            </a:r>
            <a:r>
              <a:rPr lang="fi-FI" sz="1600" dirty="0" err="1">
                <a:solidFill>
                  <a:prstClr val="black"/>
                </a:solidFill>
                <a:latin typeface="Avenir Next LT Pro" panose="020B0504020202020204" pitchFamily="34" charset="0"/>
                <a:ea typeface="Times New Roman" panose="02020603050405020304" pitchFamily="18" charset="0"/>
                <a:cs typeface="Times New Roman" panose="02020603050405020304" pitchFamily="18" charset="0"/>
                <a:sym typeface="Arial"/>
              </a:rPr>
              <a:t>University</a:t>
            </a:r>
            <a:r>
              <a:rPr lang="fi-FI" sz="1600" dirty="0">
                <a:solidFill>
                  <a:prstClr val="black"/>
                </a:solidFill>
                <a:latin typeface="Avenir Next LT Pro" panose="020B0504020202020204" pitchFamily="34" charset="0"/>
                <a:ea typeface="Times New Roman" panose="02020603050405020304" pitchFamily="18" charset="0"/>
                <a:cs typeface="Times New Roman" panose="02020603050405020304" pitchFamily="18" charset="0"/>
                <a:sym typeface="Arial"/>
              </a:rPr>
              <a:t>, </a:t>
            </a:r>
            <a:r>
              <a:rPr lang="fi-FI" sz="1600" dirty="0" err="1">
                <a:solidFill>
                  <a:prstClr val="black"/>
                </a:solidFill>
                <a:latin typeface="Avenir Next LT Pro" panose="020B0504020202020204" pitchFamily="34" charset="0"/>
                <a:ea typeface="Times New Roman" panose="02020603050405020304" pitchFamily="18" charset="0"/>
                <a:cs typeface="Times New Roman" panose="02020603050405020304" pitchFamily="18" charset="0"/>
                <a:sym typeface="Arial"/>
              </a:rPr>
              <a:t>Faculty</a:t>
            </a:r>
            <a:r>
              <a:rPr lang="fi-FI" sz="1600" dirty="0">
                <a:solidFill>
                  <a:prstClr val="black"/>
                </a:solidFill>
                <a:latin typeface="Avenir Next LT Pro" panose="020B0504020202020204" pitchFamily="34" charset="0"/>
                <a:ea typeface="Times New Roman" panose="02020603050405020304" pitchFamily="18" charset="0"/>
                <a:cs typeface="Times New Roman" panose="02020603050405020304" pitchFamily="18" charset="0"/>
                <a:sym typeface="Arial"/>
              </a:rPr>
              <a:t> of Business and Management.</a:t>
            </a:r>
            <a:endParaRPr lang="fi-FI" sz="1400" dirty="0">
              <a:solidFill>
                <a:prstClr val="black"/>
              </a:solidFill>
              <a:latin typeface="Calibri" panose="020F0502020204030204" pitchFamily="34" charset="0"/>
              <a:ea typeface="Calibri" panose="020F0502020204030204" pitchFamily="34" charset="0"/>
              <a:cs typeface="Times New Roman" panose="02020603050405020304" pitchFamily="18" charset="0"/>
              <a:sym typeface="Arial"/>
            </a:endParaRPr>
          </a:p>
        </p:txBody>
      </p:sp>
      <p:pic>
        <p:nvPicPr>
          <p:cNvPr id="9" name="Kuva 8">
            <a:extLst>
              <a:ext uri="{FF2B5EF4-FFF2-40B4-BE49-F238E27FC236}">
                <a16:creationId xmlns:a16="http://schemas.microsoft.com/office/drawing/2014/main" id="{2F14B758-37BB-458C-B97D-859E6AE05C10}"/>
              </a:ext>
            </a:extLst>
          </p:cNvPr>
          <p:cNvPicPr>
            <a:picLocks noChangeAspect="1"/>
          </p:cNvPicPr>
          <p:nvPr/>
        </p:nvPicPr>
        <p:blipFill>
          <a:blip r:embed="rId6">
            <a:duotone>
              <a:schemeClr val="accent5">
                <a:shade val="45000"/>
                <a:satMod val="135000"/>
              </a:schemeClr>
              <a:prstClr val="white"/>
            </a:duotone>
          </a:blip>
          <a:stretch>
            <a:fillRect/>
          </a:stretch>
        </p:blipFill>
        <p:spPr>
          <a:xfrm>
            <a:off x="9409595" y="6058683"/>
            <a:ext cx="2668912" cy="617435"/>
          </a:xfrm>
          <a:prstGeom prst="rect">
            <a:avLst/>
          </a:prstGeom>
        </p:spPr>
      </p:pic>
    </p:spTree>
    <p:extLst>
      <p:ext uri="{BB962C8B-B14F-4D97-AF65-F5344CB8AC3E}">
        <p14:creationId xmlns:p14="http://schemas.microsoft.com/office/powerpoint/2010/main" val="30986063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201CC55D-ED54-4C5C-95E6-10947BD110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p:cNvSpPr>
            <a:spLocks noGrp="1"/>
          </p:cNvSpPr>
          <p:nvPr>
            <p:ph type="title"/>
          </p:nvPr>
        </p:nvSpPr>
        <p:spPr>
          <a:xfrm>
            <a:off x="589560" y="856180"/>
            <a:ext cx="4560584" cy="1128068"/>
          </a:xfrm>
        </p:spPr>
        <p:txBody>
          <a:bodyPr vert="horz" lIns="91440" tIns="45720" rIns="91440" bIns="45720" rtlCol="0" anchor="ctr">
            <a:normAutofit/>
          </a:bodyPr>
          <a:lstStyle/>
          <a:p>
            <a:r>
              <a:rPr lang="en-US" sz="2800" dirty="0"/>
              <a:t>The Main features of hybridity in previous research </a:t>
            </a:r>
            <a:r>
              <a:rPr lang="en-US" sz="1300" dirty="0"/>
              <a:t>(Johanson &amp; Vakkuri 2017)</a:t>
            </a:r>
          </a:p>
        </p:txBody>
      </p:sp>
      <p:grpSp>
        <p:nvGrpSpPr>
          <p:cNvPr id="13" name="Group 12">
            <a:extLst>
              <a:ext uri="{FF2B5EF4-FFF2-40B4-BE49-F238E27FC236}">
                <a16:creationId xmlns:a16="http://schemas.microsoft.com/office/drawing/2014/main" id="{1DE889C7-FAD6-4397-98E2-05D50348445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083484"/>
            <a:ext cx="355196" cy="673460"/>
            <a:chOff x="0" y="823811"/>
            <a:chExt cx="355196" cy="673460"/>
          </a:xfrm>
        </p:grpSpPr>
        <p:sp>
          <p:nvSpPr>
            <p:cNvPr id="14" name="Rectangle 13">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823811"/>
              <a:ext cx="87363"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9341" y="823811"/>
              <a:ext cx="195855"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7" name="Rectangle 16">
            <a:extLst>
              <a:ext uri="{FF2B5EF4-FFF2-40B4-BE49-F238E27FC236}">
                <a16:creationId xmlns:a16="http://schemas.microsoft.com/office/drawing/2014/main" id="{3873B707-463F-40B0-8227-E8CC6C67EB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65085" y="2090569"/>
            <a:ext cx="429768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Content Placeholder 5"/>
          <p:cNvSpPr>
            <a:spLocks noGrp="1"/>
          </p:cNvSpPr>
          <p:nvPr>
            <p:ph sz="half" idx="1"/>
          </p:nvPr>
        </p:nvSpPr>
        <p:spPr>
          <a:xfrm>
            <a:off x="590719" y="2330505"/>
            <a:ext cx="4559425" cy="3979585"/>
          </a:xfrm>
        </p:spPr>
        <p:txBody>
          <a:bodyPr vert="horz" lIns="91440" tIns="45720" rIns="91440" bIns="45720" rtlCol="0" anchor="ctr">
            <a:normAutofit/>
          </a:bodyPr>
          <a:lstStyle/>
          <a:p>
            <a:r>
              <a:rPr lang="en-US" sz="2000" dirty="0"/>
              <a:t>Shared ownership (</a:t>
            </a:r>
            <a:r>
              <a:rPr lang="en-US" sz="2000" dirty="0" err="1"/>
              <a:t>e.g</a:t>
            </a:r>
            <a:r>
              <a:rPr lang="en-US" sz="2000" dirty="0"/>
              <a:t> SOE).</a:t>
            </a:r>
          </a:p>
          <a:p>
            <a:r>
              <a:rPr lang="en-US" sz="2000" dirty="0"/>
              <a:t>Goal incongruence and different institutional logics in the same organization (</a:t>
            </a:r>
            <a:r>
              <a:rPr lang="en-US" sz="2000" dirty="0" err="1"/>
              <a:t>eg.</a:t>
            </a:r>
            <a:r>
              <a:rPr lang="en-US" sz="2000" dirty="0"/>
              <a:t> SE).</a:t>
            </a:r>
          </a:p>
          <a:p>
            <a:r>
              <a:rPr lang="en-US" sz="2000" dirty="0"/>
              <a:t>Variety in the sources of financing (</a:t>
            </a:r>
            <a:r>
              <a:rPr lang="en-US" sz="2000" dirty="0" err="1"/>
              <a:t>eg.</a:t>
            </a:r>
            <a:r>
              <a:rPr lang="en-US" sz="2000" dirty="0"/>
              <a:t> PPP).</a:t>
            </a:r>
          </a:p>
          <a:p>
            <a:r>
              <a:rPr lang="en-US" sz="2000" dirty="0"/>
              <a:t>Differentiated forms of economic and social control (</a:t>
            </a:r>
            <a:r>
              <a:rPr lang="en-US" sz="2000" dirty="0" err="1"/>
              <a:t>e.g</a:t>
            </a:r>
            <a:r>
              <a:rPr lang="en-US" sz="2000" dirty="0"/>
              <a:t> professional control).</a:t>
            </a:r>
          </a:p>
        </p:txBody>
      </p:sp>
      <p:sp>
        <p:nvSpPr>
          <p:cNvPr id="19" name="Rectangle 18">
            <a:extLst>
              <a:ext uri="{FF2B5EF4-FFF2-40B4-BE49-F238E27FC236}">
                <a16:creationId xmlns:a16="http://schemas.microsoft.com/office/drawing/2014/main" id="{C13237C8-E62C-4F0D-A318-BD6FB6C2D1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810" y="513853"/>
            <a:ext cx="6009366" cy="583457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wooden house&#10;&#10;Description automatically generated"/>
          <p:cNvPicPr>
            <a:picLocks noChangeAspect="1"/>
          </p:cNvPicPr>
          <p:nvPr/>
        </p:nvPicPr>
        <p:blipFill rotWithShape="1">
          <a:blip r:embed="rId2" cstate="print">
            <a:extLst>
              <a:ext uri="{28A0092B-C50C-407E-A947-70E740481C1C}">
                <a14:useLocalDpi xmlns:a14="http://schemas.microsoft.com/office/drawing/2010/main" val="0"/>
              </a:ext>
            </a:extLst>
          </a:blip>
          <a:srcRect l="7530" r="15101"/>
          <a:stretch/>
        </p:blipFill>
        <p:spPr>
          <a:xfrm>
            <a:off x="5977788" y="799352"/>
            <a:ext cx="5425410" cy="5259296"/>
          </a:xfrm>
          <a:prstGeom prst="rect">
            <a:avLst/>
          </a:prstGeom>
        </p:spPr>
      </p:pic>
      <p:sp>
        <p:nvSpPr>
          <p:cNvPr id="12" name="Rectangle 11">
            <a:extLst>
              <a:ext uri="{FF2B5EF4-FFF2-40B4-BE49-F238E27FC236}">
                <a16:creationId xmlns:a16="http://schemas.microsoft.com/office/drawing/2014/main" id="{BA917D2C-D94F-4915-BDEE-05631193F2C0}"/>
              </a:ext>
            </a:extLst>
          </p:cNvPr>
          <p:cNvSpPr/>
          <p:nvPr/>
        </p:nvSpPr>
        <p:spPr>
          <a:xfrm>
            <a:off x="5602011" y="6321772"/>
            <a:ext cx="4256692" cy="246221"/>
          </a:xfrm>
          <a:prstGeom prst="rect">
            <a:avLst/>
          </a:prstGeom>
        </p:spPr>
        <p:txBody>
          <a:bodyPr wrap="square">
            <a:spAutoFit/>
          </a:bodyPr>
          <a:lstStyle/>
          <a:p>
            <a:r>
              <a:rPr lang="en-US" sz="1000" i="1" dirty="0"/>
              <a:t>Photo: Erik Johansson</a:t>
            </a:r>
            <a:endParaRPr lang="fi-FI" sz="1000" dirty="0"/>
          </a:p>
        </p:txBody>
      </p:sp>
    </p:spTree>
    <p:extLst>
      <p:ext uri="{BB962C8B-B14F-4D97-AF65-F5344CB8AC3E}">
        <p14:creationId xmlns:p14="http://schemas.microsoft.com/office/powerpoint/2010/main" val="370463441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71CA5CC-FC6C-4AE2-A4AB-E9645D172314}"/>
              </a:ext>
            </a:extLst>
          </p:cNvPr>
          <p:cNvSpPr>
            <a:spLocks noGrp="1"/>
          </p:cNvSpPr>
          <p:nvPr>
            <p:ph type="title"/>
          </p:nvPr>
        </p:nvSpPr>
        <p:spPr>
          <a:xfrm>
            <a:off x="1314857" y="365125"/>
            <a:ext cx="10515600" cy="1325563"/>
          </a:xfrm>
        </p:spPr>
        <p:txBody>
          <a:bodyPr>
            <a:normAutofit fontScale="90000"/>
          </a:bodyPr>
          <a:lstStyle/>
          <a:p>
            <a:r>
              <a:rPr lang="fi-FI" dirty="0"/>
              <a:t>New </a:t>
            </a:r>
            <a:r>
              <a:rPr lang="fi-FI" dirty="0" err="1"/>
              <a:t>title</a:t>
            </a:r>
            <a:r>
              <a:rPr lang="fi-FI" dirty="0"/>
              <a:t> on </a:t>
            </a:r>
            <a:r>
              <a:rPr lang="fi-FI" dirty="0" err="1"/>
              <a:t>hybrid</a:t>
            </a:r>
            <a:r>
              <a:rPr lang="fi-FI" dirty="0"/>
              <a:t> </a:t>
            </a:r>
            <a:r>
              <a:rPr lang="fi-FI" dirty="0" err="1"/>
              <a:t>value</a:t>
            </a:r>
            <a:r>
              <a:rPr lang="fi-FI" dirty="0"/>
              <a:t> </a:t>
            </a:r>
            <a:r>
              <a:rPr lang="fi-FI" dirty="0" err="1"/>
              <a:t>creation</a:t>
            </a:r>
            <a:r>
              <a:rPr lang="fi-FI" dirty="0"/>
              <a:t>. </a:t>
            </a:r>
            <a:r>
              <a:rPr lang="fi-FI" dirty="0" err="1"/>
              <a:t>Hybrid</a:t>
            </a:r>
            <a:r>
              <a:rPr lang="fi-FI" dirty="0"/>
              <a:t> </a:t>
            </a:r>
            <a:r>
              <a:rPr lang="fi-FI" dirty="0" err="1"/>
              <a:t>governance</a:t>
            </a:r>
            <a:r>
              <a:rPr lang="fi-FI" dirty="0"/>
              <a:t>, </a:t>
            </a:r>
            <a:r>
              <a:rPr lang="fi-FI" dirty="0" err="1"/>
              <a:t>organisations</a:t>
            </a:r>
            <a:r>
              <a:rPr lang="fi-FI" dirty="0"/>
              <a:t> and </a:t>
            </a:r>
            <a:r>
              <a:rPr lang="fi-FI" dirty="0" err="1"/>
              <a:t>society</a:t>
            </a:r>
            <a:r>
              <a:rPr lang="fi-FI" dirty="0"/>
              <a:t>. </a:t>
            </a:r>
            <a:r>
              <a:rPr lang="fi-FI" dirty="0" err="1"/>
              <a:t>Routledge</a:t>
            </a:r>
            <a:endParaRPr lang="fi-FI" dirty="0"/>
          </a:p>
        </p:txBody>
      </p:sp>
      <p:pic>
        <p:nvPicPr>
          <p:cNvPr id="6" name="Picture 5">
            <a:extLst>
              <a:ext uri="{FF2B5EF4-FFF2-40B4-BE49-F238E27FC236}">
                <a16:creationId xmlns:a16="http://schemas.microsoft.com/office/drawing/2014/main" id="{960777A0-0557-4385-9E1A-5E0159714BC8}"/>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620711" y="1602226"/>
            <a:ext cx="4324350" cy="4762500"/>
          </a:xfrm>
          <a:prstGeom prst="rect">
            <a:avLst/>
          </a:prstGeom>
        </p:spPr>
      </p:pic>
      <p:sp>
        <p:nvSpPr>
          <p:cNvPr id="7" name="TextBox 6">
            <a:extLst>
              <a:ext uri="{FF2B5EF4-FFF2-40B4-BE49-F238E27FC236}">
                <a16:creationId xmlns:a16="http://schemas.microsoft.com/office/drawing/2014/main" id="{7D5D71DE-3A95-4308-94AA-C8C0AACD036A}"/>
              </a:ext>
            </a:extLst>
          </p:cNvPr>
          <p:cNvSpPr txBox="1"/>
          <p:nvPr/>
        </p:nvSpPr>
        <p:spPr>
          <a:xfrm>
            <a:off x="4727528" y="2042548"/>
            <a:ext cx="6079066" cy="4524315"/>
          </a:xfrm>
          <a:prstGeom prst="rect">
            <a:avLst/>
          </a:prstGeom>
          <a:noFill/>
        </p:spPr>
        <p:txBody>
          <a:bodyPr wrap="square" rtlCol="0">
            <a:spAutoFit/>
          </a:bodyPr>
          <a:lstStyle/>
          <a:p>
            <a:r>
              <a:rPr lang="en-US" dirty="0"/>
              <a:t>Hybrids can unite public, private and voluntary actions, but motivating forces and activity-building engines are attuned to value creation differently. </a:t>
            </a:r>
          </a:p>
          <a:p>
            <a:endParaRPr lang="en-US" dirty="0"/>
          </a:p>
          <a:p>
            <a:r>
              <a:rPr lang="en-US" dirty="0"/>
              <a:t>Government value-creation efforts are contrasted with the value-capturing </a:t>
            </a:r>
            <a:r>
              <a:rPr lang="en-US" dirty="0" err="1"/>
              <a:t>endeavours</a:t>
            </a:r>
            <a:r>
              <a:rPr lang="en-US" dirty="0"/>
              <a:t> of private enterprises and restrictions on beneficiaries in local communities.</a:t>
            </a:r>
          </a:p>
          <a:p>
            <a:endParaRPr lang="fi-FI" dirty="0"/>
          </a:p>
          <a:p>
            <a:r>
              <a:rPr lang="fi-FI" dirty="0" err="1"/>
              <a:t>Topical</a:t>
            </a:r>
            <a:r>
              <a:rPr lang="fi-FI" dirty="0"/>
              <a:t> examples: Social </a:t>
            </a:r>
            <a:r>
              <a:rPr lang="fi-FI" dirty="0" err="1"/>
              <a:t>enterprises</a:t>
            </a:r>
            <a:r>
              <a:rPr lang="fi-FI" dirty="0"/>
              <a:t>, State-</a:t>
            </a:r>
            <a:r>
              <a:rPr lang="fi-FI" dirty="0" err="1"/>
              <a:t>owned</a:t>
            </a:r>
            <a:r>
              <a:rPr lang="fi-FI" dirty="0"/>
              <a:t> </a:t>
            </a:r>
            <a:r>
              <a:rPr lang="fi-FI" dirty="0" err="1"/>
              <a:t>enterprises</a:t>
            </a:r>
            <a:r>
              <a:rPr lang="fi-FI" dirty="0"/>
              <a:t>, </a:t>
            </a:r>
            <a:r>
              <a:rPr lang="fi-FI" dirty="0" err="1"/>
              <a:t>Social</a:t>
            </a:r>
            <a:r>
              <a:rPr lang="fi-FI" dirty="0"/>
              <a:t> </a:t>
            </a:r>
            <a:r>
              <a:rPr lang="fi-FI" dirty="0" err="1"/>
              <a:t>welfare</a:t>
            </a:r>
            <a:r>
              <a:rPr lang="fi-FI" dirty="0"/>
              <a:t> </a:t>
            </a:r>
            <a:r>
              <a:rPr lang="fi-FI" dirty="0" err="1"/>
              <a:t>organisations</a:t>
            </a:r>
            <a:r>
              <a:rPr lang="fi-FI" dirty="0"/>
              <a:t>, Project </a:t>
            </a:r>
            <a:r>
              <a:rPr lang="fi-FI" dirty="0" err="1"/>
              <a:t>organisations</a:t>
            </a:r>
            <a:r>
              <a:rPr lang="fi-FI" dirty="0"/>
              <a:t>, Pension </a:t>
            </a:r>
            <a:r>
              <a:rPr lang="fi-FI" dirty="0" err="1"/>
              <a:t>governance</a:t>
            </a:r>
            <a:r>
              <a:rPr lang="fi-FI" dirty="0"/>
              <a:t>, </a:t>
            </a:r>
            <a:r>
              <a:rPr lang="fi-FI" dirty="0" err="1"/>
              <a:t>Higher</a:t>
            </a:r>
            <a:r>
              <a:rPr lang="fi-FI" dirty="0"/>
              <a:t> </a:t>
            </a:r>
            <a:r>
              <a:rPr lang="fi-FI" dirty="0" err="1"/>
              <a:t>education</a:t>
            </a:r>
            <a:r>
              <a:rPr lang="fi-FI" dirty="0"/>
              <a:t> </a:t>
            </a:r>
            <a:r>
              <a:rPr lang="fi-FI" dirty="0" err="1"/>
              <a:t>institutions</a:t>
            </a:r>
            <a:endParaRPr lang="fi-FI" dirty="0"/>
          </a:p>
          <a:p>
            <a:endParaRPr lang="fi-FI" dirty="0"/>
          </a:p>
          <a:p>
            <a:endParaRPr lang="fi-FI" dirty="0"/>
          </a:p>
          <a:p>
            <a:pPr indent="-228600">
              <a:buFont typeface="Arial" panose="020B0604020202020204" pitchFamily="34" charset="0"/>
              <a:buChar char="•"/>
            </a:pPr>
            <a:r>
              <a:rPr lang="en-US" dirty="0"/>
              <a:t>ISBN </a:t>
            </a:r>
            <a:r>
              <a:rPr lang="en-US" dirty="0" err="1"/>
              <a:t>Ebook</a:t>
            </a:r>
            <a:r>
              <a:rPr lang="en-US" dirty="0"/>
              <a:t> 978-0-367-22211-6</a:t>
            </a:r>
            <a:endParaRPr lang="fi-FI" dirty="0"/>
          </a:p>
          <a:p>
            <a:pPr indent="-228600">
              <a:buFont typeface="Arial" panose="020B0604020202020204" pitchFamily="34" charset="0"/>
              <a:buChar char="•"/>
            </a:pPr>
            <a:r>
              <a:rPr lang="en-US" dirty="0"/>
              <a:t>ISBN hardcover 978-0-429-28624-7</a:t>
            </a:r>
            <a:endParaRPr lang="fi-FI" dirty="0"/>
          </a:p>
          <a:p>
            <a:pPr indent="-228600">
              <a:buFont typeface="Arial" panose="020B0604020202020204" pitchFamily="34" charset="0"/>
              <a:buChar char="•"/>
            </a:pPr>
            <a:endParaRPr lang="fi-FI" dirty="0"/>
          </a:p>
        </p:txBody>
      </p:sp>
    </p:spTree>
    <p:extLst>
      <p:ext uri="{BB962C8B-B14F-4D97-AF65-F5344CB8AC3E}">
        <p14:creationId xmlns:p14="http://schemas.microsoft.com/office/powerpoint/2010/main" val="224137402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7" name="Calendar"/>
          <p:cNvPicPr>
            <a:picLocks noChangeAspect="1"/>
          </p:cNvPicPr>
          <p:nvPr/>
        </p:nvPicPr>
        <p:blipFill>
          <a:blip r:embed="rId2"/>
          <a:srcRect/>
          <a:stretch/>
        </p:blipFill>
        <p:spPr>
          <a:xfrm>
            <a:off x="7055246" y="129595"/>
            <a:ext cx="1557044" cy="1557044"/>
          </a:xfrm>
          <a:prstGeom prst="rect">
            <a:avLst/>
          </a:prstGeom>
        </p:spPr>
      </p:pic>
      <p:sp>
        <p:nvSpPr>
          <p:cNvPr id="62" name="Rectangle 61"/>
          <p:cNvSpPr/>
          <p:nvPr/>
        </p:nvSpPr>
        <p:spPr>
          <a:xfrm>
            <a:off x="3492170" y="129596"/>
            <a:ext cx="2102828" cy="1525345"/>
          </a:xfrm>
          <a:prstGeom prst="rect">
            <a:avLst/>
          </a:prstGeom>
          <a:solidFill>
            <a:schemeClr val="accent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66" name="Rectangle 65"/>
          <p:cNvSpPr/>
          <p:nvPr/>
        </p:nvSpPr>
        <p:spPr>
          <a:xfrm>
            <a:off x="8718639" y="129594"/>
            <a:ext cx="1716260" cy="1525345"/>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11" name="Rectangle 110"/>
          <p:cNvSpPr/>
          <p:nvPr/>
        </p:nvSpPr>
        <p:spPr>
          <a:xfrm>
            <a:off x="1750167" y="1728609"/>
            <a:ext cx="1709928" cy="16781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15" name="Rectangle 114"/>
          <p:cNvSpPr/>
          <p:nvPr/>
        </p:nvSpPr>
        <p:spPr>
          <a:xfrm>
            <a:off x="8718179" y="1728609"/>
            <a:ext cx="1709928" cy="1681843"/>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22" name="Rectangle 121"/>
          <p:cNvSpPr/>
          <p:nvPr/>
        </p:nvSpPr>
        <p:spPr>
          <a:xfrm>
            <a:off x="6976176" y="3443851"/>
            <a:ext cx="1709928" cy="1624466"/>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a:t> </a:t>
            </a:r>
          </a:p>
        </p:txBody>
      </p:sp>
      <p:sp>
        <p:nvSpPr>
          <p:cNvPr id="123" name="Rectangle 122"/>
          <p:cNvSpPr/>
          <p:nvPr/>
        </p:nvSpPr>
        <p:spPr>
          <a:xfrm>
            <a:off x="8718179" y="3443850"/>
            <a:ext cx="1709928" cy="1631215"/>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25" name="Rectangle 124"/>
          <p:cNvSpPr/>
          <p:nvPr/>
        </p:nvSpPr>
        <p:spPr>
          <a:xfrm>
            <a:off x="1746023" y="5119049"/>
            <a:ext cx="1701815" cy="149209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26" name="Rectangle 125"/>
          <p:cNvSpPr/>
          <p:nvPr/>
        </p:nvSpPr>
        <p:spPr>
          <a:xfrm>
            <a:off x="3490623" y="5119049"/>
            <a:ext cx="1751594" cy="1483946"/>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bg1"/>
                </a:solidFill>
                <a:latin typeface="Arial Rounded MT Bold" panose="020F0704030504030204" pitchFamily="34" charset="0"/>
              </a:rPr>
              <a:t>Compromising on values</a:t>
            </a:r>
          </a:p>
        </p:txBody>
      </p:sp>
      <p:sp>
        <p:nvSpPr>
          <p:cNvPr id="127" name="Rectangle 126"/>
          <p:cNvSpPr/>
          <p:nvPr/>
        </p:nvSpPr>
        <p:spPr>
          <a:xfrm>
            <a:off x="5355329" y="5113214"/>
            <a:ext cx="1588772" cy="149792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29" name="Rectangle 128"/>
          <p:cNvSpPr/>
          <p:nvPr/>
        </p:nvSpPr>
        <p:spPr>
          <a:xfrm>
            <a:off x="8718179" y="5023349"/>
            <a:ext cx="1704461" cy="156365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12" name="Rectangle 111"/>
          <p:cNvSpPr/>
          <p:nvPr/>
        </p:nvSpPr>
        <p:spPr>
          <a:xfrm>
            <a:off x="3492177" y="1728609"/>
            <a:ext cx="5193935" cy="1681843"/>
          </a:xfrm>
          <a:prstGeom prst="rect">
            <a:avLst/>
          </a:prstGeom>
          <a:gradFill>
            <a:gsLst>
              <a:gs pos="100000">
                <a:schemeClr val="accent1">
                  <a:lumMod val="50000"/>
                </a:schemeClr>
              </a:gs>
              <a:gs pos="0">
                <a:schemeClr val="accent1"/>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pic>
        <p:nvPicPr>
          <p:cNvPr id="132" name="Shadow"/>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73301" y="1728609"/>
            <a:ext cx="586803" cy="1681843"/>
          </a:xfrm>
          <a:prstGeom prst="rect">
            <a:avLst/>
          </a:prstGeom>
          <a:noFill/>
        </p:spPr>
      </p:pic>
      <p:pic>
        <p:nvPicPr>
          <p:cNvPr id="138" name="Shadow"/>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96019" y="1734548"/>
            <a:ext cx="586803" cy="1675297"/>
          </a:xfrm>
          <a:prstGeom prst="rect">
            <a:avLst/>
          </a:prstGeom>
          <a:noFill/>
        </p:spPr>
      </p:pic>
      <p:sp>
        <p:nvSpPr>
          <p:cNvPr id="146" name="TextBox 145"/>
          <p:cNvSpPr txBox="1"/>
          <p:nvPr/>
        </p:nvSpPr>
        <p:spPr>
          <a:xfrm>
            <a:off x="8672541" y="1865375"/>
            <a:ext cx="1781953" cy="830997"/>
          </a:xfrm>
          <a:prstGeom prst="rect">
            <a:avLst/>
          </a:prstGeom>
          <a:noFill/>
          <a:ln>
            <a:noFill/>
          </a:ln>
        </p:spPr>
        <p:txBody>
          <a:bodyPr wrap="square" rtlCol="0">
            <a:spAutoFit/>
          </a:bodyPr>
          <a:lstStyle/>
          <a:p>
            <a:pPr algn="ctr"/>
            <a:r>
              <a:rPr lang="en-US" sz="2400" dirty="0">
                <a:solidFill>
                  <a:schemeClr val="bg1"/>
                </a:solidFill>
                <a:latin typeface="Arial Rounded MT Bold" panose="020F0704030504030204" pitchFamily="34" charset="0"/>
              </a:rPr>
              <a:t>Projects</a:t>
            </a:r>
          </a:p>
          <a:p>
            <a:pPr algn="ctr"/>
            <a:r>
              <a:rPr lang="en-US" sz="2400" dirty="0">
                <a:solidFill>
                  <a:schemeClr val="bg1"/>
                </a:solidFill>
                <a:latin typeface="Arial Rounded MT Bold" panose="020F0704030504030204" pitchFamily="34" charset="0"/>
              </a:rPr>
              <a:t>&amp;</a:t>
            </a:r>
          </a:p>
        </p:txBody>
      </p:sp>
      <p:sp>
        <p:nvSpPr>
          <p:cNvPr id="147" name="TextBox 146"/>
          <p:cNvSpPr txBox="1"/>
          <p:nvPr/>
        </p:nvSpPr>
        <p:spPr>
          <a:xfrm>
            <a:off x="8672542" y="2501700"/>
            <a:ext cx="1781953" cy="707886"/>
          </a:xfrm>
          <a:prstGeom prst="rect">
            <a:avLst/>
          </a:prstGeom>
          <a:noFill/>
          <a:ln>
            <a:noFill/>
          </a:ln>
        </p:spPr>
        <p:txBody>
          <a:bodyPr wrap="square" rtlCol="0">
            <a:spAutoFit/>
          </a:bodyPr>
          <a:lstStyle/>
          <a:p>
            <a:pPr algn="ctr"/>
            <a:r>
              <a:rPr lang="en-US" sz="2000" b="1" dirty="0">
                <a:solidFill>
                  <a:schemeClr val="bg1"/>
                </a:solidFill>
                <a:latin typeface="Arial Narrow" panose="020B0606020202030204" pitchFamily="34" charset="0"/>
              </a:rPr>
              <a:t>Pension hybrids</a:t>
            </a:r>
            <a:endParaRPr lang="en-US" sz="2000" dirty="0">
              <a:solidFill>
                <a:schemeClr val="bg1"/>
              </a:solidFill>
              <a:latin typeface="Arial Narrow" panose="020B0606020202030204" pitchFamily="34" charset="0"/>
            </a:endParaRPr>
          </a:p>
        </p:txBody>
      </p:sp>
      <p:sp>
        <p:nvSpPr>
          <p:cNvPr id="97" name="arrow"/>
          <p:cNvSpPr>
            <a:spLocks/>
          </p:cNvSpPr>
          <p:nvPr/>
        </p:nvSpPr>
        <p:spPr bwMode="auto">
          <a:xfrm flipV="1">
            <a:off x="4186696" y="4521136"/>
            <a:ext cx="346937" cy="452685"/>
          </a:xfrm>
          <a:custGeom>
            <a:avLst/>
            <a:gdLst>
              <a:gd name="T0" fmla="*/ 673 w 696"/>
              <a:gd name="T1" fmla="*/ 508 h 979"/>
              <a:gd name="T2" fmla="*/ 408 w 696"/>
              <a:gd name="T3" fmla="*/ 72 h 979"/>
              <a:gd name="T4" fmla="*/ 340 w 696"/>
              <a:gd name="T5" fmla="*/ 0 h 979"/>
              <a:gd name="T6" fmla="*/ 272 w 696"/>
              <a:gd name="T7" fmla="*/ 72 h 979"/>
              <a:gd name="T8" fmla="*/ 23 w 696"/>
              <a:gd name="T9" fmla="*/ 506 h 979"/>
              <a:gd name="T10" fmla="*/ 57 w 696"/>
              <a:gd name="T11" fmla="*/ 576 h 979"/>
              <a:gd name="T12" fmla="*/ 200 w 696"/>
              <a:gd name="T13" fmla="*/ 576 h 979"/>
              <a:gd name="T14" fmla="*/ 200 w 696"/>
              <a:gd name="T15" fmla="*/ 944 h 979"/>
              <a:gd name="T16" fmla="*/ 240 w 696"/>
              <a:gd name="T17" fmla="*/ 979 h 979"/>
              <a:gd name="T18" fmla="*/ 440 w 696"/>
              <a:gd name="T19" fmla="*/ 979 h 979"/>
              <a:gd name="T20" fmla="*/ 479 w 696"/>
              <a:gd name="T21" fmla="*/ 940 h 979"/>
              <a:gd name="T22" fmla="*/ 479 w 696"/>
              <a:gd name="T23" fmla="*/ 576 h 979"/>
              <a:gd name="T24" fmla="*/ 481 w 696"/>
              <a:gd name="T25" fmla="*/ 576 h 979"/>
              <a:gd name="T26" fmla="*/ 637 w 696"/>
              <a:gd name="T27" fmla="*/ 576 h 979"/>
              <a:gd name="T28" fmla="*/ 673 w 696"/>
              <a:gd name="T29" fmla="*/ 508 h 9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96" h="979">
                <a:moveTo>
                  <a:pt x="673" y="508"/>
                </a:moveTo>
                <a:cubicBezTo>
                  <a:pt x="651" y="472"/>
                  <a:pt x="408" y="72"/>
                  <a:pt x="408" y="72"/>
                </a:cubicBezTo>
                <a:cubicBezTo>
                  <a:pt x="388" y="39"/>
                  <a:pt x="372" y="0"/>
                  <a:pt x="340" y="0"/>
                </a:cubicBezTo>
                <a:cubicBezTo>
                  <a:pt x="301" y="0"/>
                  <a:pt x="292" y="39"/>
                  <a:pt x="272" y="72"/>
                </a:cubicBezTo>
                <a:cubicBezTo>
                  <a:pt x="272" y="72"/>
                  <a:pt x="39" y="477"/>
                  <a:pt x="23" y="506"/>
                </a:cubicBezTo>
                <a:cubicBezTo>
                  <a:pt x="0" y="546"/>
                  <a:pt x="11" y="576"/>
                  <a:pt x="57" y="576"/>
                </a:cubicBezTo>
                <a:cubicBezTo>
                  <a:pt x="200" y="576"/>
                  <a:pt x="200" y="576"/>
                  <a:pt x="200" y="576"/>
                </a:cubicBezTo>
                <a:cubicBezTo>
                  <a:pt x="200" y="944"/>
                  <a:pt x="200" y="944"/>
                  <a:pt x="200" y="944"/>
                </a:cubicBezTo>
                <a:cubicBezTo>
                  <a:pt x="200" y="968"/>
                  <a:pt x="214" y="979"/>
                  <a:pt x="240" y="979"/>
                </a:cubicBezTo>
                <a:cubicBezTo>
                  <a:pt x="440" y="979"/>
                  <a:pt x="440" y="979"/>
                  <a:pt x="440" y="979"/>
                </a:cubicBezTo>
                <a:cubicBezTo>
                  <a:pt x="466" y="979"/>
                  <a:pt x="479" y="963"/>
                  <a:pt x="479" y="940"/>
                </a:cubicBezTo>
                <a:cubicBezTo>
                  <a:pt x="479" y="576"/>
                  <a:pt x="479" y="576"/>
                  <a:pt x="479" y="576"/>
                </a:cubicBezTo>
                <a:cubicBezTo>
                  <a:pt x="481" y="576"/>
                  <a:pt x="481" y="576"/>
                  <a:pt x="481" y="576"/>
                </a:cubicBezTo>
                <a:cubicBezTo>
                  <a:pt x="637" y="576"/>
                  <a:pt x="637" y="576"/>
                  <a:pt x="637" y="576"/>
                </a:cubicBezTo>
                <a:cubicBezTo>
                  <a:pt x="680" y="576"/>
                  <a:pt x="696" y="544"/>
                  <a:pt x="673" y="508"/>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sz="1400"/>
          </a:p>
        </p:txBody>
      </p:sp>
      <p:sp>
        <p:nvSpPr>
          <p:cNvPr id="32" name="TextBox 31"/>
          <p:cNvSpPr txBox="1"/>
          <p:nvPr/>
        </p:nvSpPr>
        <p:spPr>
          <a:xfrm>
            <a:off x="3469790" y="1621971"/>
            <a:ext cx="5130599" cy="1107996"/>
          </a:xfrm>
          <a:prstGeom prst="rect">
            <a:avLst/>
          </a:prstGeom>
          <a:noFill/>
          <a:ln>
            <a:noFill/>
          </a:ln>
        </p:spPr>
        <p:txBody>
          <a:bodyPr wrap="square" rtlCol="0">
            <a:spAutoFit/>
          </a:bodyPr>
          <a:lstStyle/>
          <a:p>
            <a:pPr algn="ctr"/>
            <a:r>
              <a:rPr lang="en-US" sz="6600" dirty="0">
                <a:solidFill>
                  <a:schemeClr val="bg1"/>
                </a:solidFill>
                <a:latin typeface="Franklin Gothic Book" panose="020B0503020102020204" pitchFamily="34" charset="0"/>
              </a:rPr>
              <a:t>Hybrid</a:t>
            </a:r>
          </a:p>
        </p:txBody>
      </p:sp>
      <p:sp>
        <p:nvSpPr>
          <p:cNvPr id="134" name="TextBox 133"/>
          <p:cNvSpPr txBox="1"/>
          <p:nvPr/>
        </p:nvSpPr>
        <p:spPr>
          <a:xfrm>
            <a:off x="3645737" y="2403245"/>
            <a:ext cx="4599766" cy="1015663"/>
          </a:xfrm>
          <a:prstGeom prst="rect">
            <a:avLst/>
          </a:prstGeom>
          <a:noFill/>
          <a:ln>
            <a:noFill/>
          </a:ln>
        </p:spPr>
        <p:txBody>
          <a:bodyPr wrap="square" rtlCol="0">
            <a:spAutoFit/>
          </a:bodyPr>
          <a:lstStyle/>
          <a:p>
            <a:pPr algn="ctr"/>
            <a:r>
              <a:rPr lang="en-US" sz="6000" dirty="0">
                <a:solidFill>
                  <a:schemeClr val="bg1"/>
                </a:solidFill>
                <a:latin typeface="Franklin Gothic Heavy" panose="020B0903020102020204" pitchFamily="34" charset="0"/>
              </a:rPr>
              <a:t>governance</a:t>
            </a:r>
          </a:p>
        </p:txBody>
      </p:sp>
      <p:sp>
        <p:nvSpPr>
          <p:cNvPr id="89" name="TextBox 88"/>
          <p:cNvSpPr txBox="1"/>
          <p:nvPr/>
        </p:nvSpPr>
        <p:spPr>
          <a:xfrm>
            <a:off x="1687836" y="2273529"/>
            <a:ext cx="1781953" cy="400110"/>
          </a:xfrm>
          <a:prstGeom prst="rect">
            <a:avLst/>
          </a:prstGeom>
          <a:noFill/>
          <a:ln>
            <a:noFill/>
          </a:ln>
        </p:spPr>
        <p:txBody>
          <a:bodyPr wrap="square" rtlCol="0">
            <a:spAutoFit/>
          </a:bodyPr>
          <a:lstStyle/>
          <a:p>
            <a:pPr algn="ctr"/>
            <a:r>
              <a:rPr lang="en-US" sz="2000" b="1" dirty="0">
                <a:solidFill>
                  <a:schemeClr val="bg1"/>
                </a:solidFill>
                <a:latin typeface="Arial Rounded MT Bold" panose="020F0704030504030204" pitchFamily="34" charset="0"/>
              </a:rPr>
              <a:t>Mixing value</a:t>
            </a:r>
          </a:p>
        </p:txBody>
      </p:sp>
      <p:sp>
        <p:nvSpPr>
          <p:cNvPr id="91" name="TextBox 90"/>
          <p:cNvSpPr txBox="1"/>
          <p:nvPr/>
        </p:nvSpPr>
        <p:spPr>
          <a:xfrm>
            <a:off x="3645737" y="401963"/>
            <a:ext cx="1605158" cy="830997"/>
          </a:xfrm>
          <a:prstGeom prst="rect">
            <a:avLst/>
          </a:prstGeom>
          <a:noFill/>
          <a:ln>
            <a:noFill/>
          </a:ln>
        </p:spPr>
        <p:txBody>
          <a:bodyPr wrap="square" rtlCol="0">
            <a:spAutoFit/>
          </a:bodyPr>
          <a:lstStyle/>
          <a:p>
            <a:pPr algn="ctr"/>
            <a:r>
              <a:rPr lang="en-US" sz="2400" dirty="0">
                <a:solidFill>
                  <a:schemeClr val="bg1"/>
                </a:solidFill>
                <a:latin typeface="Arial Narrow" panose="020B0606020202030204" pitchFamily="34" charset="0"/>
              </a:rPr>
              <a:t>State-owned enterprises</a:t>
            </a:r>
            <a:endParaRPr lang="en-US" sz="1600" dirty="0">
              <a:solidFill>
                <a:schemeClr val="bg1"/>
              </a:solidFill>
              <a:latin typeface="Arial Black" panose="020B0A04020102090204" pitchFamily="34" charset="0"/>
            </a:endParaRPr>
          </a:p>
        </p:txBody>
      </p:sp>
      <p:sp>
        <p:nvSpPr>
          <p:cNvPr id="92" name="TextBox 91"/>
          <p:cNvSpPr txBox="1"/>
          <p:nvPr/>
        </p:nvSpPr>
        <p:spPr>
          <a:xfrm>
            <a:off x="1893451" y="5342096"/>
            <a:ext cx="1606883" cy="954107"/>
          </a:xfrm>
          <a:prstGeom prst="rect">
            <a:avLst/>
          </a:prstGeom>
          <a:noFill/>
          <a:ln>
            <a:noFill/>
          </a:ln>
        </p:spPr>
        <p:txBody>
          <a:bodyPr wrap="square" rtlCol="0">
            <a:spAutoFit/>
          </a:bodyPr>
          <a:lstStyle/>
          <a:p>
            <a:pPr algn="ctr"/>
            <a:r>
              <a:rPr lang="en-US" sz="2800" dirty="0">
                <a:solidFill>
                  <a:schemeClr val="bg1"/>
                </a:solidFill>
                <a:latin typeface="Arial Narrow" panose="020B0606020202030204" pitchFamily="34" charset="0"/>
              </a:rPr>
              <a:t>Higher education</a:t>
            </a:r>
            <a:endParaRPr lang="en-US" sz="2800" dirty="0">
              <a:solidFill>
                <a:schemeClr val="bg1"/>
              </a:solidFill>
              <a:latin typeface="Arial Black" panose="020B0A04020102090204" pitchFamily="34" charset="0"/>
            </a:endParaRPr>
          </a:p>
        </p:txBody>
      </p:sp>
      <p:sp>
        <p:nvSpPr>
          <p:cNvPr id="93" name="TextBox 92"/>
          <p:cNvSpPr txBox="1"/>
          <p:nvPr/>
        </p:nvSpPr>
        <p:spPr>
          <a:xfrm>
            <a:off x="5155738" y="5452425"/>
            <a:ext cx="1781953" cy="523220"/>
          </a:xfrm>
          <a:prstGeom prst="rect">
            <a:avLst/>
          </a:prstGeom>
          <a:noFill/>
          <a:ln>
            <a:noFill/>
          </a:ln>
        </p:spPr>
        <p:txBody>
          <a:bodyPr wrap="square" rtlCol="0">
            <a:spAutoFit/>
          </a:bodyPr>
          <a:lstStyle/>
          <a:p>
            <a:pPr algn="ctr"/>
            <a:r>
              <a:rPr lang="en-US" sz="2800" b="1" dirty="0">
                <a:solidFill>
                  <a:schemeClr val="bg1"/>
                </a:solidFill>
                <a:latin typeface="Arial Rounded MT Bold" panose="020F0704030504030204" pitchFamily="34" charset="0"/>
              </a:rPr>
              <a:t>14</a:t>
            </a:r>
          </a:p>
        </p:txBody>
      </p:sp>
      <p:sp>
        <p:nvSpPr>
          <p:cNvPr id="94" name="TextBox 93"/>
          <p:cNvSpPr txBox="1"/>
          <p:nvPr/>
        </p:nvSpPr>
        <p:spPr>
          <a:xfrm>
            <a:off x="5355331" y="5903639"/>
            <a:ext cx="1540939" cy="400110"/>
          </a:xfrm>
          <a:prstGeom prst="rect">
            <a:avLst/>
          </a:prstGeom>
          <a:noFill/>
          <a:ln>
            <a:noFill/>
          </a:ln>
        </p:spPr>
        <p:txBody>
          <a:bodyPr wrap="square" rtlCol="0">
            <a:spAutoFit/>
          </a:bodyPr>
          <a:lstStyle/>
          <a:p>
            <a:pPr algn="ctr"/>
            <a:r>
              <a:rPr lang="en-US" sz="2000" dirty="0">
                <a:solidFill>
                  <a:schemeClr val="bg1"/>
                </a:solidFill>
                <a:latin typeface="Arial Narrow" panose="020B0606020202030204" pitchFamily="34" charset="0"/>
              </a:rPr>
              <a:t>CHAPTERS</a:t>
            </a:r>
          </a:p>
        </p:txBody>
      </p:sp>
      <p:sp>
        <p:nvSpPr>
          <p:cNvPr id="95" name="TextBox 94"/>
          <p:cNvSpPr txBox="1"/>
          <p:nvPr/>
        </p:nvSpPr>
        <p:spPr>
          <a:xfrm>
            <a:off x="8717696" y="219131"/>
            <a:ext cx="1739155" cy="646331"/>
          </a:xfrm>
          <a:prstGeom prst="rect">
            <a:avLst/>
          </a:prstGeom>
          <a:noFill/>
          <a:ln>
            <a:noFill/>
          </a:ln>
        </p:spPr>
        <p:txBody>
          <a:bodyPr wrap="square" rtlCol="0">
            <a:spAutoFit/>
          </a:bodyPr>
          <a:lstStyle/>
          <a:p>
            <a:pPr algn="ctr"/>
            <a:r>
              <a:rPr lang="en-US" sz="2400" b="1" dirty="0">
                <a:solidFill>
                  <a:schemeClr val="tx1">
                    <a:lumMod val="75000"/>
                    <a:lumOff val="25000"/>
                  </a:schemeClr>
                </a:solidFill>
                <a:latin typeface="Arial Narrow" panose="020B0606020202030204" pitchFamily="34" charset="0"/>
              </a:rPr>
              <a:t>Legitimizing</a:t>
            </a:r>
          </a:p>
          <a:p>
            <a:pPr algn="ctr"/>
            <a:r>
              <a:rPr lang="en-US" sz="1200" dirty="0">
                <a:solidFill>
                  <a:schemeClr val="tx1">
                    <a:lumMod val="75000"/>
                    <a:lumOff val="25000"/>
                  </a:schemeClr>
                </a:solidFill>
                <a:latin typeface="Arial" panose="020B0604020202020204" pitchFamily="34" charset="0"/>
                <a:cs typeface="Arial" panose="020B0604020202020204" pitchFamily="34" charset="0"/>
              </a:rPr>
              <a:t>value</a:t>
            </a:r>
          </a:p>
        </p:txBody>
      </p:sp>
      <p:sp>
        <p:nvSpPr>
          <p:cNvPr id="98" name="TextBox 97"/>
          <p:cNvSpPr txBox="1"/>
          <p:nvPr/>
        </p:nvSpPr>
        <p:spPr>
          <a:xfrm>
            <a:off x="8682176" y="3581255"/>
            <a:ext cx="1781953" cy="830997"/>
          </a:xfrm>
          <a:prstGeom prst="rect">
            <a:avLst/>
          </a:prstGeom>
          <a:noFill/>
          <a:ln>
            <a:noFill/>
          </a:ln>
        </p:spPr>
        <p:txBody>
          <a:bodyPr wrap="square" rtlCol="0">
            <a:spAutoFit/>
          </a:bodyPr>
          <a:lstStyle/>
          <a:p>
            <a:pPr algn="ctr"/>
            <a:r>
              <a:rPr lang="en-US" sz="4800" b="1" dirty="0">
                <a:solidFill>
                  <a:schemeClr val="bg1"/>
                </a:solidFill>
                <a:latin typeface="Arial Rounded MT Bold" panose="020F0704030504030204" pitchFamily="34" charset="0"/>
              </a:rPr>
              <a:t>7</a:t>
            </a:r>
            <a:endParaRPr lang="en-US" sz="4800" dirty="0">
              <a:solidFill>
                <a:schemeClr val="bg1"/>
              </a:solidFill>
              <a:latin typeface="Arial Rounded MT Bold" panose="020F0704030504030204" pitchFamily="34" charset="0"/>
            </a:endParaRPr>
          </a:p>
        </p:txBody>
      </p:sp>
      <p:sp>
        <p:nvSpPr>
          <p:cNvPr id="99" name="TextBox 98"/>
          <p:cNvSpPr txBox="1"/>
          <p:nvPr/>
        </p:nvSpPr>
        <p:spPr>
          <a:xfrm>
            <a:off x="8724973" y="4247042"/>
            <a:ext cx="1729521" cy="584775"/>
          </a:xfrm>
          <a:prstGeom prst="rect">
            <a:avLst/>
          </a:prstGeom>
          <a:noFill/>
          <a:ln>
            <a:noFill/>
          </a:ln>
        </p:spPr>
        <p:txBody>
          <a:bodyPr wrap="square" rtlCol="0">
            <a:spAutoFit/>
          </a:bodyPr>
          <a:lstStyle/>
          <a:p>
            <a:pPr algn="ctr"/>
            <a:r>
              <a:rPr lang="en-US" sz="1600" dirty="0">
                <a:solidFill>
                  <a:schemeClr val="bg1"/>
                </a:solidFill>
                <a:latin typeface="Arial Narrow" panose="020B0606020202030204" pitchFamily="34" charset="0"/>
              </a:rPr>
              <a:t>COUNTRIES COVERED</a:t>
            </a:r>
          </a:p>
        </p:txBody>
      </p:sp>
      <p:sp>
        <p:nvSpPr>
          <p:cNvPr id="83" name="arrow"/>
          <p:cNvSpPr>
            <a:spLocks/>
          </p:cNvSpPr>
          <p:nvPr/>
        </p:nvSpPr>
        <p:spPr bwMode="auto">
          <a:xfrm rot="10800000" flipV="1">
            <a:off x="2387604" y="1761860"/>
            <a:ext cx="346937" cy="452685"/>
          </a:xfrm>
          <a:custGeom>
            <a:avLst/>
            <a:gdLst>
              <a:gd name="T0" fmla="*/ 673 w 696"/>
              <a:gd name="T1" fmla="*/ 508 h 979"/>
              <a:gd name="T2" fmla="*/ 408 w 696"/>
              <a:gd name="T3" fmla="*/ 72 h 979"/>
              <a:gd name="T4" fmla="*/ 340 w 696"/>
              <a:gd name="T5" fmla="*/ 0 h 979"/>
              <a:gd name="T6" fmla="*/ 272 w 696"/>
              <a:gd name="T7" fmla="*/ 72 h 979"/>
              <a:gd name="T8" fmla="*/ 23 w 696"/>
              <a:gd name="T9" fmla="*/ 506 h 979"/>
              <a:gd name="T10" fmla="*/ 57 w 696"/>
              <a:gd name="T11" fmla="*/ 576 h 979"/>
              <a:gd name="T12" fmla="*/ 200 w 696"/>
              <a:gd name="T13" fmla="*/ 576 h 979"/>
              <a:gd name="T14" fmla="*/ 200 w 696"/>
              <a:gd name="T15" fmla="*/ 944 h 979"/>
              <a:gd name="T16" fmla="*/ 240 w 696"/>
              <a:gd name="T17" fmla="*/ 979 h 979"/>
              <a:gd name="T18" fmla="*/ 440 w 696"/>
              <a:gd name="T19" fmla="*/ 979 h 979"/>
              <a:gd name="T20" fmla="*/ 479 w 696"/>
              <a:gd name="T21" fmla="*/ 940 h 979"/>
              <a:gd name="T22" fmla="*/ 479 w 696"/>
              <a:gd name="T23" fmla="*/ 576 h 979"/>
              <a:gd name="T24" fmla="*/ 481 w 696"/>
              <a:gd name="T25" fmla="*/ 576 h 979"/>
              <a:gd name="T26" fmla="*/ 637 w 696"/>
              <a:gd name="T27" fmla="*/ 576 h 979"/>
              <a:gd name="T28" fmla="*/ 673 w 696"/>
              <a:gd name="T29" fmla="*/ 508 h 9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96" h="979">
                <a:moveTo>
                  <a:pt x="673" y="508"/>
                </a:moveTo>
                <a:cubicBezTo>
                  <a:pt x="651" y="472"/>
                  <a:pt x="408" y="72"/>
                  <a:pt x="408" y="72"/>
                </a:cubicBezTo>
                <a:cubicBezTo>
                  <a:pt x="388" y="39"/>
                  <a:pt x="372" y="0"/>
                  <a:pt x="340" y="0"/>
                </a:cubicBezTo>
                <a:cubicBezTo>
                  <a:pt x="301" y="0"/>
                  <a:pt x="292" y="39"/>
                  <a:pt x="272" y="72"/>
                </a:cubicBezTo>
                <a:cubicBezTo>
                  <a:pt x="272" y="72"/>
                  <a:pt x="39" y="477"/>
                  <a:pt x="23" y="506"/>
                </a:cubicBezTo>
                <a:cubicBezTo>
                  <a:pt x="0" y="546"/>
                  <a:pt x="11" y="576"/>
                  <a:pt x="57" y="576"/>
                </a:cubicBezTo>
                <a:cubicBezTo>
                  <a:pt x="200" y="576"/>
                  <a:pt x="200" y="576"/>
                  <a:pt x="200" y="576"/>
                </a:cubicBezTo>
                <a:cubicBezTo>
                  <a:pt x="200" y="944"/>
                  <a:pt x="200" y="944"/>
                  <a:pt x="200" y="944"/>
                </a:cubicBezTo>
                <a:cubicBezTo>
                  <a:pt x="200" y="968"/>
                  <a:pt x="214" y="979"/>
                  <a:pt x="240" y="979"/>
                </a:cubicBezTo>
                <a:cubicBezTo>
                  <a:pt x="440" y="979"/>
                  <a:pt x="440" y="979"/>
                  <a:pt x="440" y="979"/>
                </a:cubicBezTo>
                <a:cubicBezTo>
                  <a:pt x="466" y="979"/>
                  <a:pt x="479" y="963"/>
                  <a:pt x="479" y="940"/>
                </a:cubicBezTo>
                <a:cubicBezTo>
                  <a:pt x="479" y="576"/>
                  <a:pt x="479" y="576"/>
                  <a:pt x="479" y="576"/>
                </a:cubicBezTo>
                <a:cubicBezTo>
                  <a:pt x="481" y="576"/>
                  <a:pt x="481" y="576"/>
                  <a:pt x="481" y="576"/>
                </a:cubicBezTo>
                <a:cubicBezTo>
                  <a:pt x="637" y="576"/>
                  <a:pt x="637" y="576"/>
                  <a:pt x="637" y="576"/>
                </a:cubicBezTo>
                <a:cubicBezTo>
                  <a:pt x="680" y="576"/>
                  <a:pt x="696" y="544"/>
                  <a:pt x="673" y="508"/>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sz="1400"/>
          </a:p>
        </p:txBody>
      </p:sp>
      <p:sp>
        <p:nvSpPr>
          <p:cNvPr id="85" name="Rectangle 84"/>
          <p:cNvSpPr/>
          <p:nvPr/>
        </p:nvSpPr>
        <p:spPr>
          <a:xfrm>
            <a:off x="1750167" y="129597"/>
            <a:ext cx="1709928" cy="156858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06" name="arrow"/>
          <p:cNvSpPr>
            <a:spLocks/>
          </p:cNvSpPr>
          <p:nvPr/>
        </p:nvSpPr>
        <p:spPr bwMode="auto">
          <a:xfrm rot="5400000" flipV="1">
            <a:off x="8810649" y="664956"/>
            <a:ext cx="346937" cy="452685"/>
          </a:xfrm>
          <a:custGeom>
            <a:avLst/>
            <a:gdLst>
              <a:gd name="T0" fmla="*/ 673 w 696"/>
              <a:gd name="T1" fmla="*/ 508 h 979"/>
              <a:gd name="T2" fmla="*/ 408 w 696"/>
              <a:gd name="T3" fmla="*/ 72 h 979"/>
              <a:gd name="T4" fmla="*/ 340 w 696"/>
              <a:gd name="T5" fmla="*/ 0 h 979"/>
              <a:gd name="T6" fmla="*/ 272 w 696"/>
              <a:gd name="T7" fmla="*/ 72 h 979"/>
              <a:gd name="T8" fmla="*/ 23 w 696"/>
              <a:gd name="T9" fmla="*/ 506 h 979"/>
              <a:gd name="T10" fmla="*/ 57 w 696"/>
              <a:gd name="T11" fmla="*/ 576 h 979"/>
              <a:gd name="T12" fmla="*/ 200 w 696"/>
              <a:gd name="T13" fmla="*/ 576 h 979"/>
              <a:gd name="T14" fmla="*/ 200 w 696"/>
              <a:gd name="T15" fmla="*/ 944 h 979"/>
              <a:gd name="T16" fmla="*/ 240 w 696"/>
              <a:gd name="T17" fmla="*/ 979 h 979"/>
              <a:gd name="T18" fmla="*/ 440 w 696"/>
              <a:gd name="T19" fmla="*/ 979 h 979"/>
              <a:gd name="T20" fmla="*/ 479 w 696"/>
              <a:gd name="T21" fmla="*/ 940 h 979"/>
              <a:gd name="T22" fmla="*/ 479 w 696"/>
              <a:gd name="T23" fmla="*/ 576 h 979"/>
              <a:gd name="T24" fmla="*/ 481 w 696"/>
              <a:gd name="T25" fmla="*/ 576 h 979"/>
              <a:gd name="T26" fmla="*/ 637 w 696"/>
              <a:gd name="T27" fmla="*/ 576 h 979"/>
              <a:gd name="T28" fmla="*/ 673 w 696"/>
              <a:gd name="T29" fmla="*/ 508 h 9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96" h="979">
                <a:moveTo>
                  <a:pt x="673" y="508"/>
                </a:moveTo>
                <a:cubicBezTo>
                  <a:pt x="651" y="472"/>
                  <a:pt x="408" y="72"/>
                  <a:pt x="408" y="72"/>
                </a:cubicBezTo>
                <a:cubicBezTo>
                  <a:pt x="388" y="39"/>
                  <a:pt x="372" y="0"/>
                  <a:pt x="340" y="0"/>
                </a:cubicBezTo>
                <a:cubicBezTo>
                  <a:pt x="301" y="0"/>
                  <a:pt x="292" y="39"/>
                  <a:pt x="272" y="72"/>
                </a:cubicBezTo>
                <a:cubicBezTo>
                  <a:pt x="272" y="72"/>
                  <a:pt x="39" y="477"/>
                  <a:pt x="23" y="506"/>
                </a:cubicBezTo>
                <a:cubicBezTo>
                  <a:pt x="0" y="546"/>
                  <a:pt x="11" y="576"/>
                  <a:pt x="57" y="576"/>
                </a:cubicBezTo>
                <a:cubicBezTo>
                  <a:pt x="200" y="576"/>
                  <a:pt x="200" y="576"/>
                  <a:pt x="200" y="576"/>
                </a:cubicBezTo>
                <a:cubicBezTo>
                  <a:pt x="200" y="944"/>
                  <a:pt x="200" y="944"/>
                  <a:pt x="200" y="944"/>
                </a:cubicBezTo>
                <a:cubicBezTo>
                  <a:pt x="200" y="968"/>
                  <a:pt x="214" y="979"/>
                  <a:pt x="240" y="979"/>
                </a:cubicBezTo>
                <a:cubicBezTo>
                  <a:pt x="440" y="979"/>
                  <a:pt x="440" y="979"/>
                  <a:pt x="440" y="979"/>
                </a:cubicBezTo>
                <a:cubicBezTo>
                  <a:pt x="466" y="979"/>
                  <a:pt x="479" y="963"/>
                  <a:pt x="479" y="940"/>
                </a:cubicBezTo>
                <a:cubicBezTo>
                  <a:pt x="479" y="576"/>
                  <a:pt x="479" y="576"/>
                  <a:pt x="479" y="576"/>
                </a:cubicBezTo>
                <a:cubicBezTo>
                  <a:pt x="481" y="576"/>
                  <a:pt x="481" y="576"/>
                  <a:pt x="481" y="576"/>
                </a:cubicBezTo>
                <a:cubicBezTo>
                  <a:pt x="637" y="576"/>
                  <a:pt x="637" y="576"/>
                  <a:pt x="637" y="576"/>
                </a:cubicBezTo>
                <a:cubicBezTo>
                  <a:pt x="680" y="576"/>
                  <a:pt x="696" y="544"/>
                  <a:pt x="673" y="508"/>
                </a:cubicBezTo>
                <a:close/>
              </a:path>
            </a:pathLst>
          </a:custGeom>
          <a:solidFill>
            <a:schemeClr val="bg1"/>
          </a:solidFill>
          <a:ln>
            <a:solidFill>
              <a:schemeClr val="tx1"/>
            </a:solidFill>
          </a:ln>
        </p:spPr>
        <p:txBody>
          <a:bodyPr vert="horz" wrap="square" lIns="91440" tIns="45720" rIns="91440" bIns="45720" numCol="1" anchor="t" anchorCtr="0" compatLnSpc="1">
            <a:prstTxWarp prst="textNoShape">
              <a:avLst/>
            </a:prstTxWarp>
          </a:bodyPr>
          <a:lstStyle/>
          <a:p>
            <a:endParaRPr lang="en-US" sz="1400"/>
          </a:p>
        </p:txBody>
      </p:sp>
      <p:pic>
        <p:nvPicPr>
          <p:cNvPr id="110" name="Target"/>
          <p:cNvPicPr>
            <a:picLocks noChangeAspect="1"/>
          </p:cNvPicPr>
          <p:nvPr/>
        </p:nvPicPr>
        <p:blipFill>
          <a:blip r:embed="rId5"/>
          <a:srcRect/>
          <a:stretch/>
        </p:blipFill>
        <p:spPr>
          <a:xfrm>
            <a:off x="1750167" y="129593"/>
            <a:ext cx="1697671" cy="1525348"/>
          </a:xfrm>
          <a:prstGeom prst="rect">
            <a:avLst/>
          </a:prstGeom>
        </p:spPr>
      </p:pic>
      <p:pic>
        <p:nvPicPr>
          <p:cNvPr id="113" name="Graph"/>
          <p:cNvPicPr>
            <a:picLocks noChangeAspect="1"/>
          </p:cNvPicPr>
          <p:nvPr/>
        </p:nvPicPr>
        <p:blipFill>
          <a:blip r:embed="rId6">
            <a:extLst>
              <a:ext uri="{28A0092B-C50C-407E-A947-70E740481C1C}">
                <a14:useLocalDpi xmlns:a14="http://schemas.microsoft.com/office/drawing/2010/main" val="0"/>
              </a:ext>
            </a:extLst>
          </a:blip>
          <a:srcRect/>
          <a:stretch/>
        </p:blipFill>
        <p:spPr>
          <a:xfrm>
            <a:off x="5652100" y="129596"/>
            <a:ext cx="1119133" cy="1525345"/>
          </a:xfrm>
          <a:prstGeom prst="rect">
            <a:avLst/>
          </a:prstGeom>
        </p:spPr>
      </p:pic>
      <p:pic>
        <p:nvPicPr>
          <p:cNvPr id="133" name="Gears"/>
          <p:cNvPicPr>
            <a:picLocks noChangeAspect="1"/>
          </p:cNvPicPr>
          <p:nvPr/>
        </p:nvPicPr>
        <p:blipFill>
          <a:blip r:embed="rId7"/>
          <a:srcRect/>
          <a:stretch/>
        </p:blipFill>
        <p:spPr>
          <a:xfrm>
            <a:off x="3491955" y="3447548"/>
            <a:ext cx="1737582" cy="1626259"/>
          </a:xfrm>
          <a:prstGeom prst="rect">
            <a:avLst/>
          </a:prstGeom>
        </p:spPr>
      </p:pic>
      <p:pic>
        <p:nvPicPr>
          <p:cNvPr id="136" name="Stick Figure"/>
          <p:cNvPicPr>
            <a:picLocks noChangeAspect="1"/>
          </p:cNvPicPr>
          <p:nvPr/>
        </p:nvPicPr>
        <p:blipFill>
          <a:blip r:embed="rId8"/>
          <a:srcRect/>
          <a:stretch/>
        </p:blipFill>
        <p:spPr>
          <a:xfrm>
            <a:off x="5355329" y="3449341"/>
            <a:ext cx="1588771" cy="1624466"/>
          </a:xfrm>
          <a:prstGeom prst="rect">
            <a:avLst/>
          </a:prstGeom>
        </p:spPr>
      </p:pic>
      <p:pic>
        <p:nvPicPr>
          <p:cNvPr id="137" name="Lightbulb"/>
          <p:cNvPicPr>
            <a:picLocks noChangeAspect="1"/>
          </p:cNvPicPr>
          <p:nvPr/>
        </p:nvPicPr>
        <p:blipFill>
          <a:blip r:embed="rId9"/>
          <a:srcRect/>
          <a:stretch/>
        </p:blipFill>
        <p:spPr>
          <a:xfrm>
            <a:off x="8711412" y="5103053"/>
            <a:ext cx="1690500" cy="1483947"/>
          </a:xfrm>
          <a:prstGeom prst="rect">
            <a:avLst/>
          </a:prstGeom>
        </p:spPr>
      </p:pic>
      <p:pic>
        <p:nvPicPr>
          <p:cNvPr id="2" name="Picture 1"/>
          <p:cNvPicPr>
            <a:picLocks noChangeAspect="1"/>
          </p:cNvPicPr>
          <p:nvPr/>
        </p:nvPicPr>
        <p:blipFill>
          <a:blip r:embed="rId10"/>
          <a:srcRect/>
          <a:stretch/>
        </p:blipFill>
        <p:spPr>
          <a:xfrm>
            <a:off x="6973337" y="5113213"/>
            <a:ext cx="1708839" cy="1473787"/>
          </a:xfrm>
          <a:prstGeom prst="rect">
            <a:avLst/>
          </a:prstGeom>
        </p:spPr>
      </p:pic>
      <p:sp>
        <p:nvSpPr>
          <p:cNvPr id="51" name="TextBox 50"/>
          <p:cNvSpPr txBox="1"/>
          <p:nvPr/>
        </p:nvSpPr>
        <p:spPr>
          <a:xfrm>
            <a:off x="1746023" y="3442592"/>
            <a:ext cx="1709928" cy="1631216"/>
          </a:xfrm>
          <a:prstGeom prst="rect">
            <a:avLst/>
          </a:prstGeom>
          <a:solidFill>
            <a:schemeClr val="accent3">
              <a:lumMod val="50000"/>
            </a:schemeClr>
          </a:solidFill>
          <a:ln>
            <a:noFill/>
          </a:ln>
        </p:spPr>
        <p:txBody>
          <a:bodyPr wrap="square" rtlCol="0">
            <a:spAutoFit/>
          </a:bodyPr>
          <a:lstStyle/>
          <a:p>
            <a:pPr algn="ctr"/>
            <a:endParaRPr lang="en-US" sz="2000" b="1" dirty="0">
              <a:solidFill>
                <a:schemeClr val="bg1"/>
              </a:solidFill>
              <a:latin typeface="Arial Rounded MT Bold" panose="020F0704030504030204" pitchFamily="34" charset="0"/>
            </a:endParaRPr>
          </a:p>
          <a:p>
            <a:pPr algn="ctr"/>
            <a:r>
              <a:rPr lang="en-US" sz="2000" b="1" dirty="0">
                <a:solidFill>
                  <a:schemeClr val="bg1"/>
                </a:solidFill>
                <a:latin typeface="Arial Rounded MT Bold" panose="020F0704030504030204" pitchFamily="34" charset="0"/>
              </a:rPr>
              <a:t>Social enterprises</a:t>
            </a:r>
          </a:p>
          <a:p>
            <a:pPr algn="ctr"/>
            <a:endParaRPr lang="en-US" sz="2000" b="1" dirty="0">
              <a:solidFill>
                <a:schemeClr val="bg1"/>
              </a:solidFill>
              <a:latin typeface="Arial Rounded MT Bold" panose="020F0704030504030204" pitchFamily="34" charset="0"/>
            </a:endParaRPr>
          </a:p>
          <a:p>
            <a:pPr algn="ctr"/>
            <a:endParaRPr lang="en-US" sz="2000" b="1" dirty="0">
              <a:solidFill>
                <a:schemeClr val="bg1"/>
              </a:solidFill>
              <a:latin typeface="Arial Rounded MT Bold" panose="020F0704030504030204" pitchFamily="34" charset="0"/>
            </a:endParaRPr>
          </a:p>
        </p:txBody>
      </p:sp>
      <p:sp>
        <p:nvSpPr>
          <p:cNvPr id="52" name="TextBox 51"/>
          <p:cNvSpPr txBox="1"/>
          <p:nvPr/>
        </p:nvSpPr>
        <p:spPr>
          <a:xfrm>
            <a:off x="6896270" y="3773446"/>
            <a:ext cx="1789183" cy="1015663"/>
          </a:xfrm>
          <a:prstGeom prst="rect">
            <a:avLst/>
          </a:prstGeom>
          <a:noFill/>
          <a:ln>
            <a:noFill/>
          </a:ln>
        </p:spPr>
        <p:txBody>
          <a:bodyPr wrap="square" rtlCol="0">
            <a:spAutoFit/>
          </a:bodyPr>
          <a:lstStyle/>
          <a:p>
            <a:pPr algn="ctr"/>
            <a:r>
              <a:rPr lang="en-US" sz="2000" b="1" dirty="0">
                <a:solidFill>
                  <a:schemeClr val="bg1"/>
                </a:solidFill>
                <a:latin typeface="Arial Rounded MT Bold" panose="020F0704030504030204" pitchFamily="34" charset="0"/>
              </a:rPr>
              <a:t>Social service hybrids</a:t>
            </a:r>
          </a:p>
        </p:txBody>
      </p:sp>
      <p:pic>
        <p:nvPicPr>
          <p:cNvPr id="6" name="Picture 5" descr="A picture containing drawing&#10;&#10;Description automatically generated">
            <a:extLst>
              <a:ext uri="{FF2B5EF4-FFF2-40B4-BE49-F238E27FC236}">
                <a16:creationId xmlns:a16="http://schemas.microsoft.com/office/drawing/2014/main" id="{35F42767-DB25-4E8D-B1C2-264C7B6B8876}"/>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7552" y="129593"/>
            <a:ext cx="1653481" cy="1525348"/>
          </a:xfrm>
          <a:prstGeom prst="rect">
            <a:avLst/>
          </a:prstGeom>
        </p:spPr>
      </p:pic>
      <p:pic>
        <p:nvPicPr>
          <p:cNvPr id="8" name="Picture 7" descr="A picture containing drawing, table&#10;&#10;Description automatically generated">
            <a:extLst>
              <a:ext uri="{FF2B5EF4-FFF2-40B4-BE49-F238E27FC236}">
                <a16:creationId xmlns:a16="http://schemas.microsoft.com/office/drawing/2014/main" id="{973164FE-E419-472F-9368-3209CE898470}"/>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7552" y="1727365"/>
            <a:ext cx="1653481" cy="1669984"/>
          </a:xfrm>
          <a:prstGeom prst="rect">
            <a:avLst/>
          </a:prstGeom>
        </p:spPr>
      </p:pic>
      <p:pic>
        <p:nvPicPr>
          <p:cNvPr id="10" name="Picture 9" descr="A picture containing object, drawing, lamp&#10;&#10;Description automatically generated">
            <a:extLst>
              <a:ext uri="{FF2B5EF4-FFF2-40B4-BE49-F238E27FC236}">
                <a16:creationId xmlns:a16="http://schemas.microsoft.com/office/drawing/2014/main" id="{36348ADF-C5DA-4D05-A062-67B8C7237BBF}"/>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57552" y="3442591"/>
            <a:ext cx="1646761" cy="1631216"/>
          </a:xfrm>
          <a:prstGeom prst="rect">
            <a:avLst/>
          </a:prstGeom>
        </p:spPr>
      </p:pic>
      <p:pic>
        <p:nvPicPr>
          <p:cNvPr id="12" name="Picture 11" descr="A picture containing drawing, fruit&#10;&#10;Description automatically generated">
            <a:extLst>
              <a:ext uri="{FF2B5EF4-FFF2-40B4-BE49-F238E27FC236}">
                <a16:creationId xmlns:a16="http://schemas.microsoft.com/office/drawing/2014/main" id="{CFBDFED5-08FF-43D6-B961-20275139C17D}"/>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57552" y="5119049"/>
            <a:ext cx="1630283" cy="1467951"/>
          </a:xfrm>
          <a:prstGeom prst="rect">
            <a:avLst/>
          </a:prstGeom>
        </p:spPr>
      </p:pic>
      <p:pic>
        <p:nvPicPr>
          <p:cNvPr id="14" name="Picture 13" descr="A picture containing drawing&#10;&#10;Description automatically generated">
            <a:extLst>
              <a:ext uri="{FF2B5EF4-FFF2-40B4-BE49-F238E27FC236}">
                <a16:creationId xmlns:a16="http://schemas.microsoft.com/office/drawing/2014/main" id="{1D827391-42C1-46CF-8574-210B74CB3D83}"/>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0492001" y="129591"/>
            <a:ext cx="1466762" cy="1525347"/>
          </a:xfrm>
          <a:prstGeom prst="rect">
            <a:avLst/>
          </a:prstGeom>
        </p:spPr>
      </p:pic>
      <p:pic>
        <p:nvPicPr>
          <p:cNvPr id="16" name="Picture 15" descr="A screenshot of a cell phone&#10;&#10;Description automatically generated">
            <a:extLst>
              <a:ext uri="{FF2B5EF4-FFF2-40B4-BE49-F238E27FC236}">
                <a16:creationId xmlns:a16="http://schemas.microsoft.com/office/drawing/2014/main" id="{E7655E03-2294-482E-BE9A-706601B7EE54}"/>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0486561" y="1889555"/>
            <a:ext cx="1581938" cy="1475492"/>
          </a:xfrm>
          <a:prstGeom prst="rect">
            <a:avLst/>
          </a:prstGeom>
        </p:spPr>
      </p:pic>
      <p:pic>
        <p:nvPicPr>
          <p:cNvPr id="18" name="Picture 17" descr="A picture containing drawing, table, game&#10;&#10;Description automatically generated">
            <a:extLst>
              <a:ext uri="{FF2B5EF4-FFF2-40B4-BE49-F238E27FC236}">
                <a16:creationId xmlns:a16="http://schemas.microsoft.com/office/drawing/2014/main" id="{B3AB5045-7DA2-495B-BB6D-62EBAAC54519}"/>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0496204" y="3641372"/>
            <a:ext cx="1572294" cy="1191854"/>
          </a:xfrm>
          <a:prstGeom prst="rect">
            <a:avLst/>
          </a:prstGeom>
        </p:spPr>
      </p:pic>
      <p:pic>
        <p:nvPicPr>
          <p:cNvPr id="20" name="Picture 19" descr="A picture containing colorful, orange, black, tiled&#10;&#10;Description automatically generated">
            <a:extLst>
              <a:ext uri="{FF2B5EF4-FFF2-40B4-BE49-F238E27FC236}">
                <a16:creationId xmlns:a16="http://schemas.microsoft.com/office/drawing/2014/main" id="{93EFE9CD-E3F2-4D58-A1CF-04174EE08C18}"/>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10446308" y="5103053"/>
            <a:ext cx="1512455" cy="1514196"/>
          </a:xfrm>
          <a:prstGeom prst="rect">
            <a:avLst/>
          </a:prstGeom>
        </p:spPr>
      </p:pic>
    </p:spTree>
    <p:extLst>
      <p:ext uri="{BB962C8B-B14F-4D97-AF65-F5344CB8AC3E}">
        <p14:creationId xmlns:p14="http://schemas.microsoft.com/office/powerpoint/2010/main" val="19724053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p:stCondLst>
                                    <p:cond delay="300"/>
                                  </p:stCondLst>
                                  <p:childTnLst>
                                    <p:set>
                                      <p:cBhvr>
                                        <p:cTn id="6" dur="1" fill="hold">
                                          <p:stCondLst>
                                            <p:cond delay="0"/>
                                          </p:stCondLst>
                                        </p:cTn>
                                        <p:tgtEl>
                                          <p:spTgt spid="85"/>
                                        </p:tgtEl>
                                        <p:attrNameLst>
                                          <p:attrName>style.visibility</p:attrName>
                                        </p:attrNameLst>
                                      </p:cBhvr>
                                      <p:to>
                                        <p:strVal val="visible"/>
                                      </p:to>
                                    </p:set>
                                    <p:animEffect transition="in" filter="fade">
                                      <p:cBhvr>
                                        <p:cTn id="7" dur="1000"/>
                                        <p:tgtEl>
                                          <p:spTgt spid="85"/>
                                        </p:tgtEl>
                                      </p:cBhvr>
                                    </p:animEffect>
                                    <p:anim calcmode="lin" valueType="num">
                                      <p:cBhvr>
                                        <p:cTn id="8" dur="1000" fill="hold"/>
                                        <p:tgtEl>
                                          <p:spTgt spid="85"/>
                                        </p:tgtEl>
                                        <p:attrNameLst>
                                          <p:attrName>ppt_x</p:attrName>
                                        </p:attrNameLst>
                                      </p:cBhvr>
                                      <p:tavLst>
                                        <p:tav tm="0">
                                          <p:val>
                                            <p:strVal val="#ppt_x"/>
                                          </p:val>
                                        </p:tav>
                                        <p:tav tm="100000">
                                          <p:val>
                                            <p:strVal val="#ppt_x"/>
                                          </p:val>
                                        </p:tav>
                                      </p:tavLst>
                                    </p:anim>
                                    <p:anim calcmode="lin" valueType="num">
                                      <p:cBhvr>
                                        <p:cTn id="9" dur="900" decel="100000" fill="hold"/>
                                        <p:tgtEl>
                                          <p:spTgt spid="85"/>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85"/>
                                        </p:tgtEl>
                                        <p:attrNameLst>
                                          <p:attrName>ppt_y</p:attrName>
                                        </p:attrNameLst>
                                      </p:cBhvr>
                                      <p:tavLst>
                                        <p:tav tm="0">
                                          <p:val>
                                            <p:strVal val="#ppt_y-.03"/>
                                          </p:val>
                                        </p:tav>
                                        <p:tav tm="100000">
                                          <p:val>
                                            <p:strVal val="#ppt_y"/>
                                          </p:val>
                                        </p:tav>
                                      </p:tavLst>
                                    </p:anim>
                                  </p:childTnLst>
                                </p:cTn>
                              </p:par>
                              <p:par>
                                <p:cTn id="11" presetID="37" presetClass="entr" presetSubtype="0" fill="hold" grpId="0" nodeType="withEffect">
                                  <p:stCondLst>
                                    <p:cond delay="500"/>
                                  </p:stCondLst>
                                  <p:childTnLst>
                                    <p:set>
                                      <p:cBhvr>
                                        <p:cTn id="12" dur="1" fill="hold">
                                          <p:stCondLst>
                                            <p:cond delay="0"/>
                                          </p:stCondLst>
                                        </p:cTn>
                                        <p:tgtEl>
                                          <p:spTgt spid="111"/>
                                        </p:tgtEl>
                                        <p:attrNameLst>
                                          <p:attrName>style.visibility</p:attrName>
                                        </p:attrNameLst>
                                      </p:cBhvr>
                                      <p:to>
                                        <p:strVal val="visible"/>
                                      </p:to>
                                    </p:set>
                                    <p:animEffect transition="in" filter="fade">
                                      <p:cBhvr>
                                        <p:cTn id="13" dur="1000"/>
                                        <p:tgtEl>
                                          <p:spTgt spid="111"/>
                                        </p:tgtEl>
                                      </p:cBhvr>
                                    </p:animEffect>
                                    <p:anim calcmode="lin" valueType="num">
                                      <p:cBhvr>
                                        <p:cTn id="14" dur="1000" fill="hold"/>
                                        <p:tgtEl>
                                          <p:spTgt spid="111"/>
                                        </p:tgtEl>
                                        <p:attrNameLst>
                                          <p:attrName>ppt_x</p:attrName>
                                        </p:attrNameLst>
                                      </p:cBhvr>
                                      <p:tavLst>
                                        <p:tav tm="0">
                                          <p:val>
                                            <p:strVal val="#ppt_x"/>
                                          </p:val>
                                        </p:tav>
                                        <p:tav tm="100000">
                                          <p:val>
                                            <p:strVal val="#ppt_x"/>
                                          </p:val>
                                        </p:tav>
                                      </p:tavLst>
                                    </p:anim>
                                    <p:anim calcmode="lin" valueType="num">
                                      <p:cBhvr>
                                        <p:cTn id="15" dur="900" decel="100000" fill="hold"/>
                                        <p:tgtEl>
                                          <p:spTgt spid="111"/>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111"/>
                                        </p:tgtEl>
                                        <p:attrNameLst>
                                          <p:attrName>ppt_y</p:attrName>
                                        </p:attrNameLst>
                                      </p:cBhvr>
                                      <p:tavLst>
                                        <p:tav tm="0">
                                          <p:val>
                                            <p:strVal val="#ppt_y-.03"/>
                                          </p:val>
                                        </p:tav>
                                        <p:tav tm="100000">
                                          <p:val>
                                            <p:strVal val="#ppt_y"/>
                                          </p:val>
                                        </p:tav>
                                      </p:tavLst>
                                    </p:anim>
                                  </p:childTnLst>
                                </p:cTn>
                              </p:par>
                              <p:par>
                                <p:cTn id="17" presetID="37" presetClass="entr" presetSubtype="0" fill="hold" nodeType="withEffect">
                                  <p:stCondLst>
                                    <p:cond delay="500"/>
                                  </p:stCondLst>
                                  <p:childTnLst>
                                    <p:set>
                                      <p:cBhvr>
                                        <p:cTn id="18" dur="1" fill="hold">
                                          <p:stCondLst>
                                            <p:cond delay="0"/>
                                          </p:stCondLst>
                                        </p:cTn>
                                        <p:tgtEl>
                                          <p:spTgt spid="132"/>
                                        </p:tgtEl>
                                        <p:attrNameLst>
                                          <p:attrName>style.visibility</p:attrName>
                                        </p:attrNameLst>
                                      </p:cBhvr>
                                      <p:to>
                                        <p:strVal val="visible"/>
                                      </p:to>
                                    </p:set>
                                    <p:animEffect transition="in" filter="fade">
                                      <p:cBhvr>
                                        <p:cTn id="19" dur="1000"/>
                                        <p:tgtEl>
                                          <p:spTgt spid="132"/>
                                        </p:tgtEl>
                                      </p:cBhvr>
                                    </p:animEffect>
                                    <p:anim calcmode="lin" valueType="num">
                                      <p:cBhvr>
                                        <p:cTn id="20" dur="1000" fill="hold"/>
                                        <p:tgtEl>
                                          <p:spTgt spid="132"/>
                                        </p:tgtEl>
                                        <p:attrNameLst>
                                          <p:attrName>ppt_x</p:attrName>
                                        </p:attrNameLst>
                                      </p:cBhvr>
                                      <p:tavLst>
                                        <p:tav tm="0">
                                          <p:val>
                                            <p:strVal val="#ppt_x"/>
                                          </p:val>
                                        </p:tav>
                                        <p:tav tm="100000">
                                          <p:val>
                                            <p:strVal val="#ppt_x"/>
                                          </p:val>
                                        </p:tav>
                                      </p:tavLst>
                                    </p:anim>
                                    <p:anim calcmode="lin" valueType="num">
                                      <p:cBhvr>
                                        <p:cTn id="21" dur="900" decel="100000" fill="hold"/>
                                        <p:tgtEl>
                                          <p:spTgt spid="132"/>
                                        </p:tgtEl>
                                        <p:attrNameLst>
                                          <p:attrName>ppt_y</p:attrName>
                                        </p:attrNameLst>
                                      </p:cBhvr>
                                      <p:tavLst>
                                        <p:tav tm="0">
                                          <p:val>
                                            <p:strVal val="#ppt_y+1"/>
                                          </p:val>
                                        </p:tav>
                                        <p:tav tm="100000">
                                          <p:val>
                                            <p:strVal val="#ppt_y-.03"/>
                                          </p:val>
                                        </p:tav>
                                      </p:tavLst>
                                    </p:anim>
                                    <p:anim calcmode="lin" valueType="num">
                                      <p:cBhvr>
                                        <p:cTn id="22" dur="100" accel="100000" fill="hold">
                                          <p:stCondLst>
                                            <p:cond delay="900"/>
                                          </p:stCondLst>
                                        </p:cTn>
                                        <p:tgtEl>
                                          <p:spTgt spid="132"/>
                                        </p:tgtEl>
                                        <p:attrNameLst>
                                          <p:attrName>ppt_y</p:attrName>
                                        </p:attrNameLst>
                                      </p:cBhvr>
                                      <p:tavLst>
                                        <p:tav tm="0">
                                          <p:val>
                                            <p:strVal val="#ppt_y-.03"/>
                                          </p:val>
                                        </p:tav>
                                        <p:tav tm="100000">
                                          <p:val>
                                            <p:strVal val="#ppt_y"/>
                                          </p:val>
                                        </p:tav>
                                      </p:tavLst>
                                    </p:anim>
                                  </p:childTnLst>
                                </p:cTn>
                              </p:par>
                              <p:par>
                                <p:cTn id="23" presetID="37" presetClass="entr" presetSubtype="0" fill="hold" grpId="0" nodeType="withEffect">
                                  <p:stCondLst>
                                    <p:cond delay="500"/>
                                  </p:stCondLst>
                                  <p:childTnLst>
                                    <p:set>
                                      <p:cBhvr>
                                        <p:cTn id="24" dur="1" fill="hold">
                                          <p:stCondLst>
                                            <p:cond delay="0"/>
                                          </p:stCondLst>
                                        </p:cTn>
                                        <p:tgtEl>
                                          <p:spTgt spid="83"/>
                                        </p:tgtEl>
                                        <p:attrNameLst>
                                          <p:attrName>style.visibility</p:attrName>
                                        </p:attrNameLst>
                                      </p:cBhvr>
                                      <p:to>
                                        <p:strVal val="visible"/>
                                      </p:to>
                                    </p:set>
                                    <p:animEffect transition="in" filter="fade">
                                      <p:cBhvr>
                                        <p:cTn id="25" dur="1000"/>
                                        <p:tgtEl>
                                          <p:spTgt spid="83"/>
                                        </p:tgtEl>
                                      </p:cBhvr>
                                    </p:animEffect>
                                    <p:anim calcmode="lin" valueType="num">
                                      <p:cBhvr>
                                        <p:cTn id="26" dur="1000" fill="hold"/>
                                        <p:tgtEl>
                                          <p:spTgt spid="83"/>
                                        </p:tgtEl>
                                        <p:attrNameLst>
                                          <p:attrName>ppt_x</p:attrName>
                                        </p:attrNameLst>
                                      </p:cBhvr>
                                      <p:tavLst>
                                        <p:tav tm="0">
                                          <p:val>
                                            <p:strVal val="#ppt_x"/>
                                          </p:val>
                                        </p:tav>
                                        <p:tav tm="100000">
                                          <p:val>
                                            <p:strVal val="#ppt_x"/>
                                          </p:val>
                                        </p:tav>
                                      </p:tavLst>
                                    </p:anim>
                                    <p:anim calcmode="lin" valueType="num">
                                      <p:cBhvr>
                                        <p:cTn id="27" dur="900" decel="100000" fill="hold"/>
                                        <p:tgtEl>
                                          <p:spTgt spid="83"/>
                                        </p:tgtEl>
                                        <p:attrNameLst>
                                          <p:attrName>ppt_y</p:attrName>
                                        </p:attrNameLst>
                                      </p:cBhvr>
                                      <p:tavLst>
                                        <p:tav tm="0">
                                          <p:val>
                                            <p:strVal val="#ppt_y+1"/>
                                          </p:val>
                                        </p:tav>
                                        <p:tav tm="100000">
                                          <p:val>
                                            <p:strVal val="#ppt_y-.03"/>
                                          </p:val>
                                        </p:tav>
                                      </p:tavLst>
                                    </p:anim>
                                    <p:anim calcmode="lin" valueType="num">
                                      <p:cBhvr>
                                        <p:cTn id="28" dur="100" accel="100000" fill="hold">
                                          <p:stCondLst>
                                            <p:cond delay="900"/>
                                          </p:stCondLst>
                                        </p:cTn>
                                        <p:tgtEl>
                                          <p:spTgt spid="83"/>
                                        </p:tgtEl>
                                        <p:attrNameLst>
                                          <p:attrName>ppt_y</p:attrName>
                                        </p:attrNameLst>
                                      </p:cBhvr>
                                      <p:tavLst>
                                        <p:tav tm="0">
                                          <p:val>
                                            <p:strVal val="#ppt_y-.03"/>
                                          </p:val>
                                        </p:tav>
                                        <p:tav tm="100000">
                                          <p:val>
                                            <p:strVal val="#ppt_y"/>
                                          </p:val>
                                        </p:tav>
                                      </p:tavLst>
                                    </p:anim>
                                  </p:childTnLst>
                                </p:cTn>
                              </p:par>
                              <p:par>
                                <p:cTn id="29" presetID="37" presetClass="entr" presetSubtype="0" fill="hold" grpId="0" nodeType="withEffect">
                                  <p:stCondLst>
                                    <p:cond delay="500"/>
                                  </p:stCondLst>
                                  <p:childTnLst>
                                    <p:set>
                                      <p:cBhvr>
                                        <p:cTn id="30" dur="1" fill="hold">
                                          <p:stCondLst>
                                            <p:cond delay="0"/>
                                          </p:stCondLst>
                                        </p:cTn>
                                        <p:tgtEl>
                                          <p:spTgt spid="89"/>
                                        </p:tgtEl>
                                        <p:attrNameLst>
                                          <p:attrName>style.visibility</p:attrName>
                                        </p:attrNameLst>
                                      </p:cBhvr>
                                      <p:to>
                                        <p:strVal val="visible"/>
                                      </p:to>
                                    </p:set>
                                    <p:animEffect transition="in" filter="fade">
                                      <p:cBhvr>
                                        <p:cTn id="31" dur="1000"/>
                                        <p:tgtEl>
                                          <p:spTgt spid="89"/>
                                        </p:tgtEl>
                                      </p:cBhvr>
                                    </p:animEffect>
                                    <p:anim calcmode="lin" valueType="num">
                                      <p:cBhvr>
                                        <p:cTn id="32" dur="1000" fill="hold"/>
                                        <p:tgtEl>
                                          <p:spTgt spid="89"/>
                                        </p:tgtEl>
                                        <p:attrNameLst>
                                          <p:attrName>ppt_x</p:attrName>
                                        </p:attrNameLst>
                                      </p:cBhvr>
                                      <p:tavLst>
                                        <p:tav tm="0">
                                          <p:val>
                                            <p:strVal val="#ppt_x"/>
                                          </p:val>
                                        </p:tav>
                                        <p:tav tm="100000">
                                          <p:val>
                                            <p:strVal val="#ppt_x"/>
                                          </p:val>
                                        </p:tav>
                                      </p:tavLst>
                                    </p:anim>
                                    <p:anim calcmode="lin" valueType="num">
                                      <p:cBhvr>
                                        <p:cTn id="33" dur="900" decel="100000" fill="hold"/>
                                        <p:tgtEl>
                                          <p:spTgt spid="89"/>
                                        </p:tgtEl>
                                        <p:attrNameLst>
                                          <p:attrName>ppt_y</p:attrName>
                                        </p:attrNameLst>
                                      </p:cBhvr>
                                      <p:tavLst>
                                        <p:tav tm="0">
                                          <p:val>
                                            <p:strVal val="#ppt_y+1"/>
                                          </p:val>
                                        </p:tav>
                                        <p:tav tm="100000">
                                          <p:val>
                                            <p:strVal val="#ppt_y-.03"/>
                                          </p:val>
                                        </p:tav>
                                      </p:tavLst>
                                    </p:anim>
                                    <p:anim calcmode="lin" valueType="num">
                                      <p:cBhvr>
                                        <p:cTn id="34" dur="100" accel="100000" fill="hold">
                                          <p:stCondLst>
                                            <p:cond delay="900"/>
                                          </p:stCondLst>
                                        </p:cTn>
                                        <p:tgtEl>
                                          <p:spTgt spid="89"/>
                                        </p:tgtEl>
                                        <p:attrNameLst>
                                          <p:attrName>ppt_y</p:attrName>
                                        </p:attrNameLst>
                                      </p:cBhvr>
                                      <p:tavLst>
                                        <p:tav tm="0">
                                          <p:val>
                                            <p:strVal val="#ppt_y-.03"/>
                                          </p:val>
                                        </p:tav>
                                        <p:tav tm="100000">
                                          <p:val>
                                            <p:strVal val="#ppt_y"/>
                                          </p:val>
                                        </p:tav>
                                      </p:tavLst>
                                    </p:anim>
                                  </p:childTnLst>
                                </p:cTn>
                              </p:par>
                              <p:par>
                                <p:cTn id="35" presetID="37" presetClass="entr" presetSubtype="0" fill="hold" grpId="0" nodeType="withEffect">
                                  <p:stCondLst>
                                    <p:cond delay="1100"/>
                                  </p:stCondLst>
                                  <p:childTnLst>
                                    <p:set>
                                      <p:cBhvr>
                                        <p:cTn id="36" dur="1" fill="hold">
                                          <p:stCondLst>
                                            <p:cond delay="0"/>
                                          </p:stCondLst>
                                        </p:cTn>
                                        <p:tgtEl>
                                          <p:spTgt spid="127"/>
                                        </p:tgtEl>
                                        <p:attrNameLst>
                                          <p:attrName>style.visibility</p:attrName>
                                        </p:attrNameLst>
                                      </p:cBhvr>
                                      <p:to>
                                        <p:strVal val="visible"/>
                                      </p:to>
                                    </p:set>
                                    <p:animEffect transition="in" filter="fade">
                                      <p:cBhvr>
                                        <p:cTn id="37" dur="1000"/>
                                        <p:tgtEl>
                                          <p:spTgt spid="127"/>
                                        </p:tgtEl>
                                      </p:cBhvr>
                                    </p:animEffect>
                                    <p:anim calcmode="lin" valueType="num">
                                      <p:cBhvr>
                                        <p:cTn id="38" dur="1000" fill="hold"/>
                                        <p:tgtEl>
                                          <p:spTgt spid="127"/>
                                        </p:tgtEl>
                                        <p:attrNameLst>
                                          <p:attrName>ppt_x</p:attrName>
                                        </p:attrNameLst>
                                      </p:cBhvr>
                                      <p:tavLst>
                                        <p:tav tm="0">
                                          <p:val>
                                            <p:strVal val="#ppt_x"/>
                                          </p:val>
                                        </p:tav>
                                        <p:tav tm="100000">
                                          <p:val>
                                            <p:strVal val="#ppt_x"/>
                                          </p:val>
                                        </p:tav>
                                      </p:tavLst>
                                    </p:anim>
                                    <p:anim calcmode="lin" valueType="num">
                                      <p:cBhvr>
                                        <p:cTn id="39" dur="900" decel="100000" fill="hold"/>
                                        <p:tgtEl>
                                          <p:spTgt spid="127"/>
                                        </p:tgtEl>
                                        <p:attrNameLst>
                                          <p:attrName>ppt_y</p:attrName>
                                        </p:attrNameLst>
                                      </p:cBhvr>
                                      <p:tavLst>
                                        <p:tav tm="0">
                                          <p:val>
                                            <p:strVal val="#ppt_y+1"/>
                                          </p:val>
                                        </p:tav>
                                        <p:tav tm="100000">
                                          <p:val>
                                            <p:strVal val="#ppt_y-.03"/>
                                          </p:val>
                                        </p:tav>
                                      </p:tavLst>
                                    </p:anim>
                                    <p:anim calcmode="lin" valueType="num">
                                      <p:cBhvr>
                                        <p:cTn id="40" dur="100" accel="100000" fill="hold">
                                          <p:stCondLst>
                                            <p:cond delay="900"/>
                                          </p:stCondLst>
                                        </p:cTn>
                                        <p:tgtEl>
                                          <p:spTgt spid="127"/>
                                        </p:tgtEl>
                                        <p:attrNameLst>
                                          <p:attrName>ppt_y</p:attrName>
                                        </p:attrNameLst>
                                      </p:cBhvr>
                                      <p:tavLst>
                                        <p:tav tm="0">
                                          <p:val>
                                            <p:strVal val="#ppt_y-.03"/>
                                          </p:val>
                                        </p:tav>
                                        <p:tav tm="100000">
                                          <p:val>
                                            <p:strVal val="#ppt_y"/>
                                          </p:val>
                                        </p:tav>
                                      </p:tavLst>
                                    </p:anim>
                                  </p:childTnLst>
                                </p:cTn>
                              </p:par>
                              <p:par>
                                <p:cTn id="41" presetID="37" presetClass="entr" presetSubtype="0" fill="hold" grpId="0" nodeType="withEffect">
                                  <p:stCondLst>
                                    <p:cond delay="1300"/>
                                  </p:stCondLst>
                                  <p:childTnLst>
                                    <p:set>
                                      <p:cBhvr>
                                        <p:cTn id="42" dur="1" fill="hold">
                                          <p:stCondLst>
                                            <p:cond delay="0"/>
                                          </p:stCondLst>
                                        </p:cTn>
                                        <p:tgtEl>
                                          <p:spTgt spid="125"/>
                                        </p:tgtEl>
                                        <p:attrNameLst>
                                          <p:attrName>style.visibility</p:attrName>
                                        </p:attrNameLst>
                                      </p:cBhvr>
                                      <p:to>
                                        <p:strVal val="visible"/>
                                      </p:to>
                                    </p:set>
                                    <p:animEffect transition="in" filter="fade">
                                      <p:cBhvr>
                                        <p:cTn id="43" dur="1000"/>
                                        <p:tgtEl>
                                          <p:spTgt spid="125"/>
                                        </p:tgtEl>
                                      </p:cBhvr>
                                    </p:animEffect>
                                    <p:anim calcmode="lin" valueType="num">
                                      <p:cBhvr>
                                        <p:cTn id="44" dur="1000" fill="hold"/>
                                        <p:tgtEl>
                                          <p:spTgt spid="125"/>
                                        </p:tgtEl>
                                        <p:attrNameLst>
                                          <p:attrName>ppt_x</p:attrName>
                                        </p:attrNameLst>
                                      </p:cBhvr>
                                      <p:tavLst>
                                        <p:tav tm="0">
                                          <p:val>
                                            <p:strVal val="#ppt_x"/>
                                          </p:val>
                                        </p:tav>
                                        <p:tav tm="100000">
                                          <p:val>
                                            <p:strVal val="#ppt_x"/>
                                          </p:val>
                                        </p:tav>
                                      </p:tavLst>
                                    </p:anim>
                                    <p:anim calcmode="lin" valueType="num">
                                      <p:cBhvr>
                                        <p:cTn id="45" dur="900" decel="100000" fill="hold"/>
                                        <p:tgtEl>
                                          <p:spTgt spid="125"/>
                                        </p:tgtEl>
                                        <p:attrNameLst>
                                          <p:attrName>ppt_y</p:attrName>
                                        </p:attrNameLst>
                                      </p:cBhvr>
                                      <p:tavLst>
                                        <p:tav tm="0">
                                          <p:val>
                                            <p:strVal val="#ppt_y+1"/>
                                          </p:val>
                                        </p:tav>
                                        <p:tav tm="100000">
                                          <p:val>
                                            <p:strVal val="#ppt_y-.03"/>
                                          </p:val>
                                        </p:tav>
                                      </p:tavLst>
                                    </p:anim>
                                    <p:anim calcmode="lin" valueType="num">
                                      <p:cBhvr>
                                        <p:cTn id="46" dur="100" accel="100000" fill="hold">
                                          <p:stCondLst>
                                            <p:cond delay="900"/>
                                          </p:stCondLst>
                                        </p:cTn>
                                        <p:tgtEl>
                                          <p:spTgt spid="125"/>
                                        </p:tgtEl>
                                        <p:attrNameLst>
                                          <p:attrName>ppt_y</p:attrName>
                                        </p:attrNameLst>
                                      </p:cBhvr>
                                      <p:tavLst>
                                        <p:tav tm="0">
                                          <p:val>
                                            <p:strVal val="#ppt_y-.03"/>
                                          </p:val>
                                        </p:tav>
                                        <p:tav tm="100000">
                                          <p:val>
                                            <p:strVal val="#ppt_y"/>
                                          </p:val>
                                        </p:tav>
                                      </p:tavLst>
                                    </p:anim>
                                  </p:childTnLst>
                                </p:cTn>
                              </p:par>
                              <p:par>
                                <p:cTn id="47" presetID="10" presetClass="entr" presetSubtype="0" fill="hold" grpId="0" nodeType="withEffect">
                                  <p:stCondLst>
                                    <p:cond delay="1300"/>
                                  </p:stCondLst>
                                  <p:childTnLst>
                                    <p:set>
                                      <p:cBhvr>
                                        <p:cTn id="48" dur="1" fill="hold">
                                          <p:stCondLst>
                                            <p:cond delay="0"/>
                                          </p:stCondLst>
                                        </p:cTn>
                                        <p:tgtEl>
                                          <p:spTgt spid="92"/>
                                        </p:tgtEl>
                                        <p:attrNameLst>
                                          <p:attrName>style.visibility</p:attrName>
                                        </p:attrNameLst>
                                      </p:cBhvr>
                                      <p:to>
                                        <p:strVal val="visible"/>
                                      </p:to>
                                    </p:set>
                                    <p:animEffect transition="in" filter="fade">
                                      <p:cBhvr>
                                        <p:cTn id="49" dur="500"/>
                                        <p:tgtEl>
                                          <p:spTgt spid="92"/>
                                        </p:tgtEl>
                                      </p:cBhvr>
                                    </p:animEffect>
                                  </p:childTnLst>
                                </p:cTn>
                              </p:par>
                              <p:par>
                                <p:cTn id="50" presetID="10" presetClass="entr" presetSubtype="0" fill="hold" grpId="1" nodeType="withEffect">
                                  <p:stCondLst>
                                    <p:cond delay="1500"/>
                                  </p:stCondLst>
                                  <p:childTnLst>
                                    <p:set>
                                      <p:cBhvr>
                                        <p:cTn id="51" dur="1" fill="hold">
                                          <p:stCondLst>
                                            <p:cond delay="0"/>
                                          </p:stCondLst>
                                        </p:cTn>
                                        <p:tgtEl>
                                          <p:spTgt spid="97"/>
                                        </p:tgtEl>
                                        <p:attrNameLst>
                                          <p:attrName>style.visibility</p:attrName>
                                        </p:attrNameLst>
                                      </p:cBhvr>
                                      <p:to>
                                        <p:strVal val="visible"/>
                                      </p:to>
                                    </p:set>
                                    <p:animEffect transition="in" filter="fade">
                                      <p:cBhvr>
                                        <p:cTn id="52" dur="500"/>
                                        <p:tgtEl>
                                          <p:spTgt spid="97"/>
                                        </p:tgtEl>
                                      </p:cBhvr>
                                    </p:animEffect>
                                  </p:childTnLst>
                                </p:cTn>
                              </p:par>
                              <p:par>
                                <p:cTn id="53" presetID="42" presetClass="path" presetSubtype="0" accel="50000" decel="50000" fill="hold" grpId="0" nodeType="withEffect">
                                  <p:stCondLst>
                                    <p:cond delay="1600"/>
                                  </p:stCondLst>
                                  <p:childTnLst>
                                    <p:animMotion origin="layout" path="M -2.08333E-6 3.7037E-7 L -2.08333E-6 0.06667 " pathEditMode="relative" rAng="0" ptsTypes="AA">
                                      <p:cBhvr>
                                        <p:cTn id="54" dur="600" fill="hold"/>
                                        <p:tgtEl>
                                          <p:spTgt spid="97"/>
                                        </p:tgtEl>
                                        <p:attrNameLst>
                                          <p:attrName>ppt_x</p:attrName>
                                          <p:attrName>ppt_y</p:attrName>
                                        </p:attrNameLst>
                                      </p:cBhvr>
                                      <p:rCtr x="0" y="3333"/>
                                    </p:animMotion>
                                  </p:childTnLst>
                                </p:cTn>
                              </p:par>
                              <p:par>
                                <p:cTn id="55" presetID="37" presetClass="entr" presetSubtype="0" fill="hold" grpId="0" nodeType="withEffect">
                                  <p:stCondLst>
                                    <p:cond delay="1700"/>
                                  </p:stCondLst>
                                  <p:childTnLst>
                                    <p:set>
                                      <p:cBhvr>
                                        <p:cTn id="56" dur="1" fill="hold">
                                          <p:stCondLst>
                                            <p:cond delay="0"/>
                                          </p:stCondLst>
                                        </p:cTn>
                                        <p:tgtEl>
                                          <p:spTgt spid="129"/>
                                        </p:tgtEl>
                                        <p:attrNameLst>
                                          <p:attrName>style.visibility</p:attrName>
                                        </p:attrNameLst>
                                      </p:cBhvr>
                                      <p:to>
                                        <p:strVal val="visible"/>
                                      </p:to>
                                    </p:set>
                                    <p:animEffect transition="in" filter="fade">
                                      <p:cBhvr>
                                        <p:cTn id="57" dur="1000"/>
                                        <p:tgtEl>
                                          <p:spTgt spid="129"/>
                                        </p:tgtEl>
                                      </p:cBhvr>
                                    </p:animEffect>
                                    <p:anim calcmode="lin" valueType="num">
                                      <p:cBhvr>
                                        <p:cTn id="58" dur="1000" fill="hold"/>
                                        <p:tgtEl>
                                          <p:spTgt spid="129"/>
                                        </p:tgtEl>
                                        <p:attrNameLst>
                                          <p:attrName>ppt_x</p:attrName>
                                        </p:attrNameLst>
                                      </p:cBhvr>
                                      <p:tavLst>
                                        <p:tav tm="0">
                                          <p:val>
                                            <p:strVal val="#ppt_x"/>
                                          </p:val>
                                        </p:tav>
                                        <p:tav tm="100000">
                                          <p:val>
                                            <p:strVal val="#ppt_x"/>
                                          </p:val>
                                        </p:tav>
                                      </p:tavLst>
                                    </p:anim>
                                    <p:anim calcmode="lin" valueType="num">
                                      <p:cBhvr>
                                        <p:cTn id="59" dur="900" decel="100000" fill="hold"/>
                                        <p:tgtEl>
                                          <p:spTgt spid="129"/>
                                        </p:tgtEl>
                                        <p:attrNameLst>
                                          <p:attrName>ppt_y</p:attrName>
                                        </p:attrNameLst>
                                      </p:cBhvr>
                                      <p:tavLst>
                                        <p:tav tm="0">
                                          <p:val>
                                            <p:strVal val="#ppt_y+1"/>
                                          </p:val>
                                        </p:tav>
                                        <p:tav tm="100000">
                                          <p:val>
                                            <p:strVal val="#ppt_y-.03"/>
                                          </p:val>
                                        </p:tav>
                                      </p:tavLst>
                                    </p:anim>
                                    <p:anim calcmode="lin" valueType="num">
                                      <p:cBhvr>
                                        <p:cTn id="60" dur="100" accel="100000" fill="hold">
                                          <p:stCondLst>
                                            <p:cond delay="900"/>
                                          </p:stCondLst>
                                        </p:cTn>
                                        <p:tgtEl>
                                          <p:spTgt spid="129"/>
                                        </p:tgtEl>
                                        <p:attrNameLst>
                                          <p:attrName>ppt_y</p:attrName>
                                        </p:attrNameLst>
                                      </p:cBhvr>
                                      <p:tavLst>
                                        <p:tav tm="0">
                                          <p:val>
                                            <p:strVal val="#ppt_y-.03"/>
                                          </p:val>
                                        </p:tav>
                                        <p:tav tm="100000">
                                          <p:val>
                                            <p:strVal val="#ppt_y"/>
                                          </p:val>
                                        </p:tav>
                                      </p:tavLst>
                                    </p:anim>
                                  </p:childTnLst>
                                </p:cTn>
                              </p:par>
                              <p:par>
                                <p:cTn id="61" presetID="37" presetClass="entr" presetSubtype="0" fill="hold" grpId="0" nodeType="withEffect">
                                  <p:stCondLst>
                                    <p:cond delay="1900"/>
                                  </p:stCondLst>
                                  <p:childTnLst>
                                    <p:set>
                                      <p:cBhvr>
                                        <p:cTn id="62" dur="1" fill="hold">
                                          <p:stCondLst>
                                            <p:cond delay="0"/>
                                          </p:stCondLst>
                                        </p:cTn>
                                        <p:tgtEl>
                                          <p:spTgt spid="98"/>
                                        </p:tgtEl>
                                        <p:attrNameLst>
                                          <p:attrName>style.visibility</p:attrName>
                                        </p:attrNameLst>
                                      </p:cBhvr>
                                      <p:to>
                                        <p:strVal val="visible"/>
                                      </p:to>
                                    </p:set>
                                    <p:animEffect transition="in" filter="fade">
                                      <p:cBhvr>
                                        <p:cTn id="63" dur="1000"/>
                                        <p:tgtEl>
                                          <p:spTgt spid="98"/>
                                        </p:tgtEl>
                                      </p:cBhvr>
                                    </p:animEffect>
                                    <p:anim calcmode="lin" valueType="num">
                                      <p:cBhvr>
                                        <p:cTn id="64" dur="1000" fill="hold"/>
                                        <p:tgtEl>
                                          <p:spTgt spid="98"/>
                                        </p:tgtEl>
                                        <p:attrNameLst>
                                          <p:attrName>ppt_x</p:attrName>
                                        </p:attrNameLst>
                                      </p:cBhvr>
                                      <p:tavLst>
                                        <p:tav tm="0">
                                          <p:val>
                                            <p:strVal val="#ppt_x"/>
                                          </p:val>
                                        </p:tav>
                                        <p:tav tm="100000">
                                          <p:val>
                                            <p:strVal val="#ppt_x"/>
                                          </p:val>
                                        </p:tav>
                                      </p:tavLst>
                                    </p:anim>
                                    <p:anim calcmode="lin" valueType="num">
                                      <p:cBhvr>
                                        <p:cTn id="65" dur="900" decel="100000" fill="hold"/>
                                        <p:tgtEl>
                                          <p:spTgt spid="98"/>
                                        </p:tgtEl>
                                        <p:attrNameLst>
                                          <p:attrName>ppt_y</p:attrName>
                                        </p:attrNameLst>
                                      </p:cBhvr>
                                      <p:tavLst>
                                        <p:tav tm="0">
                                          <p:val>
                                            <p:strVal val="#ppt_y+1"/>
                                          </p:val>
                                        </p:tav>
                                        <p:tav tm="100000">
                                          <p:val>
                                            <p:strVal val="#ppt_y-.03"/>
                                          </p:val>
                                        </p:tav>
                                      </p:tavLst>
                                    </p:anim>
                                    <p:anim calcmode="lin" valueType="num">
                                      <p:cBhvr>
                                        <p:cTn id="66" dur="100" accel="100000" fill="hold">
                                          <p:stCondLst>
                                            <p:cond delay="900"/>
                                          </p:stCondLst>
                                        </p:cTn>
                                        <p:tgtEl>
                                          <p:spTgt spid="98"/>
                                        </p:tgtEl>
                                        <p:attrNameLst>
                                          <p:attrName>ppt_y</p:attrName>
                                        </p:attrNameLst>
                                      </p:cBhvr>
                                      <p:tavLst>
                                        <p:tav tm="0">
                                          <p:val>
                                            <p:strVal val="#ppt_y-.03"/>
                                          </p:val>
                                        </p:tav>
                                        <p:tav tm="100000">
                                          <p:val>
                                            <p:strVal val="#ppt_y"/>
                                          </p:val>
                                        </p:tav>
                                      </p:tavLst>
                                    </p:anim>
                                  </p:childTnLst>
                                </p:cTn>
                              </p:par>
                              <p:par>
                                <p:cTn id="67" presetID="37" presetClass="entr" presetSubtype="0" fill="hold" grpId="0" nodeType="withEffect">
                                  <p:stCondLst>
                                    <p:cond delay="1900"/>
                                  </p:stCondLst>
                                  <p:childTnLst>
                                    <p:set>
                                      <p:cBhvr>
                                        <p:cTn id="68" dur="1" fill="hold">
                                          <p:stCondLst>
                                            <p:cond delay="0"/>
                                          </p:stCondLst>
                                        </p:cTn>
                                        <p:tgtEl>
                                          <p:spTgt spid="123"/>
                                        </p:tgtEl>
                                        <p:attrNameLst>
                                          <p:attrName>style.visibility</p:attrName>
                                        </p:attrNameLst>
                                      </p:cBhvr>
                                      <p:to>
                                        <p:strVal val="visible"/>
                                      </p:to>
                                    </p:set>
                                    <p:animEffect transition="in" filter="fade">
                                      <p:cBhvr>
                                        <p:cTn id="69" dur="1000"/>
                                        <p:tgtEl>
                                          <p:spTgt spid="123"/>
                                        </p:tgtEl>
                                      </p:cBhvr>
                                    </p:animEffect>
                                    <p:anim calcmode="lin" valueType="num">
                                      <p:cBhvr>
                                        <p:cTn id="70" dur="1000" fill="hold"/>
                                        <p:tgtEl>
                                          <p:spTgt spid="123"/>
                                        </p:tgtEl>
                                        <p:attrNameLst>
                                          <p:attrName>ppt_x</p:attrName>
                                        </p:attrNameLst>
                                      </p:cBhvr>
                                      <p:tavLst>
                                        <p:tav tm="0">
                                          <p:val>
                                            <p:strVal val="#ppt_x"/>
                                          </p:val>
                                        </p:tav>
                                        <p:tav tm="100000">
                                          <p:val>
                                            <p:strVal val="#ppt_x"/>
                                          </p:val>
                                        </p:tav>
                                      </p:tavLst>
                                    </p:anim>
                                    <p:anim calcmode="lin" valueType="num">
                                      <p:cBhvr>
                                        <p:cTn id="71" dur="900" decel="100000" fill="hold"/>
                                        <p:tgtEl>
                                          <p:spTgt spid="123"/>
                                        </p:tgtEl>
                                        <p:attrNameLst>
                                          <p:attrName>ppt_y</p:attrName>
                                        </p:attrNameLst>
                                      </p:cBhvr>
                                      <p:tavLst>
                                        <p:tav tm="0">
                                          <p:val>
                                            <p:strVal val="#ppt_y+1"/>
                                          </p:val>
                                        </p:tav>
                                        <p:tav tm="100000">
                                          <p:val>
                                            <p:strVal val="#ppt_y-.03"/>
                                          </p:val>
                                        </p:tav>
                                      </p:tavLst>
                                    </p:anim>
                                    <p:anim calcmode="lin" valueType="num">
                                      <p:cBhvr>
                                        <p:cTn id="72" dur="100" accel="100000" fill="hold">
                                          <p:stCondLst>
                                            <p:cond delay="900"/>
                                          </p:stCondLst>
                                        </p:cTn>
                                        <p:tgtEl>
                                          <p:spTgt spid="123"/>
                                        </p:tgtEl>
                                        <p:attrNameLst>
                                          <p:attrName>ppt_y</p:attrName>
                                        </p:attrNameLst>
                                      </p:cBhvr>
                                      <p:tavLst>
                                        <p:tav tm="0">
                                          <p:val>
                                            <p:strVal val="#ppt_y-.03"/>
                                          </p:val>
                                        </p:tav>
                                        <p:tav tm="100000">
                                          <p:val>
                                            <p:strVal val="#ppt_y"/>
                                          </p:val>
                                        </p:tav>
                                      </p:tavLst>
                                    </p:anim>
                                  </p:childTnLst>
                                </p:cTn>
                              </p:par>
                              <p:par>
                                <p:cTn id="73" presetID="37" presetClass="entr" presetSubtype="0" fill="hold" grpId="0" nodeType="withEffect">
                                  <p:stCondLst>
                                    <p:cond delay="1900"/>
                                  </p:stCondLst>
                                  <p:childTnLst>
                                    <p:set>
                                      <p:cBhvr>
                                        <p:cTn id="74" dur="1" fill="hold">
                                          <p:stCondLst>
                                            <p:cond delay="0"/>
                                          </p:stCondLst>
                                        </p:cTn>
                                        <p:tgtEl>
                                          <p:spTgt spid="99"/>
                                        </p:tgtEl>
                                        <p:attrNameLst>
                                          <p:attrName>style.visibility</p:attrName>
                                        </p:attrNameLst>
                                      </p:cBhvr>
                                      <p:to>
                                        <p:strVal val="visible"/>
                                      </p:to>
                                    </p:set>
                                    <p:animEffect transition="in" filter="fade">
                                      <p:cBhvr>
                                        <p:cTn id="75" dur="1000"/>
                                        <p:tgtEl>
                                          <p:spTgt spid="99"/>
                                        </p:tgtEl>
                                      </p:cBhvr>
                                    </p:animEffect>
                                    <p:anim calcmode="lin" valueType="num">
                                      <p:cBhvr>
                                        <p:cTn id="76" dur="1000" fill="hold"/>
                                        <p:tgtEl>
                                          <p:spTgt spid="99"/>
                                        </p:tgtEl>
                                        <p:attrNameLst>
                                          <p:attrName>ppt_x</p:attrName>
                                        </p:attrNameLst>
                                      </p:cBhvr>
                                      <p:tavLst>
                                        <p:tav tm="0">
                                          <p:val>
                                            <p:strVal val="#ppt_x"/>
                                          </p:val>
                                        </p:tav>
                                        <p:tav tm="100000">
                                          <p:val>
                                            <p:strVal val="#ppt_x"/>
                                          </p:val>
                                        </p:tav>
                                      </p:tavLst>
                                    </p:anim>
                                    <p:anim calcmode="lin" valueType="num">
                                      <p:cBhvr>
                                        <p:cTn id="77" dur="900" decel="100000" fill="hold"/>
                                        <p:tgtEl>
                                          <p:spTgt spid="99"/>
                                        </p:tgtEl>
                                        <p:attrNameLst>
                                          <p:attrName>ppt_y</p:attrName>
                                        </p:attrNameLst>
                                      </p:cBhvr>
                                      <p:tavLst>
                                        <p:tav tm="0">
                                          <p:val>
                                            <p:strVal val="#ppt_y+1"/>
                                          </p:val>
                                        </p:tav>
                                        <p:tav tm="100000">
                                          <p:val>
                                            <p:strVal val="#ppt_y-.03"/>
                                          </p:val>
                                        </p:tav>
                                      </p:tavLst>
                                    </p:anim>
                                    <p:anim calcmode="lin" valueType="num">
                                      <p:cBhvr>
                                        <p:cTn id="78" dur="100" accel="100000" fill="hold">
                                          <p:stCondLst>
                                            <p:cond delay="900"/>
                                          </p:stCondLst>
                                        </p:cTn>
                                        <p:tgtEl>
                                          <p:spTgt spid="99"/>
                                        </p:tgtEl>
                                        <p:attrNameLst>
                                          <p:attrName>ppt_y</p:attrName>
                                        </p:attrNameLst>
                                      </p:cBhvr>
                                      <p:tavLst>
                                        <p:tav tm="0">
                                          <p:val>
                                            <p:strVal val="#ppt_y-.03"/>
                                          </p:val>
                                        </p:tav>
                                        <p:tav tm="100000">
                                          <p:val>
                                            <p:strVal val="#ppt_y"/>
                                          </p:val>
                                        </p:tav>
                                      </p:tavLst>
                                    </p:anim>
                                  </p:childTnLst>
                                </p:cTn>
                              </p:par>
                              <p:par>
                                <p:cTn id="79" presetID="37" presetClass="entr" presetSubtype="0" fill="hold" grpId="0" nodeType="withEffect">
                                  <p:stCondLst>
                                    <p:cond delay="2100"/>
                                  </p:stCondLst>
                                  <p:childTnLst>
                                    <p:set>
                                      <p:cBhvr>
                                        <p:cTn id="80" dur="1" fill="hold">
                                          <p:stCondLst>
                                            <p:cond delay="0"/>
                                          </p:stCondLst>
                                        </p:cTn>
                                        <p:tgtEl>
                                          <p:spTgt spid="115"/>
                                        </p:tgtEl>
                                        <p:attrNameLst>
                                          <p:attrName>style.visibility</p:attrName>
                                        </p:attrNameLst>
                                      </p:cBhvr>
                                      <p:to>
                                        <p:strVal val="visible"/>
                                      </p:to>
                                    </p:set>
                                    <p:animEffect transition="in" filter="fade">
                                      <p:cBhvr>
                                        <p:cTn id="81" dur="1000"/>
                                        <p:tgtEl>
                                          <p:spTgt spid="115"/>
                                        </p:tgtEl>
                                      </p:cBhvr>
                                    </p:animEffect>
                                    <p:anim calcmode="lin" valueType="num">
                                      <p:cBhvr>
                                        <p:cTn id="82" dur="1000" fill="hold"/>
                                        <p:tgtEl>
                                          <p:spTgt spid="115"/>
                                        </p:tgtEl>
                                        <p:attrNameLst>
                                          <p:attrName>ppt_x</p:attrName>
                                        </p:attrNameLst>
                                      </p:cBhvr>
                                      <p:tavLst>
                                        <p:tav tm="0">
                                          <p:val>
                                            <p:strVal val="#ppt_x"/>
                                          </p:val>
                                        </p:tav>
                                        <p:tav tm="100000">
                                          <p:val>
                                            <p:strVal val="#ppt_x"/>
                                          </p:val>
                                        </p:tav>
                                      </p:tavLst>
                                    </p:anim>
                                    <p:anim calcmode="lin" valueType="num">
                                      <p:cBhvr>
                                        <p:cTn id="83" dur="900" decel="100000" fill="hold"/>
                                        <p:tgtEl>
                                          <p:spTgt spid="115"/>
                                        </p:tgtEl>
                                        <p:attrNameLst>
                                          <p:attrName>ppt_y</p:attrName>
                                        </p:attrNameLst>
                                      </p:cBhvr>
                                      <p:tavLst>
                                        <p:tav tm="0">
                                          <p:val>
                                            <p:strVal val="#ppt_y+1"/>
                                          </p:val>
                                        </p:tav>
                                        <p:tav tm="100000">
                                          <p:val>
                                            <p:strVal val="#ppt_y-.03"/>
                                          </p:val>
                                        </p:tav>
                                      </p:tavLst>
                                    </p:anim>
                                    <p:anim calcmode="lin" valueType="num">
                                      <p:cBhvr>
                                        <p:cTn id="84" dur="100" accel="100000" fill="hold">
                                          <p:stCondLst>
                                            <p:cond delay="900"/>
                                          </p:stCondLst>
                                        </p:cTn>
                                        <p:tgtEl>
                                          <p:spTgt spid="115"/>
                                        </p:tgtEl>
                                        <p:attrNameLst>
                                          <p:attrName>ppt_y</p:attrName>
                                        </p:attrNameLst>
                                      </p:cBhvr>
                                      <p:tavLst>
                                        <p:tav tm="0">
                                          <p:val>
                                            <p:strVal val="#ppt_y-.03"/>
                                          </p:val>
                                        </p:tav>
                                        <p:tav tm="100000">
                                          <p:val>
                                            <p:strVal val="#ppt_y"/>
                                          </p:val>
                                        </p:tav>
                                      </p:tavLst>
                                    </p:anim>
                                  </p:childTnLst>
                                </p:cTn>
                              </p:par>
                              <p:par>
                                <p:cTn id="85" presetID="37" presetClass="entr" presetSubtype="0" fill="hold" grpId="0" nodeType="withEffect">
                                  <p:stCondLst>
                                    <p:cond delay="2100"/>
                                  </p:stCondLst>
                                  <p:childTnLst>
                                    <p:set>
                                      <p:cBhvr>
                                        <p:cTn id="86" dur="1" fill="hold">
                                          <p:stCondLst>
                                            <p:cond delay="0"/>
                                          </p:stCondLst>
                                        </p:cTn>
                                        <p:tgtEl>
                                          <p:spTgt spid="146"/>
                                        </p:tgtEl>
                                        <p:attrNameLst>
                                          <p:attrName>style.visibility</p:attrName>
                                        </p:attrNameLst>
                                      </p:cBhvr>
                                      <p:to>
                                        <p:strVal val="visible"/>
                                      </p:to>
                                    </p:set>
                                    <p:animEffect transition="in" filter="fade">
                                      <p:cBhvr>
                                        <p:cTn id="87" dur="1000"/>
                                        <p:tgtEl>
                                          <p:spTgt spid="146"/>
                                        </p:tgtEl>
                                      </p:cBhvr>
                                    </p:animEffect>
                                    <p:anim calcmode="lin" valueType="num">
                                      <p:cBhvr>
                                        <p:cTn id="88" dur="1000" fill="hold"/>
                                        <p:tgtEl>
                                          <p:spTgt spid="146"/>
                                        </p:tgtEl>
                                        <p:attrNameLst>
                                          <p:attrName>ppt_x</p:attrName>
                                        </p:attrNameLst>
                                      </p:cBhvr>
                                      <p:tavLst>
                                        <p:tav tm="0">
                                          <p:val>
                                            <p:strVal val="#ppt_x"/>
                                          </p:val>
                                        </p:tav>
                                        <p:tav tm="100000">
                                          <p:val>
                                            <p:strVal val="#ppt_x"/>
                                          </p:val>
                                        </p:tav>
                                      </p:tavLst>
                                    </p:anim>
                                    <p:anim calcmode="lin" valueType="num">
                                      <p:cBhvr>
                                        <p:cTn id="89" dur="900" decel="100000" fill="hold"/>
                                        <p:tgtEl>
                                          <p:spTgt spid="146"/>
                                        </p:tgtEl>
                                        <p:attrNameLst>
                                          <p:attrName>ppt_y</p:attrName>
                                        </p:attrNameLst>
                                      </p:cBhvr>
                                      <p:tavLst>
                                        <p:tav tm="0">
                                          <p:val>
                                            <p:strVal val="#ppt_y+1"/>
                                          </p:val>
                                        </p:tav>
                                        <p:tav tm="100000">
                                          <p:val>
                                            <p:strVal val="#ppt_y-.03"/>
                                          </p:val>
                                        </p:tav>
                                      </p:tavLst>
                                    </p:anim>
                                    <p:anim calcmode="lin" valueType="num">
                                      <p:cBhvr>
                                        <p:cTn id="90" dur="100" accel="100000" fill="hold">
                                          <p:stCondLst>
                                            <p:cond delay="900"/>
                                          </p:stCondLst>
                                        </p:cTn>
                                        <p:tgtEl>
                                          <p:spTgt spid="146"/>
                                        </p:tgtEl>
                                        <p:attrNameLst>
                                          <p:attrName>ppt_y</p:attrName>
                                        </p:attrNameLst>
                                      </p:cBhvr>
                                      <p:tavLst>
                                        <p:tav tm="0">
                                          <p:val>
                                            <p:strVal val="#ppt_y-.03"/>
                                          </p:val>
                                        </p:tav>
                                        <p:tav tm="100000">
                                          <p:val>
                                            <p:strVal val="#ppt_y"/>
                                          </p:val>
                                        </p:tav>
                                      </p:tavLst>
                                    </p:anim>
                                  </p:childTnLst>
                                </p:cTn>
                              </p:par>
                              <p:par>
                                <p:cTn id="91" presetID="37" presetClass="entr" presetSubtype="0" fill="hold" grpId="0" nodeType="withEffect">
                                  <p:stCondLst>
                                    <p:cond delay="2100"/>
                                  </p:stCondLst>
                                  <p:childTnLst>
                                    <p:set>
                                      <p:cBhvr>
                                        <p:cTn id="92" dur="1" fill="hold">
                                          <p:stCondLst>
                                            <p:cond delay="0"/>
                                          </p:stCondLst>
                                        </p:cTn>
                                        <p:tgtEl>
                                          <p:spTgt spid="147"/>
                                        </p:tgtEl>
                                        <p:attrNameLst>
                                          <p:attrName>style.visibility</p:attrName>
                                        </p:attrNameLst>
                                      </p:cBhvr>
                                      <p:to>
                                        <p:strVal val="visible"/>
                                      </p:to>
                                    </p:set>
                                    <p:animEffect transition="in" filter="fade">
                                      <p:cBhvr>
                                        <p:cTn id="93" dur="1000"/>
                                        <p:tgtEl>
                                          <p:spTgt spid="147"/>
                                        </p:tgtEl>
                                      </p:cBhvr>
                                    </p:animEffect>
                                    <p:anim calcmode="lin" valueType="num">
                                      <p:cBhvr>
                                        <p:cTn id="94" dur="1000" fill="hold"/>
                                        <p:tgtEl>
                                          <p:spTgt spid="147"/>
                                        </p:tgtEl>
                                        <p:attrNameLst>
                                          <p:attrName>ppt_x</p:attrName>
                                        </p:attrNameLst>
                                      </p:cBhvr>
                                      <p:tavLst>
                                        <p:tav tm="0">
                                          <p:val>
                                            <p:strVal val="#ppt_x"/>
                                          </p:val>
                                        </p:tav>
                                        <p:tav tm="100000">
                                          <p:val>
                                            <p:strVal val="#ppt_x"/>
                                          </p:val>
                                        </p:tav>
                                      </p:tavLst>
                                    </p:anim>
                                    <p:anim calcmode="lin" valueType="num">
                                      <p:cBhvr>
                                        <p:cTn id="95" dur="900" decel="100000" fill="hold"/>
                                        <p:tgtEl>
                                          <p:spTgt spid="147"/>
                                        </p:tgtEl>
                                        <p:attrNameLst>
                                          <p:attrName>ppt_y</p:attrName>
                                        </p:attrNameLst>
                                      </p:cBhvr>
                                      <p:tavLst>
                                        <p:tav tm="0">
                                          <p:val>
                                            <p:strVal val="#ppt_y+1"/>
                                          </p:val>
                                        </p:tav>
                                        <p:tav tm="100000">
                                          <p:val>
                                            <p:strVal val="#ppt_y-.03"/>
                                          </p:val>
                                        </p:tav>
                                      </p:tavLst>
                                    </p:anim>
                                    <p:anim calcmode="lin" valueType="num">
                                      <p:cBhvr>
                                        <p:cTn id="96" dur="100" accel="100000" fill="hold">
                                          <p:stCondLst>
                                            <p:cond delay="900"/>
                                          </p:stCondLst>
                                        </p:cTn>
                                        <p:tgtEl>
                                          <p:spTgt spid="147"/>
                                        </p:tgtEl>
                                        <p:attrNameLst>
                                          <p:attrName>ppt_y</p:attrName>
                                        </p:attrNameLst>
                                      </p:cBhvr>
                                      <p:tavLst>
                                        <p:tav tm="0">
                                          <p:val>
                                            <p:strVal val="#ppt_y-.03"/>
                                          </p:val>
                                        </p:tav>
                                        <p:tav tm="100000">
                                          <p:val>
                                            <p:strVal val="#ppt_y"/>
                                          </p:val>
                                        </p:tav>
                                      </p:tavLst>
                                    </p:anim>
                                  </p:childTnLst>
                                </p:cTn>
                              </p:par>
                              <p:par>
                                <p:cTn id="97" presetID="37" presetClass="entr" presetSubtype="0" fill="hold" nodeType="withEffect">
                                  <p:stCondLst>
                                    <p:cond delay="2500"/>
                                  </p:stCondLst>
                                  <p:childTnLst>
                                    <p:set>
                                      <p:cBhvr>
                                        <p:cTn id="98" dur="1" fill="hold">
                                          <p:stCondLst>
                                            <p:cond delay="0"/>
                                          </p:stCondLst>
                                        </p:cTn>
                                        <p:tgtEl>
                                          <p:spTgt spid="138"/>
                                        </p:tgtEl>
                                        <p:attrNameLst>
                                          <p:attrName>style.visibility</p:attrName>
                                        </p:attrNameLst>
                                      </p:cBhvr>
                                      <p:to>
                                        <p:strVal val="visible"/>
                                      </p:to>
                                    </p:set>
                                    <p:animEffect transition="in" filter="fade">
                                      <p:cBhvr>
                                        <p:cTn id="99" dur="1000"/>
                                        <p:tgtEl>
                                          <p:spTgt spid="138"/>
                                        </p:tgtEl>
                                      </p:cBhvr>
                                    </p:animEffect>
                                    <p:anim calcmode="lin" valueType="num">
                                      <p:cBhvr>
                                        <p:cTn id="100" dur="1000" fill="hold"/>
                                        <p:tgtEl>
                                          <p:spTgt spid="138"/>
                                        </p:tgtEl>
                                        <p:attrNameLst>
                                          <p:attrName>ppt_x</p:attrName>
                                        </p:attrNameLst>
                                      </p:cBhvr>
                                      <p:tavLst>
                                        <p:tav tm="0">
                                          <p:val>
                                            <p:strVal val="#ppt_x"/>
                                          </p:val>
                                        </p:tav>
                                        <p:tav tm="100000">
                                          <p:val>
                                            <p:strVal val="#ppt_x"/>
                                          </p:val>
                                        </p:tav>
                                      </p:tavLst>
                                    </p:anim>
                                    <p:anim calcmode="lin" valueType="num">
                                      <p:cBhvr>
                                        <p:cTn id="101" dur="900" decel="100000" fill="hold"/>
                                        <p:tgtEl>
                                          <p:spTgt spid="138"/>
                                        </p:tgtEl>
                                        <p:attrNameLst>
                                          <p:attrName>ppt_y</p:attrName>
                                        </p:attrNameLst>
                                      </p:cBhvr>
                                      <p:tavLst>
                                        <p:tav tm="0">
                                          <p:val>
                                            <p:strVal val="#ppt_y+1"/>
                                          </p:val>
                                        </p:tav>
                                        <p:tav tm="100000">
                                          <p:val>
                                            <p:strVal val="#ppt_y-.03"/>
                                          </p:val>
                                        </p:tav>
                                      </p:tavLst>
                                    </p:anim>
                                    <p:anim calcmode="lin" valueType="num">
                                      <p:cBhvr>
                                        <p:cTn id="102" dur="100" accel="100000" fill="hold">
                                          <p:stCondLst>
                                            <p:cond delay="900"/>
                                          </p:stCondLst>
                                        </p:cTn>
                                        <p:tgtEl>
                                          <p:spTgt spid="138"/>
                                        </p:tgtEl>
                                        <p:attrNameLst>
                                          <p:attrName>ppt_y</p:attrName>
                                        </p:attrNameLst>
                                      </p:cBhvr>
                                      <p:tavLst>
                                        <p:tav tm="0">
                                          <p:val>
                                            <p:strVal val="#ppt_y-.03"/>
                                          </p:val>
                                        </p:tav>
                                        <p:tav tm="100000">
                                          <p:val>
                                            <p:strVal val="#ppt_y"/>
                                          </p:val>
                                        </p:tav>
                                      </p:tavLst>
                                    </p:anim>
                                  </p:childTnLst>
                                </p:cTn>
                              </p:par>
                              <p:par>
                                <p:cTn id="103" presetID="37" presetClass="entr" presetSubtype="0" fill="hold" grpId="0" nodeType="withEffect">
                                  <p:stCondLst>
                                    <p:cond delay="2500"/>
                                  </p:stCondLst>
                                  <p:childTnLst>
                                    <p:set>
                                      <p:cBhvr>
                                        <p:cTn id="104" dur="1" fill="hold">
                                          <p:stCondLst>
                                            <p:cond delay="0"/>
                                          </p:stCondLst>
                                        </p:cTn>
                                        <p:tgtEl>
                                          <p:spTgt spid="112"/>
                                        </p:tgtEl>
                                        <p:attrNameLst>
                                          <p:attrName>style.visibility</p:attrName>
                                        </p:attrNameLst>
                                      </p:cBhvr>
                                      <p:to>
                                        <p:strVal val="visible"/>
                                      </p:to>
                                    </p:set>
                                    <p:animEffect transition="in" filter="fade">
                                      <p:cBhvr>
                                        <p:cTn id="105" dur="1000"/>
                                        <p:tgtEl>
                                          <p:spTgt spid="112"/>
                                        </p:tgtEl>
                                      </p:cBhvr>
                                    </p:animEffect>
                                    <p:anim calcmode="lin" valueType="num">
                                      <p:cBhvr>
                                        <p:cTn id="106" dur="1000" fill="hold"/>
                                        <p:tgtEl>
                                          <p:spTgt spid="112"/>
                                        </p:tgtEl>
                                        <p:attrNameLst>
                                          <p:attrName>ppt_x</p:attrName>
                                        </p:attrNameLst>
                                      </p:cBhvr>
                                      <p:tavLst>
                                        <p:tav tm="0">
                                          <p:val>
                                            <p:strVal val="#ppt_x"/>
                                          </p:val>
                                        </p:tav>
                                        <p:tav tm="100000">
                                          <p:val>
                                            <p:strVal val="#ppt_x"/>
                                          </p:val>
                                        </p:tav>
                                      </p:tavLst>
                                    </p:anim>
                                    <p:anim calcmode="lin" valueType="num">
                                      <p:cBhvr>
                                        <p:cTn id="107" dur="900" decel="100000" fill="hold"/>
                                        <p:tgtEl>
                                          <p:spTgt spid="112"/>
                                        </p:tgtEl>
                                        <p:attrNameLst>
                                          <p:attrName>ppt_y</p:attrName>
                                        </p:attrNameLst>
                                      </p:cBhvr>
                                      <p:tavLst>
                                        <p:tav tm="0">
                                          <p:val>
                                            <p:strVal val="#ppt_y+1"/>
                                          </p:val>
                                        </p:tav>
                                        <p:tav tm="100000">
                                          <p:val>
                                            <p:strVal val="#ppt_y-.03"/>
                                          </p:val>
                                        </p:tav>
                                      </p:tavLst>
                                    </p:anim>
                                    <p:anim calcmode="lin" valueType="num">
                                      <p:cBhvr>
                                        <p:cTn id="108" dur="100" accel="100000" fill="hold">
                                          <p:stCondLst>
                                            <p:cond delay="900"/>
                                          </p:stCondLst>
                                        </p:cTn>
                                        <p:tgtEl>
                                          <p:spTgt spid="112"/>
                                        </p:tgtEl>
                                        <p:attrNameLst>
                                          <p:attrName>ppt_y</p:attrName>
                                        </p:attrNameLst>
                                      </p:cBhvr>
                                      <p:tavLst>
                                        <p:tav tm="0">
                                          <p:val>
                                            <p:strVal val="#ppt_y-.03"/>
                                          </p:val>
                                        </p:tav>
                                        <p:tav tm="100000">
                                          <p:val>
                                            <p:strVal val="#ppt_y"/>
                                          </p:val>
                                        </p:tav>
                                      </p:tavLst>
                                    </p:anim>
                                  </p:childTnLst>
                                </p:cTn>
                              </p:par>
                              <p:par>
                                <p:cTn id="109" presetID="37" presetClass="entr" presetSubtype="0" fill="hold" grpId="0" nodeType="withEffect">
                                  <p:stCondLst>
                                    <p:cond delay="2500"/>
                                  </p:stCondLst>
                                  <p:childTnLst>
                                    <p:set>
                                      <p:cBhvr>
                                        <p:cTn id="110" dur="1" fill="hold">
                                          <p:stCondLst>
                                            <p:cond delay="0"/>
                                          </p:stCondLst>
                                        </p:cTn>
                                        <p:tgtEl>
                                          <p:spTgt spid="32"/>
                                        </p:tgtEl>
                                        <p:attrNameLst>
                                          <p:attrName>style.visibility</p:attrName>
                                        </p:attrNameLst>
                                      </p:cBhvr>
                                      <p:to>
                                        <p:strVal val="visible"/>
                                      </p:to>
                                    </p:set>
                                    <p:animEffect transition="in" filter="fade">
                                      <p:cBhvr>
                                        <p:cTn id="111" dur="1000"/>
                                        <p:tgtEl>
                                          <p:spTgt spid="32"/>
                                        </p:tgtEl>
                                      </p:cBhvr>
                                    </p:animEffect>
                                    <p:anim calcmode="lin" valueType="num">
                                      <p:cBhvr>
                                        <p:cTn id="112" dur="1000" fill="hold"/>
                                        <p:tgtEl>
                                          <p:spTgt spid="32"/>
                                        </p:tgtEl>
                                        <p:attrNameLst>
                                          <p:attrName>ppt_x</p:attrName>
                                        </p:attrNameLst>
                                      </p:cBhvr>
                                      <p:tavLst>
                                        <p:tav tm="0">
                                          <p:val>
                                            <p:strVal val="#ppt_x"/>
                                          </p:val>
                                        </p:tav>
                                        <p:tav tm="100000">
                                          <p:val>
                                            <p:strVal val="#ppt_x"/>
                                          </p:val>
                                        </p:tav>
                                      </p:tavLst>
                                    </p:anim>
                                    <p:anim calcmode="lin" valueType="num">
                                      <p:cBhvr>
                                        <p:cTn id="113" dur="900" decel="100000" fill="hold"/>
                                        <p:tgtEl>
                                          <p:spTgt spid="32"/>
                                        </p:tgtEl>
                                        <p:attrNameLst>
                                          <p:attrName>ppt_y</p:attrName>
                                        </p:attrNameLst>
                                      </p:cBhvr>
                                      <p:tavLst>
                                        <p:tav tm="0">
                                          <p:val>
                                            <p:strVal val="#ppt_y+1"/>
                                          </p:val>
                                        </p:tav>
                                        <p:tav tm="100000">
                                          <p:val>
                                            <p:strVal val="#ppt_y-.03"/>
                                          </p:val>
                                        </p:tav>
                                      </p:tavLst>
                                    </p:anim>
                                    <p:anim calcmode="lin" valueType="num">
                                      <p:cBhvr>
                                        <p:cTn id="114" dur="100" accel="100000" fill="hold">
                                          <p:stCondLst>
                                            <p:cond delay="900"/>
                                          </p:stCondLst>
                                        </p:cTn>
                                        <p:tgtEl>
                                          <p:spTgt spid="32"/>
                                        </p:tgtEl>
                                        <p:attrNameLst>
                                          <p:attrName>ppt_y</p:attrName>
                                        </p:attrNameLst>
                                      </p:cBhvr>
                                      <p:tavLst>
                                        <p:tav tm="0">
                                          <p:val>
                                            <p:strVal val="#ppt_y-.03"/>
                                          </p:val>
                                        </p:tav>
                                        <p:tav tm="100000">
                                          <p:val>
                                            <p:strVal val="#ppt_y"/>
                                          </p:val>
                                        </p:tav>
                                      </p:tavLst>
                                    </p:anim>
                                  </p:childTnLst>
                                </p:cTn>
                              </p:par>
                              <p:par>
                                <p:cTn id="115" presetID="37" presetClass="entr" presetSubtype="0" fill="hold" grpId="0" nodeType="withEffect">
                                  <p:stCondLst>
                                    <p:cond delay="2500"/>
                                  </p:stCondLst>
                                  <p:childTnLst>
                                    <p:set>
                                      <p:cBhvr>
                                        <p:cTn id="116" dur="1" fill="hold">
                                          <p:stCondLst>
                                            <p:cond delay="0"/>
                                          </p:stCondLst>
                                        </p:cTn>
                                        <p:tgtEl>
                                          <p:spTgt spid="134"/>
                                        </p:tgtEl>
                                        <p:attrNameLst>
                                          <p:attrName>style.visibility</p:attrName>
                                        </p:attrNameLst>
                                      </p:cBhvr>
                                      <p:to>
                                        <p:strVal val="visible"/>
                                      </p:to>
                                    </p:set>
                                    <p:animEffect transition="in" filter="fade">
                                      <p:cBhvr>
                                        <p:cTn id="117" dur="1000"/>
                                        <p:tgtEl>
                                          <p:spTgt spid="134"/>
                                        </p:tgtEl>
                                      </p:cBhvr>
                                    </p:animEffect>
                                    <p:anim calcmode="lin" valueType="num">
                                      <p:cBhvr>
                                        <p:cTn id="118" dur="1000" fill="hold"/>
                                        <p:tgtEl>
                                          <p:spTgt spid="134"/>
                                        </p:tgtEl>
                                        <p:attrNameLst>
                                          <p:attrName>ppt_x</p:attrName>
                                        </p:attrNameLst>
                                      </p:cBhvr>
                                      <p:tavLst>
                                        <p:tav tm="0">
                                          <p:val>
                                            <p:strVal val="#ppt_x"/>
                                          </p:val>
                                        </p:tav>
                                        <p:tav tm="100000">
                                          <p:val>
                                            <p:strVal val="#ppt_x"/>
                                          </p:val>
                                        </p:tav>
                                      </p:tavLst>
                                    </p:anim>
                                    <p:anim calcmode="lin" valueType="num">
                                      <p:cBhvr>
                                        <p:cTn id="119" dur="900" decel="100000" fill="hold"/>
                                        <p:tgtEl>
                                          <p:spTgt spid="134"/>
                                        </p:tgtEl>
                                        <p:attrNameLst>
                                          <p:attrName>ppt_y</p:attrName>
                                        </p:attrNameLst>
                                      </p:cBhvr>
                                      <p:tavLst>
                                        <p:tav tm="0">
                                          <p:val>
                                            <p:strVal val="#ppt_y+1"/>
                                          </p:val>
                                        </p:tav>
                                        <p:tav tm="100000">
                                          <p:val>
                                            <p:strVal val="#ppt_y-.03"/>
                                          </p:val>
                                        </p:tav>
                                      </p:tavLst>
                                    </p:anim>
                                    <p:anim calcmode="lin" valueType="num">
                                      <p:cBhvr>
                                        <p:cTn id="120" dur="100" accel="100000" fill="hold">
                                          <p:stCondLst>
                                            <p:cond delay="900"/>
                                          </p:stCondLst>
                                        </p:cTn>
                                        <p:tgtEl>
                                          <p:spTgt spid="134"/>
                                        </p:tgtEl>
                                        <p:attrNameLst>
                                          <p:attrName>ppt_y</p:attrName>
                                        </p:attrNameLst>
                                      </p:cBhvr>
                                      <p:tavLst>
                                        <p:tav tm="0">
                                          <p:val>
                                            <p:strVal val="#ppt_y-.03"/>
                                          </p:val>
                                        </p:tav>
                                        <p:tav tm="100000">
                                          <p:val>
                                            <p:strVal val="#ppt_y"/>
                                          </p:val>
                                        </p:tav>
                                      </p:tavLst>
                                    </p:anim>
                                  </p:childTnLst>
                                </p:cTn>
                              </p:par>
                              <p:par>
                                <p:cTn id="121" presetID="10" presetClass="entr" presetSubtype="0" fill="hold" grpId="0" nodeType="withEffect">
                                  <p:stCondLst>
                                    <p:cond delay="3300"/>
                                  </p:stCondLst>
                                  <p:childTnLst>
                                    <p:set>
                                      <p:cBhvr>
                                        <p:cTn id="122" dur="1" fill="hold">
                                          <p:stCondLst>
                                            <p:cond delay="0"/>
                                          </p:stCondLst>
                                        </p:cTn>
                                        <p:tgtEl>
                                          <p:spTgt spid="91"/>
                                        </p:tgtEl>
                                        <p:attrNameLst>
                                          <p:attrName>style.visibility</p:attrName>
                                        </p:attrNameLst>
                                      </p:cBhvr>
                                      <p:to>
                                        <p:strVal val="visible"/>
                                      </p:to>
                                    </p:set>
                                    <p:animEffect transition="in" filter="fade">
                                      <p:cBhvr>
                                        <p:cTn id="123" dur="500"/>
                                        <p:tgtEl>
                                          <p:spTgt spid="91"/>
                                        </p:tgtEl>
                                      </p:cBhvr>
                                    </p:animEffect>
                                  </p:childTnLst>
                                </p:cTn>
                              </p:par>
                              <p:par>
                                <p:cTn id="124" presetID="10" presetClass="entr" presetSubtype="0" fill="hold" grpId="0" nodeType="withEffect">
                                  <p:stCondLst>
                                    <p:cond delay="2700"/>
                                  </p:stCondLst>
                                  <p:childTnLst>
                                    <p:set>
                                      <p:cBhvr>
                                        <p:cTn id="125" dur="1" fill="hold">
                                          <p:stCondLst>
                                            <p:cond delay="0"/>
                                          </p:stCondLst>
                                        </p:cTn>
                                        <p:tgtEl>
                                          <p:spTgt spid="95"/>
                                        </p:tgtEl>
                                        <p:attrNameLst>
                                          <p:attrName>style.visibility</p:attrName>
                                        </p:attrNameLst>
                                      </p:cBhvr>
                                      <p:to>
                                        <p:strVal val="visible"/>
                                      </p:to>
                                    </p:set>
                                    <p:animEffect transition="in" filter="fade">
                                      <p:cBhvr>
                                        <p:cTn id="126" dur="500"/>
                                        <p:tgtEl>
                                          <p:spTgt spid="95"/>
                                        </p:tgtEl>
                                      </p:cBhvr>
                                    </p:animEffect>
                                  </p:childTnLst>
                                </p:cTn>
                              </p:par>
                              <p:par>
                                <p:cTn id="127" presetID="10" presetClass="entr" presetSubtype="0" fill="hold" grpId="1" nodeType="withEffect">
                                  <p:stCondLst>
                                    <p:cond delay="2500"/>
                                  </p:stCondLst>
                                  <p:childTnLst>
                                    <p:set>
                                      <p:cBhvr>
                                        <p:cTn id="128" dur="1" fill="hold">
                                          <p:stCondLst>
                                            <p:cond delay="0"/>
                                          </p:stCondLst>
                                        </p:cTn>
                                        <p:tgtEl>
                                          <p:spTgt spid="106"/>
                                        </p:tgtEl>
                                        <p:attrNameLst>
                                          <p:attrName>style.visibility</p:attrName>
                                        </p:attrNameLst>
                                      </p:cBhvr>
                                      <p:to>
                                        <p:strVal val="visible"/>
                                      </p:to>
                                    </p:set>
                                    <p:animEffect transition="in" filter="fade">
                                      <p:cBhvr>
                                        <p:cTn id="129" dur="500"/>
                                        <p:tgtEl>
                                          <p:spTgt spid="106"/>
                                        </p:tgtEl>
                                      </p:cBhvr>
                                    </p:animEffect>
                                  </p:childTnLst>
                                </p:cTn>
                              </p:par>
                              <p:par>
                                <p:cTn id="130" presetID="42" presetClass="path" presetSubtype="0" accel="50000" decel="50000" fill="hold" grpId="0" nodeType="withEffect">
                                  <p:stCondLst>
                                    <p:cond delay="2600"/>
                                  </p:stCondLst>
                                  <p:childTnLst>
                                    <p:animMotion origin="layout" path="M 4.79167E-6 -1.11111E-6 L -0.03243 0.00116 " pathEditMode="relative" rAng="0" ptsTypes="AA">
                                      <p:cBhvr>
                                        <p:cTn id="131" dur="500" fill="hold"/>
                                        <p:tgtEl>
                                          <p:spTgt spid="106"/>
                                        </p:tgtEl>
                                        <p:attrNameLst>
                                          <p:attrName>ppt_x</p:attrName>
                                          <p:attrName>ppt_y</p:attrName>
                                        </p:attrNameLst>
                                      </p:cBhvr>
                                      <p:rCtr x="-1628" y="46"/>
                                    </p:animMotion>
                                  </p:childTnLst>
                                </p:cTn>
                              </p:par>
                              <p:par>
                                <p:cTn id="132" presetID="37" presetClass="entr" presetSubtype="0" fill="hold" nodeType="withEffect">
                                  <p:stCondLst>
                                    <p:cond delay="300"/>
                                  </p:stCondLst>
                                  <p:childTnLst>
                                    <p:set>
                                      <p:cBhvr>
                                        <p:cTn id="133" dur="1" fill="hold">
                                          <p:stCondLst>
                                            <p:cond delay="0"/>
                                          </p:stCondLst>
                                        </p:cTn>
                                        <p:tgtEl>
                                          <p:spTgt spid="110"/>
                                        </p:tgtEl>
                                        <p:attrNameLst>
                                          <p:attrName>style.visibility</p:attrName>
                                        </p:attrNameLst>
                                      </p:cBhvr>
                                      <p:to>
                                        <p:strVal val="visible"/>
                                      </p:to>
                                    </p:set>
                                    <p:animEffect transition="in" filter="fade">
                                      <p:cBhvr>
                                        <p:cTn id="134" dur="1000"/>
                                        <p:tgtEl>
                                          <p:spTgt spid="110"/>
                                        </p:tgtEl>
                                      </p:cBhvr>
                                    </p:animEffect>
                                    <p:anim calcmode="lin" valueType="num">
                                      <p:cBhvr>
                                        <p:cTn id="135" dur="1000" fill="hold"/>
                                        <p:tgtEl>
                                          <p:spTgt spid="110"/>
                                        </p:tgtEl>
                                        <p:attrNameLst>
                                          <p:attrName>ppt_x</p:attrName>
                                        </p:attrNameLst>
                                      </p:cBhvr>
                                      <p:tavLst>
                                        <p:tav tm="0">
                                          <p:val>
                                            <p:strVal val="#ppt_x"/>
                                          </p:val>
                                        </p:tav>
                                        <p:tav tm="100000">
                                          <p:val>
                                            <p:strVal val="#ppt_x"/>
                                          </p:val>
                                        </p:tav>
                                      </p:tavLst>
                                    </p:anim>
                                    <p:anim calcmode="lin" valueType="num">
                                      <p:cBhvr>
                                        <p:cTn id="136" dur="900" decel="100000" fill="hold"/>
                                        <p:tgtEl>
                                          <p:spTgt spid="110"/>
                                        </p:tgtEl>
                                        <p:attrNameLst>
                                          <p:attrName>ppt_y</p:attrName>
                                        </p:attrNameLst>
                                      </p:cBhvr>
                                      <p:tavLst>
                                        <p:tav tm="0">
                                          <p:val>
                                            <p:strVal val="#ppt_y+1"/>
                                          </p:val>
                                        </p:tav>
                                        <p:tav tm="100000">
                                          <p:val>
                                            <p:strVal val="#ppt_y-.03"/>
                                          </p:val>
                                        </p:tav>
                                      </p:tavLst>
                                    </p:anim>
                                    <p:anim calcmode="lin" valueType="num">
                                      <p:cBhvr>
                                        <p:cTn id="137" dur="100" accel="100000" fill="hold">
                                          <p:stCondLst>
                                            <p:cond delay="900"/>
                                          </p:stCondLst>
                                        </p:cTn>
                                        <p:tgtEl>
                                          <p:spTgt spid="110"/>
                                        </p:tgtEl>
                                        <p:attrNameLst>
                                          <p:attrName>ppt_y</p:attrName>
                                        </p:attrNameLst>
                                      </p:cBhvr>
                                      <p:tavLst>
                                        <p:tav tm="0">
                                          <p:val>
                                            <p:strVal val="#ppt_y-.03"/>
                                          </p:val>
                                        </p:tav>
                                        <p:tav tm="100000">
                                          <p:val>
                                            <p:strVal val="#ppt_y"/>
                                          </p:val>
                                        </p:tav>
                                      </p:tavLst>
                                    </p:anim>
                                  </p:childTnLst>
                                </p:cTn>
                              </p:par>
                              <p:par>
                                <p:cTn id="138" presetID="37" presetClass="entr" presetSubtype="0" fill="hold" nodeType="withEffect">
                                  <p:stCondLst>
                                    <p:cond delay="2700"/>
                                  </p:stCondLst>
                                  <p:childTnLst>
                                    <p:set>
                                      <p:cBhvr>
                                        <p:cTn id="139" dur="1" fill="hold">
                                          <p:stCondLst>
                                            <p:cond delay="0"/>
                                          </p:stCondLst>
                                        </p:cTn>
                                        <p:tgtEl>
                                          <p:spTgt spid="113"/>
                                        </p:tgtEl>
                                        <p:attrNameLst>
                                          <p:attrName>style.visibility</p:attrName>
                                        </p:attrNameLst>
                                      </p:cBhvr>
                                      <p:to>
                                        <p:strVal val="visible"/>
                                      </p:to>
                                    </p:set>
                                    <p:animEffect transition="in" filter="fade">
                                      <p:cBhvr>
                                        <p:cTn id="140" dur="1000"/>
                                        <p:tgtEl>
                                          <p:spTgt spid="113"/>
                                        </p:tgtEl>
                                      </p:cBhvr>
                                    </p:animEffect>
                                    <p:anim calcmode="lin" valueType="num">
                                      <p:cBhvr>
                                        <p:cTn id="141" dur="1000" fill="hold"/>
                                        <p:tgtEl>
                                          <p:spTgt spid="113"/>
                                        </p:tgtEl>
                                        <p:attrNameLst>
                                          <p:attrName>ppt_x</p:attrName>
                                        </p:attrNameLst>
                                      </p:cBhvr>
                                      <p:tavLst>
                                        <p:tav tm="0">
                                          <p:val>
                                            <p:strVal val="#ppt_x"/>
                                          </p:val>
                                        </p:tav>
                                        <p:tav tm="100000">
                                          <p:val>
                                            <p:strVal val="#ppt_x"/>
                                          </p:val>
                                        </p:tav>
                                      </p:tavLst>
                                    </p:anim>
                                    <p:anim calcmode="lin" valueType="num">
                                      <p:cBhvr>
                                        <p:cTn id="142" dur="900" decel="100000" fill="hold"/>
                                        <p:tgtEl>
                                          <p:spTgt spid="113"/>
                                        </p:tgtEl>
                                        <p:attrNameLst>
                                          <p:attrName>ppt_y</p:attrName>
                                        </p:attrNameLst>
                                      </p:cBhvr>
                                      <p:tavLst>
                                        <p:tav tm="0">
                                          <p:val>
                                            <p:strVal val="#ppt_y+1"/>
                                          </p:val>
                                        </p:tav>
                                        <p:tav tm="100000">
                                          <p:val>
                                            <p:strVal val="#ppt_y-.03"/>
                                          </p:val>
                                        </p:tav>
                                      </p:tavLst>
                                    </p:anim>
                                    <p:anim calcmode="lin" valueType="num">
                                      <p:cBhvr>
                                        <p:cTn id="143" dur="100" accel="100000" fill="hold">
                                          <p:stCondLst>
                                            <p:cond delay="900"/>
                                          </p:stCondLst>
                                        </p:cTn>
                                        <p:tgtEl>
                                          <p:spTgt spid="113"/>
                                        </p:tgtEl>
                                        <p:attrNameLst>
                                          <p:attrName>ppt_y</p:attrName>
                                        </p:attrNameLst>
                                      </p:cBhvr>
                                      <p:tavLst>
                                        <p:tav tm="0">
                                          <p:val>
                                            <p:strVal val="#ppt_y-.03"/>
                                          </p:val>
                                        </p:tav>
                                        <p:tav tm="100000">
                                          <p:val>
                                            <p:strVal val="#ppt_y"/>
                                          </p:val>
                                        </p:tav>
                                      </p:tavLst>
                                    </p:anim>
                                  </p:childTnLst>
                                </p:cTn>
                              </p:par>
                              <p:par>
                                <p:cTn id="144" presetID="37" presetClass="entr" presetSubtype="0" fill="hold" nodeType="withEffect">
                                  <p:stCondLst>
                                    <p:cond delay="1500"/>
                                  </p:stCondLst>
                                  <p:childTnLst>
                                    <p:set>
                                      <p:cBhvr>
                                        <p:cTn id="145" dur="1" fill="hold">
                                          <p:stCondLst>
                                            <p:cond delay="0"/>
                                          </p:stCondLst>
                                        </p:cTn>
                                        <p:tgtEl>
                                          <p:spTgt spid="133"/>
                                        </p:tgtEl>
                                        <p:attrNameLst>
                                          <p:attrName>style.visibility</p:attrName>
                                        </p:attrNameLst>
                                      </p:cBhvr>
                                      <p:to>
                                        <p:strVal val="visible"/>
                                      </p:to>
                                    </p:set>
                                    <p:animEffect transition="in" filter="fade">
                                      <p:cBhvr>
                                        <p:cTn id="146" dur="1000"/>
                                        <p:tgtEl>
                                          <p:spTgt spid="133"/>
                                        </p:tgtEl>
                                      </p:cBhvr>
                                    </p:animEffect>
                                    <p:anim calcmode="lin" valueType="num">
                                      <p:cBhvr>
                                        <p:cTn id="147" dur="1000" fill="hold"/>
                                        <p:tgtEl>
                                          <p:spTgt spid="133"/>
                                        </p:tgtEl>
                                        <p:attrNameLst>
                                          <p:attrName>ppt_x</p:attrName>
                                        </p:attrNameLst>
                                      </p:cBhvr>
                                      <p:tavLst>
                                        <p:tav tm="0">
                                          <p:val>
                                            <p:strVal val="#ppt_x"/>
                                          </p:val>
                                        </p:tav>
                                        <p:tav tm="100000">
                                          <p:val>
                                            <p:strVal val="#ppt_x"/>
                                          </p:val>
                                        </p:tav>
                                      </p:tavLst>
                                    </p:anim>
                                    <p:anim calcmode="lin" valueType="num">
                                      <p:cBhvr>
                                        <p:cTn id="148" dur="900" decel="100000" fill="hold"/>
                                        <p:tgtEl>
                                          <p:spTgt spid="133"/>
                                        </p:tgtEl>
                                        <p:attrNameLst>
                                          <p:attrName>ppt_y</p:attrName>
                                        </p:attrNameLst>
                                      </p:cBhvr>
                                      <p:tavLst>
                                        <p:tav tm="0">
                                          <p:val>
                                            <p:strVal val="#ppt_y+1"/>
                                          </p:val>
                                        </p:tav>
                                        <p:tav tm="100000">
                                          <p:val>
                                            <p:strVal val="#ppt_y-.03"/>
                                          </p:val>
                                        </p:tav>
                                      </p:tavLst>
                                    </p:anim>
                                    <p:anim calcmode="lin" valueType="num">
                                      <p:cBhvr>
                                        <p:cTn id="149" dur="100" accel="100000" fill="hold">
                                          <p:stCondLst>
                                            <p:cond delay="900"/>
                                          </p:stCondLst>
                                        </p:cTn>
                                        <p:tgtEl>
                                          <p:spTgt spid="133"/>
                                        </p:tgtEl>
                                        <p:attrNameLst>
                                          <p:attrName>ppt_y</p:attrName>
                                        </p:attrNameLst>
                                      </p:cBhvr>
                                      <p:tavLst>
                                        <p:tav tm="0">
                                          <p:val>
                                            <p:strVal val="#ppt_y-.03"/>
                                          </p:val>
                                        </p:tav>
                                        <p:tav tm="100000">
                                          <p:val>
                                            <p:strVal val="#ppt_y"/>
                                          </p:val>
                                        </p:tav>
                                      </p:tavLst>
                                    </p:anim>
                                  </p:childTnLst>
                                </p:cTn>
                              </p:par>
                              <p:par>
                                <p:cTn id="150" presetID="37" presetClass="entr" presetSubtype="0" fill="hold" nodeType="withEffect">
                                  <p:stCondLst>
                                    <p:cond delay="1600"/>
                                  </p:stCondLst>
                                  <p:childTnLst>
                                    <p:set>
                                      <p:cBhvr>
                                        <p:cTn id="151" dur="1" fill="hold">
                                          <p:stCondLst>
                                            <p:cond delay="0"/>
                                          </p:stCondLst>
                                        </p:cTn>
                                        <p:tgtEl>
                                          <p:spTgt spid="136"/>
                                        </p:tgtEl>
                                        <p:attrNameLst>
                                          <p:attrName>style.visibility</p:attrName>
                                        </p:attrNameLst>
                                      </p:cBhvr>
                                      <p:to>
                                        <p:strVal val="visible"/>
                                      </p:to>
                                    </p:set>
                                    <p:animEffect transition="in" filter="fade">
                                      <p:cBhvr>
                                        <p:cTn id="152" dur="1000"/>
                                        <p:tgtEl>
                                          <p:spTgt spid="136"/>
                                        </p:tgtEl>
                                      </p:cBhvr>
                                    </p:animEffect>
                                    <p:anim calcmode="lin" valueType="num">
                                      <p:cBhvr>
                                        <p:cTn id="153" dur="1000" fill="hold"/>
                                        <p:tgtEl>
                                          <p:spTgt spid="136"/>
                                        </p:tgtEl>
                                        <p:attrNameLst>
                                          <p:attrName>ppt_x</p:attrName>
                                        </p:attrNameLst>
                                      </p:cBhvr>
                                      <p:tavLst>
                                        <p:tav tm="0">
                                          <p:val>
                                            <p:strVal val="#ppt_x"/>
                                          </p:val>
                                        </p:tav>
                                        <p:tav tm="100000">
                                          <p:val>
                                            <p:strVal val="#ppt_x"/>
                                          </p:val>
                                        </p:tav>
                                      </p:tavLst>
                                    </p:anim>
                                    <p:anim calcmode="lin" valueType="num">
                                      <p:cBhvr>
                                        <p:cTn id="154" dur="900" decel="100000" fill="hold"/>
                                        <p:tgtEl>
                                          <p:spTgt spid="136"/>
                                        </p:tgtEl>
                                        <p:attrNameLst>
                                          <p:attrName>ppt_y</p:attrName>
                                        </p:attrNameLst>
                                      </p:cBhvr>
                                      <p:tavLst>
                                        <p:tav tm="0">
                                          <p:val>
                                            <p:strVal val="#ppt_y+1"/>
                                          </p:val>
                                        </p:tav>
                                        <p:tav tm="100000">
                                          <p:val>
                                            <p:strVal val="#ppt_y-.03"/>
                                          </p:val>
                                        </p:tav>
                                      </p:tavLst>
                                    </p:anim>
                                    <p:anim calcmode="lin" valueType="num">
                                      <p:cBhvr>
                                        <p:cTn id="155" dur="100" accel="100000" fill="hold">
                                          <p:stCondLst>
                                            <p:cond delay="900"/>
                                          </p:stCondLst>
                                        </p:cTn>
                                        <p:tgtEl>
                                          <p:spTgt spid="136"/>
                                        </p:tgtEl>
                                        <p:attrNameLst>
                                          <p:attrName>ppt_y</p:attrName>
                                        </p:attrNameLst>
                                      </p:cBhvr>
                                      <p:tavLst>
                                        <p:tav tm="0">
                                          <p:val>
                                            <p:strVal val="#ppt_y-.03"/>
                                          </p:val>
                                        </p:tav>
                                        <p:tav tm="100000">
                                          <p:val>
                                            <p:strVal val="#ppt_y"/>
                                          </p:val>
                                        </p:tav>
                                      </p:tavLst>
                                    </p:anim>
                                  </p:childTnLst>
                                </p:cTn>
                              </p:par>
                              <p:par>
                                <p:cTn id="156" presetID="37" presetClass="entr" presetSubtype="0" fill="hold" nodeType="withEffect">
                                  <p:stCondLst>
                                    <p:cond delay="900"/>
                                  </p:stCondLst>
                                  <p:childTnLst>
                                    <p:set>
                                      <p:cBhvr>
                                        <p:cTn id="157" dur="1" fill="hold">
                                          <p:stCondLst>
                                            <p:cond delay="0"/>
                                          </p:stCondLst>
                                        </p:cTn>
                                        <p:tgtEl>
                                          <p:spTgt spid="137"/>
                                        </p:tgtEl>
                                        <p:attrNameLst>
                                          <p:attrName>style.visibility</p:attrName>
                                        </p:attrNameLst>
                                      </p:cBhvr>
                                      <p:to>
                                        <p:strVal val="visible"/>
                                      </p:to>
                                    </p:set>
                                    <p:animEffect transition="in" filter="fade">
                                      <p:cBhvr>
                                        <p:cTn id="158" dur="1000"/>
                                        <p:tgtEl>
                                          <p:spTgt spid="137"/>
                                        </p:tgtEl>
                                      </p:cBhvr>
                                    </p:animEffect>
                                    <p:anim calcmode="lin" valueType="num">
                                      <p:cBhvr>
                                        <p:cTn id="159" dur="1000" fill="hold"/>
                                        <p:tgtEl>
                                          <p:spTgt spid="137"/>
                                        </p:tgtEl>
                                        <p:attrNameLst>
                                          <p:attrName>ppt_x</p:attrName>
                                        </p:attrNameLst>
                                      </p:cBhvr>
                                      <p:tavLst>
                                        <p:tav tm="0">
                                          <p:val>
                                            <p:strVal val="#ppt_x"/>
                                          </p:val>
                                        </p:tav>
                                        <p:tav tm="100000">
                                          <p:val>
                                            <p:strVal val="#ppt_x"/>
                                          </p:val>
                                        </p:tav>
                                      </p:tavLst>
                                    </p:anim>
                                    <p:anim calcmode="lin" valueType="num">
                                      <p:cBhvr>
                                        <p:cTn id="160" dur="900" decel="100000" fill="hold"/>
                                        <p:tgtEl>
                                          <p:spTgt spid="137"/>
                                        </p:tgtEl>
                                        <p:attrNameLst>
                                          <p:attrName>ppt_y</p:attrName>
                                        </p:attrNameLst>
                                      </p:cBhvr>
                                      <p:tavLst>
                                        <p:tav tm="0">
                                          <p:val>
                                            <p:strVal val="#ppt_y+1"/>
                                          </p:val>
                                        </p:tav>
                                        <p:tav tm="100000">
                                          <p:val>
                                            <p:strVal val="#ppt_y-.03"/>
                                          </p:val>
                                        </p:tav>
                                      </p:tavLst>
                                    </p:anim>
                                    <p:anim calcmode="lin" valueType="num">
                                      <p:cBhvr>
                                        <p:cTn id="161" dur="100" accel="100000" fill="hold">
                                          <p:stCondLst>
                                            <p:cond delay="900"/>
                                          </p:stCondLst>
                                        </p:cTn>
                                        <p:tgtEl>
                                          <p:spTgt spid="137"/>
                                        </p:tgtEl>
                                        <p:attrNameLst>
                                          <p:attrName>ppt_y</p:attrName>
                                        </p:attrNameLst>
                                      </p:cBhvr>
                                      <p:tavLst>
                                        <p:tav tm="0">
                                          <p:val>
                                            <p:strVal val="#ppt_y-.03"/>
                                          </p:val>
                                        </p:tav>
                                        <p:tav tm="100000">
                                          <p:val>
                                            <p:strVal val="#ppt_y"/>
                                          </p:val>
                                        </p:tav>
                                      </p:tavLst>
                                    </p:anim>
                                  </p:childTnLst>
                                </p:cTn>
                              </p:par>
                              <p:par>
                                <p:cTn id="162" presetID="37" presetClass="entr" presetSubtype="0" fill="hold" grpId="0" nodeType="withEffect">
                                  <p:stCondLst>
                                    <p:cond delay="500"/>
                                  </p:stCondLst>
                                  <p:childTnLst>
                                    <p:set>
                                      <p:cBhvr>
                                        <p:cTn id="163" dur="1" fill="hold">
                                          <p:stCondLst>
                                            <p:cond delay="0"/>
                                          </p:stCondLst>
                                        </p:cTn>
                                        <p:tgtEl>
                                          <p:spTgt spid="51"/>
                                        </p:tgtEl>
                                        <p:attrNameLst>
                                          <p:attrName>style.visibility</p:attrName>
                                        </p:attrNameLst>
                                      </p:cBhvr>
                                      <p:to>
                                        <p:strVal val="visible"/>
                                      </p:to>
                                    </p:set>
                                    <p:animEffect transition="in" filter="fade">
                                      <p:cBhvr>
                                        <p:cTn id="164" dur="1000"/>
                                        <p:tgtEl>
                                          <p:spTgt spid="51"/>
                                        </p:tgtEl>
                                      </p:cBhvr>
                                    </p:animEffect>
                                    <p:anim calcmode="lin" valueType="num">
                                      <p:cBhvr>
                                        <p:cTn id="165" dur="1000" fill="hold"/>
                                        <p:tgtEl>
                                          <p:spTgt spid="51"/>
                                        </p:tgtEl>
                                        <p:attrNameLst>
                                          <p:attrName>ppt_x</p:attrName>
                                        </p:attrNameLst>
                                      </p:cBhvr>
                                      <p:tavLst>
                                        <p:tav tm="0">
                                          <p:val>
                                            <p:strVal val="#ppt_x"/>
                                          </p:val>
                                        </p:tav>
                                        <p:tav tm="100000">
                                          <p:val>
                                            <p:strVal val="#ppt_x"/>
                                          </p:val>
                                        </p:tav>
                                      </p:tavLst>
                                    </p:anim>
                                    <p:anim calcmode="lin" valueType="num">
                                      <p:cBhvr>
                                        <p:cTn id="166" dur="900" decel="100000" fill="hold"/>
                                        <p:tgtEl>
                                          <p:spTgt spid="51"/>
                                        </p:tgtEl>
                                        <p:attrNameLst>
                                          <p:attrName>ppt_y</p:attrName>
                                        </p:attrNameLst>
                                      </p:cBhvr>
                                      <p:tavLst>
                                        <p:tav tm="0">
                                          <p:val>
                                            <p:strVal val="#ppt_y+1"/>
                                          </p:val>
                                        </p:tav>
                                        <p:tav tm="100000">
                                          <p:val>
                                            <p:strVal val="#ppt_y-.03"/>
                                          </p:val>
                                        </p:tav>
                                      </p:tavLst>
                                    </p:anim>
                                    <p:anim calcmode="lin" valueType="num">
                                      <p:cBhvr>
                                        <p:cTn id="167" dur="100" accel="100000" fill="hold">
                                          <p:stCondLst>
                                            <p:cond delay="900"/>
                                          </p:stCondLst>
                                        </p:cTn>
                                        <p:tgtEl>
                                          <p:spTgt spid="51"/>
                                        </p:tgtEl>
                                        <p:attrNameLst>
                                          <p:attrName>ppt_y</p:attrName>
                                        </p:attrNameLst>
                                      </p:cBhvr>
                                      <p:tavLst>
                                        <p:tav tm="0">
                                          <p:val>
                                            <p:strVal val="#ppt_y-.03"/>
                                          </p:val>
                                        </p:tav>
                                        <p:tav tm="100000">
                                          <p:val>
                                            <p:strVal val="#ppt_y"/>
                                          </p:val>
                                        </p:tav>
                                      </p:tavLst>
                                    </p:anim>
                                  </p:childTnLst>
                                </p:cTn>
                              </p:par>
                              <p:par>
                                <p:cTn id="168" presetID="37" presetClass="entr" presetSubtype="0" fill="hold" grpId="0" nodeType="withEffect">
                                  <p:stCondLst>
                                    <p:cond delay="500"/>
                                  </p:stCondLst>
                                  <p:childTnLst>
                                    <p:set>
                                      <p:cBhvr>
                                        <p:cTn id="169" dur="1" fill="hold">
                                          <p:stCondLst>
                                            <p:cond delay="0"/>
                                          </p:stCondLst>
                                        </p:cTn>
                                        <p:tgtEl>
                                          <p:spTgt spid="52"/>
                                        </p:tgtEl>
                                        <p:attrNameLst>
                                          <p:attrName>style.visibility</p:attrName>
                                        </p:attrNameLst>
                                      </p:cBhvr>
                                      <p:to>
                                        <p:strVal val="visible"/>
                                      </p:to>
                                    </p:set>
                                    <p:animEffect transition="in" filter="fade">
                                      <p:cBhvr>
                                        <p:cTn id="170" dur="1000"/>
                                        <p:tgtEl>
                                          <p:spTgt spid="52"/>
                                        </p:tgtEl>
                                      </p:cBhvr>
                                    </p:animEffect>
                                    <p:anim calcmode="lin" valueType="num">
                                      <p:cBhvr>
                                        <p:cTn id="171" dur="1000" fill="hold"/>
                                        <p:tgtEl>
                                          <p:spTgt spid="52"/>
                                        </p:tgtEl>
                                        <p:attrNameLst>
                                          <p:attrName>ppt_x</p:attrName>
                                        </p:attrNameLst>
                                      </p:cBhvr>
                                      <p:tavLst>
                                        <p:tav tm="0">
                                          <p:val>
                                            <p:strVal val="#ppt_x"/>
                                          </p:val>
                                        </p:tav>
                                        <p:tav tm="100000">
                                          <p:val>
                                            <p:strVal val="#ppt_x"/>
                                          </p:val>
                                        </p:tav>
                                      </p:tavLst>
                                    </p:anim>
                                    <p:anim calcmode="lin" valueType="num">
                                      <p:cBhvr>
                                        <p:cTn id="172" dur="900" decel="100000" fill="hold"/>
                                        <p:tgtEl>
                                          <p:spTgt spid="52"/>
                                        </p:tgtEl>
                                        <p:attrNameLst>
                                          <p:attrName>ppt_y</p:attrName>
                                        </p:attrNameLst>
                                      </p:cBhvr>
                                      <p:tavLst>
                                        <p:tav tm="0">
                                          <p:val>
                                            <p:strVal val="#ppt_y+1"/>
                                          </p:val>
                                        </p:tav>
                                        <p:tav tm="100000">
                                          <p:val>
                                            <p:strVal val="#ppt_y-.03"/>
                                          </p:val>
                                        </p:tav>
                                      </p:tavLst>
                                    </p:anim>
                                    <p:anim calcmode="lin" valueType="num">
                                      <p:cBhvr>
                                        <p:cTn id="173" dur="100" accel="100000" fill="hold">
                                          <p:stCondLst>
                                            <p:cond delay="900"/>
                                          </p:stCondLst>
                                        </p:cTn>
                                        <p:tgtEl>
                                          <p:spTgt spid="52"/>
                                        </p:tgtEl>
                                        <p:attrNameLst>
                                          <p:attrName>ppt_y</p:attrName>
                                        </p:attrNameLst>
                                      </p:cBhvr>
                                      <p:tavLst>
                                        <p:tav tm="0">
                                          <p:val>
                                            <p:strVal val="#ppt_y-.03"/>
                                          </p:val>
                                        </p:tav>
                                        <p:tav tm="100000">
                                          <p:val>
                                            <p:strVal val="#ppt_y"/>
                                          </p:val>
                                        </p:tav>
                                      </p:tavLst>
                                    </p:anim>
                                  </p:childTnLst>
                                </p:cTn>
                              </p:par>
                              <p:par>
                                <p:cTn id="174" presetID="45" presetClass="entr" presetSubtype="0" fill="hold" nodeType="withEffect">
                                  <p:stCondLst>
                                    <p:cond delay="500"/>
                                  </p:stCondLst>
                                  <p:childTnLst>
                                    <p:set>
                                      <p:cBhvr>
                                        <p:cTn id="175" dur="1" fill="hold">
                                          <p:stCondLst>
                                            <p:cond delay="0"/>
                                          </p:stCondLst>
                                        </p:cTn>
                                        <p:tgtEl>
                                          <p:spTgt spid="117"/>
                                        </p:tgtEl>
                                        <p:attrNameLst>
                                          <p:attrName>style.visibility</p:attrName>
                                        </p:attrNameLst>
                                      </p:cBhvr>
                                      <p:to>
                                        <p:strVal val="visible"/>
                                      </p:to>
                                    </p:set>
                                    <p:animEffect transition="in" filter="fade">
                                      <p:cBhvr>
                                        <p:cTn id="176" dur="2000"/>
                                        <p:tgtEl>
                                          <p:spTgt spid="117"/>
                                        </p:tgtEl>
                                      </p:cBhvr>
                                    </p:animEffect>
                                    <p:anim calcmode="lin" valueType="num">
                                      <p:cBhvr>
                                        <p:cTn id="177" dur="2000" fill="hold"/>
                                        <p:tgtEl>
                                          <p:spTgt spid="117"/>
                                        </p:tgtEl>
                                        <p:attrNameLst>
                                          <p:attrName>ppt_w</p:attrName>
                                        </p:attrNameLst>
                                      </p:cBhvr>
                                      <p:tavLst>
                                        <p:tav tm="0" fmla="#ppt_w*sin(2.5*pi*$)">
                                          <p:val>
                                            <p:fltVal val="0"/>
                                          </p:val>
                                        </p:tav>
                                        <p:tav tm="100000">
                                          <p:val>
                                            <p:fltVal val="1"/>
                                          </p:val>
                                        </p:tav>
                                      </p:tavLst>
                                    </p:anim>
                                    <p:anim calcmode="lin" valueType="num">
                                      <p:cBhvr>
                                        <p:cTn id="178" dur="2000" fill="hold"/>
                                        <p:tgtEl>
                                          <p:spTgt spid="11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1" grpId="0" animBg="1"/>
      <p:bldP spid="115" grpId="0" animBg="1"/>
      <p:bldP spid="123" grpId="0" animBg="1"/>
      <p:bldP spid="125" grpId="0" animBg="1"/>
      <p:bldP spid="127" grpId="0" animBg="1"/>
      <p:bldP spid="129" grpId="0" animBg="1"/>
      <p:bldP spid="112" grpId="0" animBg="1"/>
      <p:bldP spid="146" grpId="0"/>
      <p:bldP spid="147" grpId="0"/>
      <p:bldP spid="97" grpId="0" animBg="1"/>
      <p:bldP spid="97" grpId="1" animBg="1"/>
      <p:bldP spid="32" grpId="0"/>
      <p:bldP spid="134" grpId="0"/>
      <p:bldP spid="89" grpId="0"/>
      <p:bldP spid="91" grpId="0"/>
      <p:bldP spid="92" grpId="0"/>
      <p:bldP spid="95" grpId="0"/>
      <p:bldP spid="98" grpId="0"/>
      <p:bldP spid="99" grpId="0"/>
      <p:bldP spid="83" grpId="0" animBg="1"/>
      <p:bldP spid="85" grpId="0" animBg="1"/>
      <p:bldP spid="106" grpId="0" animBg="1"/>
      <p:bldP spid="106" grpId="1" animBg="1"/>
      <p:bldP spid="51" grpId="0" animBg="1"/>
      <p:bldP spid="52"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0" name="Rectangle 59">
            <a:extLst>
              <a:ext uri="{FF2B5EF4-FFF2-40B4-BE49-F238E27FC236}">
                <a16:creationId xmlns:a16="http://schemas.microsoft.com/office/drawing/2014/main" id="{9D3A9E89-033E-4C4A-8C41-416DABFFD3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Rectangle 61">
            <a:extLst>
              <a:ext uri="{FF2B5EF4-FFF2-40B4-BE49-F238E27FC236}">
                <a16:creationId xmlns:a16="http://schemas.microsoft.com/office/drawing/2014/main" id="{86293361-111E-427D-8E5B-256944AC83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27535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Title 46">
            <a:extLst>
              <a:ext uri="{FF2B5EF4-FFF2-40B4-BE49-F238E27FC236}">
                <a16:creationId xmlns:a16="http://schemas.microsoft.com/office/drawing/2014/main" id="{D401165E-AB37-4531-A112-9AD9C567566D}"/>
              </a:ext>
            </a:extLst>
          </p:cNvPr>
          <p:cNvSpPr>
            <a:spLocks noGrp="1"/>
          </p:cNvSpPr>
          <p:nvPr>
            <p:ph type="title"/>
          </p:nvPr>
        </p:nvSpPr>
        <p:spPr>
          <a:xfrm>
            <a:off x="594360" y="687479"/>
            <a:ext cx="3444240" cy="1574874"/>
          </a:xfrm>
        </p:spPr>
        <p:txBody>
          <a:bodyPr vert="horz" lIns="91440" tIns="45720" rIns="91440" bIns="45720" rtlCol="0" anchor="b">
            <a:normAutofit/>
          </a:bodyPr>
          <a:lstStyle/>
          <a:p>
            <a:r>
              <a:rPr lang="en-US" sz="3400" kern="1200" dirty="0">
                <a:solidFill>
                  <a:schemeClr val="tx1"/>
                </a:solidFill>
                <a:latin typeface="+mj-lt"/>
                <a:ea typeface="+mj-ea"/>
                <a:cs typeface="+mj-cs"/>
              </a:rPr>
              <a:t>Doing value. The world of verbs</a:t>
            </a:r>
          </a:p>
        </p:txBody>
      </p:sp>
      <p:grpSp>
        <p:nvGrpSpPr>
          <p:cNvPr id="64" name="Group 63">
            <a:extLst>
              <a:ext uri="{FF2B5EF4-FFF2-40B4-BE49-F238E27FC236}">
                <a16:creationId xmlns:a16="http://schemas.microsoft.com/office/drawing/2014/main" id="{A41D73DD-160B-4885-A9CF-94EADD70D42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94360" y="73152"/>
            <a:ext cx="1178966" cy="232963"/>
            <a:chOff x="7763256" y="73152"/>
            <a:chExt cx="1178966" cy="232963"/>
          </a:xfrm>
        </p:grpSpPr>
        <p:sp>
          <p:nvSpPr>
            <p:cNvPr id="65" name="Rectangle 64">
              <a:extLst>
                <a:ext uri="{FF2B5EF4-FFF2-40B4-BE49-F238E27FC236}">
                  <a16:creationId xmlns:a16="http://schemas.microsoft.com/office/drawing/2014/main" id="{163DBB78-4E4E-4B2A-B257-CD3C2408AF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263077"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Rectangle 66">
              <a:extLst>
                <a:ext uri="{FF2B5EF4-FFF2-40B4-BE49-F238E27FC236}">
                  <a16:creationId xmlns:a16="http://schemas.microsoft.com/office/drawing/2014/main" id="{DD0F509B-05E7-42D0-9A4A-9BBA9ABA47F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263077"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Rectangle 64">
              <a:extLst>
                <a:ext uri="{FF2B5EF4-FFF2-40B4-BE49-F238E27FC236}">
                  <a16:creationId xmlns:a16="http://schemas.microsoft.com/office/drawing/2014/main" id="{FF4A0A03-6FCB-47AB-A889-ABEAF35DE02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138122"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Rectangle 66">
              <a:extLst>
                <a:ext uri="{FF2B5EF4-FFF2-40B4-BE49-F238E27FC236}">
                  <a16:creationId xmlns:a16="http://schemas.microsoft.com/office/drawing/2014/main" id="{8A6A27D1-12E0-4FAD-8C16-8A32A4EF20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138122"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Rectangle 64">
              <a:extLst>
                <a:ext uri="{FF2B5EF4-FFF2-40B4-BE49-F238E27FC236}">
                  <a16:creationId xmlns:a16="http://schemas.microsoft.com/office/drawing/2014/main" id="{90BF3193-B4B0-4FDB-9734-8C9FABA532A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013167"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Rectangle 66">
              <a:extLst>
                <a:ext uri="{FF2B5EF4-FFF2-40B4-BE49-F238E27FC236}">
                  <a16:creationId xmlns:a16="http://schemas.microsoft.com/office/drawing/2014/main" id="{AB0CFE0F-0383-4629-9009-F66B040A166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013167"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Rectangle 64">
              <a:extLst>
                <a:ext uri="{FF2B5EF4-FFF2-40B4-BE49-F238E27FC236}">
                  <a16:creationId xmlns:a16="http://schemas.microsoft.com/office/drawing/2014/main" id="{5C7EB065-8792-4BDB-9863-6F1BAA3C4B6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88211"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Rectangle 66">
              <a:extLst>
                <a:ext uri="{FF2B5EF4-FFF2-40B4-BE49-F238E27FC236}">
                  <a16:creationId xmlns:a16="http://schemas.microsoft.com/office/drawing/2014/main" id="{45ACE59D-97B6-4DD1-BB37-12C292F1835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88211"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64">
              <a:extLst>
                <a:ext uri="{FF2B5EF4-FFF2-40B4-BE49-F238E27FC236}">
                  <a16:creationId xmlns:a16="http://schemas.microsoft.com/office/drawing/2014/main" id="{5F2AAD78-5862-44FE-AB92-AF713D5F1F7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763256"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Rectangle 66">
              <a:extLst>
                <a:ext uri="{FF2B5EF4-FFF2-40B4-BE49-F238E27FC236}">
                  <a16:creationId xmlns:a16="http://schemas.microsoft.com/office/drawing/2014/main" id="{C9BF96B3-92E5-4693-B918-69EDD8FD740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763256"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ectangle 64">
              <a:extLst>
                <a:ext uri="{FF2B5EF4-FFF2-40B4-BE49-F238E27FC236}">
                  <a16:creationId xmlns:a16="http://schemas.microsoft.com/office/drawing/2014/main" id="{5B9B69C3-A82A-4F4F-A3C4-9D2B5AFAD1D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887854"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ectangle 66">
              <a:extLst>
                <a:ext uri="{FF2B5EF4-FFF2-40B4-BE49-F238E27FC236}">
                  <a16:creationId xmlns:a16="http://schemas.microsoft.com/office/drawing/2014/main" id="{ED3C38D4-9B11-4F5F-A279-1A30E0CFBC5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887854"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64">
              <a:extLst>
                <a:ext uri="{FF2B5EF4-FFF2-40B4-BE49-F238E27FC236}">
                  <a16:creationId xmlns:a16="http://schemas.microsoft.com/office/drawing/2014/main" id="{3100DDA4-8F42-4CB2-8921-3894F7BA05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762899"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Rectangle 66">
              <a:extLst>
                <a:ext uri="{FF2B5EF4-FFF2-40B4-BE49-F238E27FC236}">
                  <a16:creationId xmlns:a16="http://schemas.microsoft.com/office/drawing/2014/main" id="{A5936488-9C8D-40DA-BB04-6850F22355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762899"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64">
              <a:extLst>
                <a:ext uri="{FF2B5EF4-FFF2-40B4-BE49-F238E27FC236}">
                  <a16:creationId xmlns:a16="http://schemas.microsoft.com/office/drawing/2014/main" id="{1B9028EA-A394-4A9A-865A-E02D2D9AF2C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37944"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Rectangle 66">
              <a:extLst>
                <a:ext uri="{FF2B5EF4-FFF2-40B4-BE49-F238E27FC236}">
                  <a16:creationId xmlns:a16="http://schemas.microsoft.com/office/drawing/2014/main" id="{3E802313-55B4-481A-BFD3-000851BC82E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37944"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Rectangle 64">
              <a:extLst>
                <a:ext uri="{FF2B5EF4-FFF2-40B4-BE49-F238E27FC236}">
                  <a16:creationId xmlns:a16="http://schemas.microsoft.com/office/drawing/2014/main" id="{708829DB-C817-49E6-9A68-CA180E94FB2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512988"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Rectangle 66">
              <a:extLst>
                <a:ext uri="{FF2B5EF4-FFF2-40B4-BE49-F238E27FC236}">
                  <a16:creationId xmlns:a16="http://schemas.microsoft.com/office/drawing/2014/main" id="{F6D48ED4-3DDF-47BF-87FA-07B83FD9550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512988"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Rectangle 64">
              <a:extLst>
                <a:ext uri="{FF2B5EF4-FFF2-40B4-BE49-F238E27FC236}">
                  <a16:creationId xmlns:a16="http://schemas.microsoft.com/office/drawing/2014/main" id="{4796464F-801F-4ACF-8CA7-B166D8E4227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388033"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Rectangle 66">
              <a:extLst>
                <a:ext uri="{FF2B5EF4-FFF2-40B4-BE49-F238E27FC236}">
                  <a16:creationId xmlns:a16="http://schemas.microsoft.com/office/drawing/2014/main" id="{EFBA0710-DB96-4132-8292-1ECBDADD735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388033"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55" name="Content Placeholder 54" descr="Text&#10;&#10;Description automatically generated">
            <a:extLst>
              <a:ext uri="{FF2B5EF4-FFF2-40B4-BE49-F238E27FC236}">
                <a16:creationId xmlns:a16="http://schemas.microsoft.com/office/drawing/2014/main" id="{8EDBDA77-0EA8-4E1A-AF05-0B6314FB123C}"/>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1356324" y="3155950"/>
            <a:ext cx="1919676" cy="2935288"/>
          </a:xfrm>
        </p:spPr>
      </p:pic>
      <p:pic>
        <p:nvPicPr>
          <p:cNvPr id="53" name="Content Placeholder 52" descr="A picture containing graphical user interface&#10;&#10;Description automatically generated">
            <a:extLst>
              <a:ext uri="{FF2B5EF4-FFF2-40B4-BE49-F238E27FC236}">
                <a16:creationId xmlns:a16="http://schemas.microsoft.com/office/drawing/2014/main" id="{6B268664-7E51-48A8-8593-C7156040A50D}"/>
              </a:ext>
            </a:extLst>
          </p:cNvPr>
          <p:cNvPicPr>
            <a:picLocks noGrp="1" noChangeAspect="1"/>
          </p:cNvPicPr>
          <p:nvPr>
            <p:ph sz="half" idx="2"/>
          </p:nvPr>
        </p:nvPicPr>
        <p:blipFill rotWithShape="1">
          <a:blip r:embed="rId3">
            <a:extLst>
              <a:ext uri="{28A0092B-C50C-407E-A947-70E740481C1C}">
                <a14:useLocalDpi xmlns:a14="http://schemas.microsoft.com/office/drawing/2010/main" val="0"/>
              </a:ext>
            </a:extLst>
          </a:blip>
          <a:srcRect l="2028" r="9777" b="1"/>
          <a:stretch/>
        </p:blipFill>
        <p:spPr>
          <a:xfrm>
            <a:off x="4361800" y="531074"/>
            <a:ext cx="3300245" cy="5577118"/>
          </a:xfrm>
          <a:prstGeom prst="rect">
            <a:avLst/>
          </a:prstGeom>
        </p:spPr>
      </p:pic>
      <p:pic>
        <p:nvPicPr>
          <p:cNvPr id="51" name="Content Placeholder 50" descr="Text&#10;&#10;Description automatically generated">
            <a:extLst>
              <a:ext uri="{FF2B5EF4-FFF2-40B4-BE49-F238E27FC236}">
                <a16:creationId xmlns:a16="http://schemas.microsoft.com/office/drawing/2014/main" id="{35B52BCE-F703-4DE9-9468-725F910D1B74}"/>
              </a:ext>
            </a:extLst>
          </p:cNvPr>
          <p:cNvPicPr>
            <a:picLocks noChangeAspect="1"/>
          </p:cNvPicPr>
          <p:nvPr/>
        </p:nvPicPr>
        <p:blipFill rotWithShape="1">
          <a:blip r:embed="rId4">
            <a:extLst>
              <a:ext uri="{28A0092B-C50C-407E-A947-70E740481C1C}">
                <a14:useLocalDpi xmlns:a14="http://schemas.microsoft.com/office/drawing/2010/main" val="0"/>
              </a:ext>
            </a:extLst>
          </a:blip>
          <a:srcRect l="21237" r="48887" b="1"/>
          <a:stretch/>
        </p:blipFill>
        <p:spPr>
          <a:xfrm>
            <a:off x="8008883" y="531074"/>
            <a:ext cx="3878321" cy="5577118"/>
          </a:xfrm>
          <a:prstGeom prst="rect">
            <a:avLst/>
          </a:prstGeom>
        </p:spPr>
      </p:pic>
      <p:sp>
        <p:nvSpPr>
          <p:cNvPr id="86" name="Rectangle 85">
            <a:extLst>
              <a:ext uri="{FF2B5EF4-FFF2-40B4-BE49-F238E27FC236}">
                <a16:creationId xmlns:a16="http://schemas.microsoft.com/office/drawing/2014/main" id="{78907291-9D6D-4740-81DB-441477BCA2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01384"/>
            <a:ext cx="12192000" cy="356616"/>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3935820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5" name="Rectangle 44">
            <a:extLst>
              <a:ext uri="{FF2B5EF4-FFF2-40B4-BE49-F238E27FC236}">
                <a16:creationId xmlns:a16="http://schemas.microsoft.com/office/drawing/2014/main" id="{201CC55D-ED54-4C5C-95E6-10947BD110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E281B7C4-D614-4853-9259-38A210206FFB}"/>
              </a:ext>
            </a:extLst>
          </p:cNvPr>
          <p:cNvSpPr>
            <a:spLocks noGrp="1"/>
          </p:cNvSpPr>
          <p:nvPr>
            <p:ph type="title"/>
          </p:nvPr>
        </p:nvSpPr>
        <p:spPr>
          <a:xfrm>
            <a:off x="589560" y="856180"/>
            <a:ext cx="4560584" cy="1128068"/>
          </a:xfrm>
        </p:spPr>
        <p:txBody>
          <a:bodyPr vert="horz" lIns="91440" tIns="45720" rIns="91440" bIns="45720" rtlCol="0" anchor="ctr">
            <a:normAutofit/>
          </a:bodyPr>
          <a:lstStyle/>
          <a:p>
            <a:r>
              <a:rPr lang="en-US" sz="2500" dirty="0"/>
              <a:t>Three main types of value creation in hybrids </a:t>
            </a:r>
            <a:r>
              <a:rPr lang="en-US" sz="1200" dirty="0"/>
              <a:t>(Vakkuri &amp; Johanson 2020)</a:t>
            </a:r>
          </a:p>
        </p:txBody>
      </p:sp>
      <p:grpSp>
        <p:nvGrpSpPr>
          <p:cNvPr id="47" name="Group 46">
            <a:extLst>
              <a:ext uri="{FF2B5EF4-FFF2-40B4-BE49-F238E27FC236}">
                <a16:creationId xmlns:a16="http://schemas.microsoft.com/office/drawing/2014/main" id="{1DE889C7-FAD6-4397-98E2-05D50348445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083484"/>
            <a:ext cx="355196" cy="673460"/>
            <a:chOff x="0" y="823811"/>
            <a:chExt cx="355196" cy="673460"/>
          </a:xfrm>
        </p:grpSpPr>
        <p:sp>
          <p:nvSpPr>
            <p:cNvPr id="48" name="Rectangle 47">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823811"/>
              <a:ext cx="87363"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9341" y="823811"/>
              <a:ext cx="195855"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1" name="Rectangle 50">
            <a:extLst>
              <a:ext uri="{FF2B5EF4-FFF2-40B4-BE49-F238E27FC236}">
                <a16:creationId xmlns:a16="http://schemas.microsoft.com/office/drawing/2014/main" id="{3873B707-463F-40B0-8227-E8CC6C67EB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65085" y="2090569"/>
            <a:ext cx="429768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 Placeholder 5">
            <a:extLst>
              <a:ext uri="{FF2B5EF4-FFF2-40B4-BE49-F238E27FC236}">
                <a16:creationId xmlns:a16="http://schemas.microsoft.com/office/drawing/2014/main" id="{173AA267-7CFD-4301-BBFA-4047947EC498}"/>
              </a:ext>
            </a:extLst>
          </p:cNvPr>
          <p:cNvSpPr>
            <a:spLocks noGrp="1"/>
          </p:cNvSpPr>
          <p:nvPr>
            <p:ph type="body" sz="half" idx="2"/>
          </p:nvPr>
        </p:nvSpPr>
        <p:spPr>
          <a:xfrm>
            <a:off x="590719" y="2330505"/>
            <a:ext cx="4559425" cy="3979585"/>
          </a:xfrm>
        </p:spPr>
        <p:txBody>
          <a:bodyPr vert="horz" lIns="91440" tIns="45720" rIns="91440" bIns="45720" rtlCol="0" anchor="ctr">
            <a:normAutofit/>
          </a:bodyPr>
          <a:lstStyle/>
          <a:p>
            <a:pPr indent="-228600">
              <a:buFont typeface="Arial" panose="020B0604020202020204" pitchFamily="34" charset="0"/>
              <a:buChar char="•"/>
            </a:pPr>
            <a:r>
              <a:rPr lang="en-US" sz="1700" b="1" dirty="0"/>
              <a:t>Mixing</a:t>
            </a:r>
            <a:r>
              <a:rPr lang="en-US" sz="1700" dirty="0"/>
              <a:t>. T</a:t>
            </a:r>
            <a:r>
              <a:rPr lang="en-US" sz="1700" dirty="0">
                <a:effectLst/>
              </a:rPr>
              <a:t>he aim of generating novel variants of value create new combinations based on existing values. These combinations may evolve “by design” or “by default” (e.g. Triple Helix, NPM)</a:t>
            </a:r>
          </a:p>
          <a:p>
            <a:pPr indent="-228600">
              <a:buFont typeface="Arial" panose="020B0604020202020204" pitchFamily="34" charset="0"/>
              <a:buChar char="•"/>
            </a:pPr>
            <a:r>
              <a:rPr lang="en-US" sz="1700" b="1" dirty="0">
                <a:effectLst/>
              </a:rPr>
              <a:t>Compromising</a:t>
            </a:r>
            <a:r>
              <a:rPr lang="en-US" sz="1700" dirty="0">
                <a:effectLst/>
              </a:rPr>
              <a:t>. Reconciliation of the different, competing value creation logics through compromises. This requires</a:t>
            </a:r>
            <a:r>
              <a:rPr lang="en-US" sz="1700" b="1" i="1" dirty="0">
                <a:effectLst/>
              </a:rPr>
              <a:t> </a:t>
            </a:r>
            <a:r>
              <a:rPr lang="en-US" sz="1700" dirty="0">
                <a:effectLst/>
              </a:rPr>
              <a:t>solving of grievances among the interacting parties (e.g. CSR schemes)</a:t>
            </a:r>
          </a:p>
          <a:p>
            <a:pPr indent="-228600">
              <a:buFont typeface="Arial" panose="020B0604020202020204" pitchFamily="34" charset="0"/>
              <a:buChar char="•"/>
            </a:pPr>
            <a:r>
              <a:rPr lang="en-US" sz="1700" b="1" dirty="0"/>
              <a:t>Legitimizing</a:t>
            </a:r>
            <a:r>
              <a:rPr lang="en-US" sz="1700" dirty="0"/>
              <a:t>. H</a:t>
            </a:r>
            <a:r>
              <a:rPr lang="en-US" sz="1700" dirty="0">
                <a:effectLst/>
              </a:rPr>
              <a:t>ybrids may be used for harvesting legitimacy for value creation. There are both constraints from external audiences as well as opportunities for hybrids to benefit from the multiplicity of audiences  (</a:t>
            </a:r>
            <a:r>
              <a:rPr lang="en-US" sz="1700" dirty="0" err="1">
                <a:effectLst/>
              </a:rPr>
              <a:t>e.g</a:t>
            </a:r>
            <a:r>
              <a:rPr lang="en-US" sz="1700" dirty="0">
                <a:effectLst/>
              </a:rPr>
              <a:t> contexts of pension schemes)</a:t>
            </a:r>
            <a:endParaRPr lang="en-US" sz="1700" dirty="0"/>
          </a:p>
        </p:txBody>
      </p:sp>
      <p:sp>
        <p:nvSpPr>
          <p:cNvPr id="53" name="Rectangle 52">
            <a:extLst>
              <a:ext uri="{FF2B5EF4-FFF2-40B4-BE49-F238E27FC236}">
                <a16:creationId xmlns:a16="http://schemas.microsoft.com/office/drawing/2014/main" id="{C13237C8-E62C-4F0D-A318-BD6FB6C2D1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ectangle 54">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810" y="513853"/>
            <a:ext cx="6009366" cy="583457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Content Placeholder 7">
            <a:extLst>
              <a:ext uri="{FF2B5EF4-FFF2-40B4-BE49-F238E27FC236}">
                <a16:creationId xmlns:a16="http://schemas.microsoft.com/office/drawing/2014/main" id="{C8D83A97-2BC5-4F86-B291-7A90FD00EDE6}"/>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24523" r="18741"/>
          <a:stretch/>
        </p:blipFill>
        <p:spPr>
          <a:xfrm>
            <a:off x="5977788" y="799352"/>
            <a:ext cx="5425410" cy="5259296"/>
          </a:xfrm>
          <a:prstGeom prst="rect">
            <a:avLst/>
          </a:prstGeom>
        </p:spPr>
      </p:pic>
      <p:sp>
        <p:nvSpPr>
          <p:cNvPr id="2" name="Rectangle 1">
            <a:extLst>
              <a:ext uri="{FF2B5EF4-FFF2-40B4-BE49-F238E27FC236}">
                <a16:creationId xmlns:a16="http://schemas.microsoft.com/office/drawing/2014/main" id="{DB92DD23-18DC-4345-8044-02F6ECEEC9E0}"/>
              </a:ext>
            </a:extLst>
          </p:cNvPr>
          <p:cNvSpPr/>
          <p:nvPr/>
        </p:nvSpPr>
        <p:spPr>
          <a:xfrm>
            <a:off x="5602011" y="6321772"/>
            <a:ext cx="4256692" cy="246221"/>
          </a:xfrm>
          <a:prstGeom prst="rect">
            <a:avLst/>
          </a:prstGeom>
        </p:spPr>
        <p:txBody>
          <a:bodyPr wrap="square">
            <a:spAutoFit/>
          </a:bodyPr>
          <a:lstStyle/>
          <a:p>
            <a:r>
              <a:rPr lang="en-US" sz="1000" i="1" dirty="0"/>
              <a:t>The Flying Carpet</a:t>
            </a:r>
            <a:r>
              <a:rPr lang="en-US" sz="1000" dirty="0"/>
              <a:t>, Ivan Tsarevich</a:t>
            </a:r>
            <a:endParaRPr lang="fi-FI" sz="1000" dirty="0"/>
          </a:p>
        </p:txBody>
      </p:sp>
    </p:spTree>
    <p:extLst>
      <p:ext uri="{BB962C8B-B14F-4D97-AF65-F5344CB8AC3E}">
        <p14:creationId xmlns:p14="http://schemas.microsoft.com/office/powerpoint/2010/main" val="176790088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8" name="Rectangle 27">
            <a:extLst>
              <a:ext uri="{FF2B5EF4-FFF2-40B4-BE49-F238E27FC236}">
                <a16:creationId xmlns:a16="http://schemas.microsoft.com/office/drawing/2014/main" id="{922F19F4-FE70-43DC-856F-2CE5F521DC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0" name="Group 29">
            <a:extLst>
              <a:ext uri="{FF2B5EF4-FFF2-40B4-BE49-F238E27FC236}">
                <a16:creationId xmlns:a16="http://schemas.microsoft.com/office/drawing/2014/main" id="{AE1C45F0-260A-458C-96ED-C1F6D215121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 y="1062849"/>
            <a:ext cx="731521" cy="673460"/>
            <a:chOff x="3940602" y="308034"/>
            <a:chExt cx="2116791" cy="3428999"/>
          </a:xfrm>
          <a:solidFill>
            <a:schemeClr val="accent4"/>
          </a:solidFill>
        </p:grpSpPr>
        <p:sp>
          <p:nvSpPr>
            <p:cNvPr id="31" name="Rectangle 30">
              <a:extLst>
                <a:ext uri="{FF2B5EF4-FFF2-40B4-BE49-F238E27FC236}">
                  <a16:creationId xmlns:a16="http://schemas.microsoft.com/office/drawing/2014/main" id="{A6604B49-AD5C-4590-B051-06C8222ECD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743ECCAF-29C5-4537-947C-7EA1292463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ED49787B-8DE6-4467-AD0A-8DECC6E0C2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5" name="Rectangle 34">
            <a:extLst>
              <a:ext uri="{FF2B5EF4-FFF2-40B4-BE49-F238E27FC236}">
                <a16:creationId xmlns:a16="http://schemas.microsoft.com/office/drawing/2014/main" id="{D5B0017B-2ECA-49AF-B397-DC140825DF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656150"/>
            <a:ext cx="5590787" cy="1431591"/>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Otsikko 1">
            <a:extLst>
              <a:ext uri="{FF2B5EF4-FFF2-40B4-BE49-F238E27FC236}">
                <a16:creationId xmlns:a16="http://schemas.microsoft.com/office/drawing/2014/main" id="{E5F97246-D279-5342-A237-73AD0D00288E}"/>
              </a:ext>
            </a:extLst>
          </p:cNvPr>
          <p:cNvSpPr>
            <a:spLocks noGrp="1"/>
          </p:cNvSpPr>
          <p:nvPr>
            <p:ph type="title"/>
          </p:nvPr>
        </p:nvSpPr>
        <p:spPr>
          <a:xfrm>
            <a:off x="1043631" y="873940"/>
            <a:ext cx="4928291" cy="1035781"/>
          </a:xfrm>
        </p:spPr>
        <p:txBody>
          <a:bodyPr vert="horz" lIns="91440" tIns="45720" rIns="91440" bIns="45720" rtlCol="0" anchor="ctr">
            <a:normAutofit/>
          </a:bodyPr>
          <a:lstStyle/>
          <a:p>
            <a:r>
              <a:rPr lang="en-US" sz="3300"/>
              <a:t>Hybrid value creation is a game</a:t>
            </a:r>
          </a:p>
        </p:txBody>
      </p:sp>
      <p:sp>
        <p:nvSpPr>
          <p:cNvPr id="4" name="Tekstin paikkamerkki 3">
            <a:extLst>
              <a:ext uri="{FF2B5EF4-FFF2-40B4-BE49-F238E27FC236}">
                <a16:creationId xmlns:a16="http://schemas.microsoft.com/office/drawing/2014/main" id="{B3CCBB67-EC5A-9241-8D1A-DC8284F5A77F}"/>
              </a:ext>
            </a:extLst>
          </p:cNvPr>
          <p:cNvSpPr>
            <a:spLocks noGrp="1"/>
          </p:cNvSpPr>
          <p:nvPr>
            <p:ph type="body" sz="half" idx="2"/>
          </p:nvPr>
        </p:nvSpPr>
        <p:spPr>
          <a:xfrm>
            <a:off x="1045029" y="2524721"/>
            <a:ext cx="4991629" cy="3677123"/>
          </a:xfrm>
        </p:spPr>
        <p:txBody>
          <a:bodyPr vert="horz" lIns="91440" tIns="45720" rIns="91440" bIns="45720" rtlCol="0" anchor="ctr">
            <a:normAutofit/>
          </a:bodyPr>
          <a:lstStyle/>
          <a:p>
            <a:pPr indent="-228600">
              <a:buFont typeface="Arial" panose="020B0604020202020204" pitchFamily="34" charset="0"/>
              <a:buChar char="•"/>
            </a:pPr>
            <a:r>
              <a:rPr lang="en-US" sz="1800"/>
              <a:t>Think of a game of Scrabble</a:t>
            </a:r>
          </a:p>
          <a:p>
            <a:pPr indent="-228600">
              <a:buFont typeface="Arial" panose="020B0604020202020204" pitchFamily="34" charset="0"/>
              <a:buChar char="•"/>
            </a:pPr>
            <a:r>
              <a:rPr lang="en-US" sz="1800"/>
              <a:t>Individual letters have value, but it is realized only  when you are able to place letters on the board</a:t>
            </a:r>
          </a:p>
          <a:p>
            <a:pPr indent="-228600">
              <a:buFont typeface="Arial" panose="020B0604020202020204" pitchFamily="34" charset="0"/>
              <a:buChar char="•"/>
            </a:pPr>
            <a:r>
              <a:rPr lang="en-US" sz="1800"/>
              <a:t>Sometimes you augment the value of your words just by supplementing existing ones on the board (mixing)</a:t>
            </a:r>
          </a:p>
          <a:p>
            <a:pPr indent="-228600">
              <a:buFont typeface="Arial" panose="020B0604020202020204" pitchFamily="34" charset="0"/>
              <a:buChar char="•"/>
            </a:pPr>
            <a:r>
              <a:rPr lang="en-US" sz="1800"/>
              <a:t>Sometimes you need to make compromises with your co-players on the suitable words (compromising)</a:t>
            </a:r>
          </a:p>
          <a:p>
            <a:pPr indent="-228600">
              <a:buFont typeface="Arial" panose="020B0604020202020204" pitchFamily="34" charset="0"/>
              <a:buChar char="•"/>
            </a:pPr>
            <a:r>
              <a:rPr lang="en-US" sz="1800"/>
              <a:t>Sometimes you need to consult a dictionary (legitimizing)</a:t>
            </a:r>
          </a:p>
        </p:txBody>
      </p:sp>
      <p:sp>
        <p:nvSpPr>
          <p:cNvPr id="37" name="Rectangle 36">
            <a:extLst>
              <a:ext uri="{FF2B5EF4-FFF2-40B4-BE49-F238E27FC236}">
                <a16:creationId xmlns:a16="http://schemas.microsoft.com/office/drawing/2014/main" id="{395ECC94-3D5E-46A7-A7A1-DE807E1563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34418" y="658367"/>
            <a:ext cx="4719382" cy="2679191"/>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Placeholder 20">
            <a:extLst>
              <a:ext uri="{FF2B5EF4-FFF2-40B4-BE49-F238E27FC236}">
                <a16:creationId xmlns:a16="http://schemas.microsoft.com/office/drawing/2014/main" id="{BF4B437C-D643-4BB8-951D-E7670C8AFDAD}"/>
              </a:ext>
            </a:extLst>
          </p:cNvPr>
          <p:cNvPicPr>
            <a:picLocks noGrp="1" noChangeAspect="1"/>
          </p:cNvPicPr>
          <p:nvPr>
            <p:ph type="pic" idx="1"/>
          </p:nvPr>
        </p:nvPicPr>
        <p:blipFill>
          <a:blip r:embed="rId2">
            <a:extLst>
              <a:ext uri="{28A0092B-C50C-407E-A947-70E740481C1C}">
                <a14:useLocalDpi xmlns:a14="http://schemas.microsoft.com/office/drawing/2010/main" val="0"/>
              </a:ext>
            </a:extLst>
          </a:blip>
          <a:srcRect t="16273" b="16273"/>
          <a:stretch>
            <a:fillRect/>
          </a:stretch>
        </p:blipFill>
        <p:spPr>
          <a:xfrm>
            <a:off x="7525471" y="841905"/>
            <a:ext cx="2937094" cy="2317178"/>
          </a:xfrm>
          <a:prstGeom prst="rect">
            <a:avLst/>
          </a:prstGeom>
          <a:scene3d>
            <a:camera prst="perspectiveAbove"/>
            <a:lightRig rig="threePt" dir="t"/>
          </a:scene3d>
        </p:spPr>
      </p:pic>
      <p:sp>
        <p:nvSpPr>
          <p:cNvPr id="39" name="Rectangle 38">
            <a:extLst>
              <a:ext uri="{FF2B5EF4-FFF2-40B4-BE49-F238E27FC236}">
                <a16:creationId xmlns:a16="http://schemas.microsoft.com/office/drawing/2014/main" id="{7E549738-9961-462D-81B7-4A7A446911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34418" y="3530966"/>
            <a:ext cx="4719382" cy="2679191"/>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Picture 22" descr="A close up of a clock&#10;&#10;Description automatically generated">
            <a:extLst>
              <a:ext uri="{FF2B5EF4-FFF2-40B4-BE49-F238E27FC236}">
                <a16:creationId xmlns:a16="http://schemas.microsoft.com/office/drawing/2014/main" id="{C563BEF7-82BB-48FE-B1DA-677DE2E23DC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41066" y="4421618"/>
            <a:ext cx="4305905" cy="881260"/>
          </a:xfrm>
          <a:prstGeom prst="rect">
            <a:avLst/>
          </a:prstGeom>
          <a:scene3d>
            <a:camera prst="perspectiveRelaxedModerately"/>
            <a:lightRig rig="threePt" dir="t"/>
          </a:scene3d>
        </p:spPr>
      </p:pic>
      <p:cxnSp>
        <p:nvCxnSpPr>
          <p:cNvPr id="41" name="Straight Connector 40">
            <a:extLst>
              <a:ext uri="{FF2B5EF4-FFF2-40B4-BE49-F238E27FC236}">
                <a16:creationId xmlns:a16="http://schemas.microsoft.com/office/drawing/2014/main" id="{6CF1BAF6-AD41-4082-B212-8A1F9A2E877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8200" y="6492240"/>
            <a:ext cx="10515600"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2902023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id="{F065D3F1-1E0F-4BC6-9846-BCE0BCC9DC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Otsikko 1">
            <a:extLst>
              <a:ext uri="{FF2B5EF4-FFF2-40B4-BE49-F238E27FC236}">
                <a16:creationId xmlns:a16="http://schemas.microsoft.com/office/drawing/2014/main" id="{946F794B-38B6-E748-8BBC-FCE777D15DF2}"/>
              </a:ext>
            </a:extLst>
          </p:cNvPr>
          <p:cNvSpPr>
            <a:spLocks noGrp="1"/>
          </p:cNvSpPr>
          <p:nvPr>
            <p:ph type="title"/>
          </p:nvPr>
        </p:nvSpPr>
        <p:spPr>
          <a:xfrm>
            <a:off x="8186056" y="485192"/>
            <a:ext cx="3582955" cy="1885032"/>
          </a:xfrm>
        </p:spPr>
        <p:txBody>
          <a:bodyPr vert="horz" lIns="91440" tIns="45720" rIns="91440" bIns="45720" rtlCol="0" anchor="ctr">
            <a:normAutofit/>
          </a:bodyPr>
          <a:lstStyle/>
          <a:p>
            <a:pPr algn="ctr"/>
            <a:r>
              <a:rPr lang="en-US" sz="2800" kern="1200" dirty="0">
                <a:solidFill>
                  <a:schemeClr val="tx1"/>
                </a:solidFill>
                <a:latin typeface="+mj-lt"/>
                <a:ea typeface="+mj-ea"/>
                <a:cs typeface="+mj-cs"/>
              </a:rPr>
              <a:t>Hybrid governance of bike sharing in China </a:t>
            </a:r>
            <a:r>
              <a:rPr lang="en-US" sz="1400" kern="1200" dirty="0">
                <a:solidFill>
                  <a:schemeClr val="tx1"/>
                </a:solidFill>
                <a:latin typeface="+mj-lt"/>
                <a:ea typeface="+mj-ea"/>
                <a:cs typeface="+mj-cs"/>
              </a:rPr>
              <a:t>(Xu &amp; Lu 2020)</a:t>
            </a:r>
          </a:p>
        </p:txBody>
      </p:sp>
      <p:pic>
        <p:nvPicPr>
          <p:cNvPr id="5" name="Kuva 5">
            <a:extLst>
              <a:ext uri="{FF2B5EF4-FFF2-40B4-BE49-F238E27FC236}">
                <a16:creationId xmlns:a16="http://schemas.microsoft.com/office/drawing/2014/main" id="{98D019FC-F91D-2240-A6B8-D566A8493E92}"/>
              </a:ext>
            </a:extLst>
          </p:cNvPr>
          <p:cNvPicPr>
            <a:picLocks noGrp="1" noChangeAspect="1"/>
          </p:cNvPicPr>
          <p:nvPr>
            <p:ph type="pic" idx="1"/>
          </p:nvPr>
        </p:nvPicPr>
        <p:blipFill rotWithShape="1">
          <a:blip r:embed="rId2">
            <a:extLst>
              <a:ext uri="{28A0092B-C50C-407E-A947-70E740481C1C}">
                <a14:useLocalDpi xmlns:a14="http://schemas.microsoft.com/office/drawing/2010/main" val="0"/>
              </a:ext>
            </a:extLst>
          </a:blip>
          <a:srcRect t="25522" r="-2" b="25517"/>
          <a:stretch/>
        </p:blipFill>
        <p:spPr>
          <a:xfrm>
            <a:off x="1" y="7"/>
            <a:ext cx="7680960" cy="2820489"/>
          </a:xfrm>
          <a:prstGeom prst="rect">
            <a:avLst/>
          </a:prstGeom>
        </p:spPr>
      </p:pic>
      <p:sp>
        <p:nvSpPr>
          <p:cNvPr id="4" name="Tekstin paikkamerkki 3">
            <a:extLst>
              <a:ext uri="{FF2B5EF4-FFF2-40B4-BE49-F238E27FC236}">
                <a16:creationId xmlns:a16="http://schemas.microsoft.com/office/drawing/2014/main" id="{2E0A6A29-BD9E-AA4E-926D-DA23BD2F72BD}"/>
              </a:ext>
            </a:extLst>
          </p:cNvPr>
          <p:cNvSpPr>
            <a:spLocks noGrp="1"/>
          </p:cNvSpPr>
          <p:nvPr>
            <p:ph type="body" sz="half" idx="2"/>
          </p:nvPr>
        </p:nvSpPr>
        <p:spPr>
          <a:xfrm>
            <a:off x="1075943" y="3340361"/>
            <a:ext cx="5467926" cy="2534197"/>
          </a:xfrm>
        </p:spPr>
        <p:txBody>
          <a:bodyPr vert="horz" lIns="91440" tIns="45720" rIns="91440" bIns="45720" rtlCol="0" anchor="ctr">
            <a:normAutofit/>
          </a:bodyPr>
          <a:lstStyle/>
          <a:p>
            <a:pPr indent="-228600">
              <a:buFont typeface="Arial" panose="020B0604020202020204" pitchFamily="34" charset="0"/>
              <a:buChar char="•"/>
            </a:pPr>
            <a:r>
              <a:rPr lang="en-US" sz="1700"/>
              <a:t>Some 20 enterprises launched sharing of about 20 million bikes in China in 2017</a:t>
            </a:r>
          </a:p>
          <a:p>
            <a:pPr indent="-228600">
              <a:buFont typeface="Arial" panose="020B0604020202020204" pitchFamily="34" charset="0"/>
              <a:buChar char="•"/>
            </a:pPr>
            <a:r>
              <a:rPr lang="en-US" sz="1700"/>
              <a:t>Public encouragement of private provision of bike sharing</a:t>
            </a:r>
          </a:p>
          <a:p>
            <a:pPr indent="-228600">
              <a:buFont typeface="Arial" panose="020B0604020202020204" pitchFamily="34" charset="0"/>
              <a:buChar char="•"/>
            </a:pPr>
            <a:r>
              <a:rPr lang="en-US" sz="1700"/>
              <a:t>The problem of storage, repair, reuse and disposal of defunct bicycles</a:t>
            </a:r>
          </a:p>
          <a:p>
            <a:pPr indent="-228600">
              <a:buFont typeface="Arial" panose="020B0604020202020204" pitchFamily="34" charset="0"/>
              <a:buChar char="•"/>
            </a:pPr>
            <a:r>
              <a:rPr lang="en-US" sz="1700"/>
              <a:t>The implications for urban sustainability and protection of the environment</a:t>
            </a:r>
          </a:p>
        </p:txBody>
      </p:sp>
      <p:pic>
        <p:nvPicPr>
          <p:cNvPr id="3" name="Kuva 5">
            <a:extLst>
              <a:ext uri="{FF2B5EF4-FFF2-40B4-BE49-F238E27FC236}">
                <a16:creationId xmlns:a16="http://schemas.microsoft.com/office/drawing/2014/main" id="{0A33362D-355C-B54A-AB11-27203870246D}"/>
              </a:ext>
            </a:extLst>
          </p:cNvPr>
          <p:cNvPicPr>
            <a:picLocks noChangeAspect="1"/>
          </p:cNvPicPr>
          <p:nvPr/>
        </p:nvPicPr>
        <p:blipFill rotWithShape="1">
          <a:blip r:embed="rId2">
            <a:extLst>
              <a:ext uri="{28A0092B-C50C-407E-A947-70E740481C1C}">
                <a14:useLocalDpi xmlns:a14="http://schemas.microsoft.com/office/drawing/2010/main" val="0"/>
              </a:ext>
            </a:extLst>
          </a:blip>
          <a:srcRect l="7554" r="30257" b="-3"/>
          <a:stretch/>
        </p:blipFill>
        <p:spPr>
          <a:xfrm>
            <a:off x="7671072" y="2768742"/>
            <a:ext cx="4520928" cy="4089256"/>
          </a:xfrm>
          <a:prstGeom prst="rect">
            <a:avLst/>
          </a:prstGeom>
        </p:spPr>
      </p:pic>
      <p:sp>
        <p:nvSpPr>
          <p:cNvPr id="27" name="Rectangle 26">
            <a:extLst>
              <a:ext uri="{FF2B5EF4-FFF2-40B4-BE49-F238E27FC236}">
                <a16:creationId xmlns:a16="http://schemas.microsoft.com/office/drawing/2014/main" id="{CD84038B-4A56-439B-A184-79B2D45066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768743"/>
            <a:ext cx="12192000" cy="64008"/>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sp>
        <p:nvSpPr>
          <p:cNvPr id="29" name="Rectangle 28">
            <a:extLst>
              <a:ext uri="{FF2B5EF4-FFF2-40B4-BE49-F238E27FC236}">
                <a16:creationId xmlns:a16="http://schemas.microsoft.com/office/drawing/2014/main" id="{4F96EE13-2C4D-4262-812E-DDE5FC35F0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275569" y="3396995"/>
            <a:ext cx="6858002" cy="64008"/>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2"/>
              </a:solidFill>
            </a:endParaRPr>
          </a:p>
        </p:txBody>
      </p:sp>
    </p:spTree>
    <p:extLst>
      <p:ext uri="{BB962C8B-B14F-4D97-AF65-F5344CB8AC3E}">
        <p14:creationId xmlns:p14="http://schemas.microsoft.com/office/powerpoint/2010/main" val="267977455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6C55920F-38A4-4EBF-8498-8AA881379113}"/>
              </a:ext>
            </a:extLst>
          </p:cNvPr>
          <p:cNvSpPr>
            <a:spLocks noGrp="1"/>
          </p:cNvSpPr>
          <p:nvPr>
            <p:ph type="title"/>
          </p:nvPr>
        </p:nvSpPr>
        <p:spPr>
          <a:xfrm>
            <a:off x="272665" y="5187685"/>
            <a:ext cx="2864499" cy="887492"/>
          </a:xfrm>
        </p:spPr>
        <p:txBody>
          <a:bodyPr>
            <a:normAutofit/>
          </a:bodyPr>
          <a:lstStyle/>
          <a:p>
            <a:pPr algn="ctr"/>
            <a:r>
              <a:rPr lang="fi-FI" sz="2800" dirty="0">
                <a:solidFill>
                  <a:schemeClr val="bg1"/>
                </a:solidFill>
                <a:latin typeface="Avenir Next LT Pro Light" panose="020B0304020202020204" pitchFamily="34" charset="0"/>
              </a:rPr>
              <a:t> </a:t>
            </a:r>
            <a:br>
              <a:rPr lang="fi-FI" sz="2800" dirty="0">
                <a:solidFill>
                  <a:schemeClr val="bg1"/>
                </a:solidFill>
                <a:latin typeface="Avenir Next LT Pro Light" panose="020B0304020202020204" pitchFamily="34" charset="0"/>
              </a:rPr>
            </a:br>
            <a:endParaRPr lang="fi-FI" sz="2800" dirty="0">
              <a:solidFill>
                <a:schemeClr val="bg1"/>
              </a:solidFill>
              <a:latin typeface="Avenir Next LT Pro Light" panose="020B0304020202020204" pitchFamily="34" charset="0"/>
            </a:endParaRPr>
          </a:p>
        </p:txBody>
      </p:sp>
      <p:pic>
        <p:nvPicPr>
          <p:cNvPr id="5" name="Sisällön paikkamerkki 4" descr="Kuva, joka sisältää kohteen teksti&#10;&#10;Kuvaus luotu automaattisesti">
            <a:extLst>
              <a:ext uri="{FF2B5EF4-FFF2-40B4-BE49-F238E27FC236}">
                <a16:creationId xmlns:a16="http://schemas.microsoft.com/office/drawing/2014/main" id="{F37D835F-DB91-4286-B371-7F55A80A716E}"/>
              </a:ext>
            </a:extLst>
          </p:cNvPr>
          <p:cNvPicPr>
            <a:picLocks noGrp="1" noChangeAspect="1"/>
          </p:cNvPicPr>
          <p:nvPr>
            <p:ph idx="1"/>
          </p:nvPr>
        </p:nvPicPr>
        <p:blipFill>
          <a:blip r:embed="rId2">
            <a:extLst>
              <a:ext uri="{BEBA8EAE-BF5A-486C-A8C5-ECC9F3942E4B}">
                <a14:imgProps xmlns:a14="http://schemas.microsoft.com/office/drawing/2010/main">
                  <a14:imgLayer r:embed="rId3">
                    <a14:imgEffect>
                      <a14:artisticPhotocopy/>
                    </a14:imgEffect>
                  </a14:imgLayer>
                </a14:imgProps>
              </a:ext>
              <a:ext uri="{28A0092B-C50C-407E-A947-70E740481C1C}">
                <a14:useLocalDpi xmlns:a14="http://schemas.microsoft.com/office/drawing/2010/main" val="0"/>
              </a:ext>
            </a:extLst>
          </a:blip>
          <a:stretch>
            <a:fillRect/>
          </a:stretch>
        </p:blipFill>
        <p:spPr>
          <a:xfrm>
            <a:off x="1" y="725638"/>
            <a:ext cx="3447579" cy="1344556"/>
          </a:xfrm>
        </p:spPr>
      </p:pic>
      <p:pic>
        <p:nvPicPr>
          <p:cNvPr id="7" name="Kuva 6">
            <a:extLst>
              <a:ext uri="{FF2B5EF4-FFF2-40B4-BE49-F238E27FC236}">
                <a16:creationId xmlns:a16="http://schemas.microsoft.com/office/drawing/2014/main" id="{ED57B71A-E42F-461C-B5C6-3E70BE9AB3A3}"/>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512372" y="3932556"/>
            <a:ext cx="2422835" cy="1255128"/>
          </a:xfrm>
          <a:prstGeom prst="rect">
            <a:avLst/>
          </a:prstGeom>
        </p:spPr>
      </p:pic>
      <p:sp>
        <p:nvSpPr>
          <p:cNvPr id="3" name="Suorakulmio 2">
            <a:extLst>
              <a:ext uri="{FF2B5EF4-FFF2-40B4-BE49-F238E27FC236}">
                <a16:creationId xmlns:a16="http://schemas.microsoft.com/office/drawing/2014/main" id="{775939CB-FE84-4A9D-ADEE-52531D191121}"/>
              </a:ext>
            </a:extLst>
          </p:cNvPr>
          <p:cNvSpPr/>
          <p:nvPr/>
        </p:nvSpPr>
        <p:spPr>
          <a:xfrm>
            <a:off x="3687287" y="799317"/>
            <a:ext cx="8120108" cy="6680355"/>
          </a:xfrm>
          <a:prstGeom prst="rect">
            <a:avLst/>
          </a:prstGeom>
        </p:spPr>
        <p:txBody>
          <a:bodyPr wrap="square">
            <a:spAutoFit/>
          </a:bodyPr>
          <a:lstStyle/>
          <a:p>
            <a:pPr marR="539101" defTabSz="457189">
              <a:lnSpc>
                <a:spcPct val="107000"/>
              </a:lnSpc>
              <a:defRPr/>
            </a:pPr>
            <a:r>
              <a:rPr lang="fi-FI" sz="2667" b="1" dirty="0">
                <a:solidFill>
                  <a:srgbClr val="180A22"/>
                </a:solidFill>
                <a:latin typeface="Avenir Next LT Pro" panose="020B0504020202020204" pitchFamily="34" charset="0"/>
                <a:ea typeface="Times New Roman" panose="02020603050405020304" pitchFamily="18" charset="0"/>
                <a:cs typeface="Times New Roman" panose="02020603050405020304" pitchFamily="18" charset="0"/>
                <a:sym typeface="Arial"/>
              </a:rPr>
              <a:t>WELCOME ALL!</a:t>
            </a:r>
          </a:p>
          <a:p>
            <a:pPr marR="539101" defTabSz="457189">
              <a:lnSpc>
                <a:spcPct val="107000"/>
              </a:lnSpc>
              <a:defRPr/>
            </a:pPr>
            <a:endParaRPr lang="fi-FI" sz="2667" b="1" dirty="0">
              <a:solidFill>
                <a:srgbClr val="180A22"/>
              </a:solidFill>
              <a:latin typeface="Avenir Next LT Pro" panose="020B0504020202020204" pitchFamily="34" charset="0"/>
              <a:ea typeface="Times New Roman" panose="02020603050405020304" pitchFamily="18" charset="0"/>
              <a:cs typeface="Times New Roman" panose="02020603050405020304" pitchFamily="18" charset="0"/>
            </a:endParaRPr>
          </a:p>
          <a:p>
            <a:pPr marR="539101" defTabSz="457189">
              <a:lnSpc>
                <a:spcPct val="107000"/>
              </a:lnSpc>
              <a:defRPr/>
            </a:pPr>
            <a:r>
              <a:rPr lang="fi-FI" sz="2667" b="1" dirty="0">
                <a:solidFill>
                  <a:srgbClr val="180A22"/>
                </a:solidFill>
                <a:latin typeface="Avenir Next LT Pro" panose="020B0504020202020204" pitchFamily="34" charset="0"/>
                <a:ea typeface="Times New Roman" panose="02020603050405020304" pitchFamily="18" charset="0"/>
                <a:cs typeface="Times New Roman" panose="02020603050405020304" pitchFamily="18" charset="0"/>
                <a:sym typeface="Arial"/>
              </a:rPr>
              <a:t>THE BACKGROUND OF THE WORKSHOP</a:t>
            </a:r>
          </a:p>
          <a:p>
            <a:pPr marR="539101" defTabSz="457189">
              <a:lnSpc>
                <a:spcPct val="107000"/>
              </a:lnSpc>
              <a:defRPr/>
            </a:pPr>
            <a:endParaRPr lang="fi-FI" sz="2667" b="1" dirty="0">
              <a:solidFill>
                <a:srgbClr val="180A22"/>
              </a:solidFill>
              <a:latin typeface="Avenir Next LT Pro" panose="020B0504020202020204" pitchFamily="34" charset="0"/>
              <a:ea typeface="Times New Roman" panose="02020603050405020304" pitchFamily="18" charset="0"/>
              <a:cs typeface="Times New Roman" panose="02020603050405020304" pitchFamily="18" charset="0"/>
            </a:endParaRPr>
          </a:p>
          <a:p>
            <a:pPr marL="457189" marR="539101" indent="-457189" defTabSz="457189">
              <a:lnSpc>
                <a:spcPct val="107000"/>
              </a:lnSpc>
              <a:buFont typeface="Arial" panose="020B0604020202020204" pitchFamily="34" charset="0"/>
              <a:buChar char="•"/>
              <a:defRPr/>
            </a:pPr>
            <a:r>
              <a:rPr lang="fi-FI" sz="2667" b="1" dirty="0" err="1">
                <a:solidFill>
                  <a:srgbClr val="180A22"/>
                </a:solidFill>
                <a:latin typeface="Avenir Next LT Pro" panose="020B0504020202020204" pitchFamily="34" charset="0"/>
                <a:ea typeface="Times New Roman" panose="02020603050405020304" pitchFamily="18" charset="0"/>
                <a:cs typeface="Times New Roman" panose="02020603050405020304" pitchFamily="18" charset="0"/>
              </a:rPr>
              <a:t>Special</a:t>
            </a:r>
            <a:r>
              <a:rPr lang="fi-FI" sz="2667" b="1" dirty="0">
                <a:solidFill>
                  <a:srgbClr val="180A22"/>
                </a:solidFill>
                <a:latin typeface="Avenir Next LT Pro" panose="020B0504020202020204" pitchFamily="34" charset="0"/>
                <a:ea typeface="Times New Roman" panose="02020603050405020304" pitchFamily="18" charset="0"/>
                <a:cs typeface="Times New Roman" panose="02020603050405020304" pitchFamily="18" charset="0"/>
              </a:rPr>
              <a:t> </a:t>
            </a:r>
            <a:r>
              <a:rPr lang="fi-FI" sz="2667" b="1" dirty="0" err="1">
                <a:solidFill>
                  <a:srgbClr val="180A22"/>
                </a:solidFill>
                <a:latin typeface="Avenir Next LT Pro" panose="020B0504020202020204" pitchFamily="34" charset="0"/>
                <a:ea typeface="Times New Roman" panose="02020603050405020304" pitchFamily="18" charset="0"/>
                <a:cs typeface="Times New Roman" panose="02020603050405020304" pitchFamily="18" charset="0"/>
              </a:rPr>
              <a:t>Interest</a:t>
            </a:r>
            <a:r>
              <a:rPr lang="fi-FI" sz="2667" b="1" dirty="0">
                <a:solidFill>
                  <a:srgbClr val="180A22"/>
                </a:solidFill>
                <a:latin typeface="Avenir Next LT Pro" panose="020B0504020202020204" pitchFamily="34" charset="0"/>
                <a:ea typeface="Times New Roman" panose="02020603050405020304" pitchFamily="18" charset="0"/>
                <a:cs typeface="Times New Roman" panose="02020603050405020304" pitchFamily="18" charset="0"/>
              </a:rPr>
              <a:t> Group session in IRSPM Tampere </a:t>
            </a:r>
            <a:r>
              <a:rPr lang="fi-FI" sz="2667" b="1" dirty="0" err="1">
                <a:solidFill>
                  <a:srgbClr val="180A22"/>
                </a:solidFill>
                <a:latin typeface="Avenir Next LT Pro" panose="020B0504020202020204" pitchFamily="34" charset="0"/>
                <a:ea typeface="Times New Roman" panose="02020603050405020304" pitchFamily="18" charset="0"/>
                <a:cs typeface="Times New Roman" panose="02020603050405020304" pitchFamily="18" charset="0"/>
              </a:rPr>
              <a:t>was</a:t>
            </a:r>
            <a:r>
              <a:rPr lang="fi-FI" sz="2667" b="1" dirty="0">
                <a:solidFill>
                  <a:srgbClr val="180A22"/>
                </a:solidFill>
                <a:latin typeface="Avenir Next LT Pro" panose="020B0504020202020204" pitchFamily="34" charset="0"/>
                <a:ea typeface="Times New Roman" panose="02020603050405020304" pitchFamily="18" charset="0"/>
                <a:cs typeface="Times New Roman" panose="02020603050405020304" pitchFamily="18" charset="0"/>
              </a:rPr>
              <a:t> </a:t>
            </a:r>
            <a:r>
              <a:rPr lang="fi-FI" sz="2667" b="1" dirty="0" err="1">
                <a:solidFill>
                  <a:srgbClr val="180A22"/>
                </a:solidFill>
                <a:latin typeface="Avenir Next LT Pro" panose="020B0504020202020204" pitchFamily="34" charset="0"/>
                <a:ea typeface="Times New Roman" panose="02020603050405020304" pitchFamily="18" charset="0"/>
                <a:cs typeface="Times New Roman" panose="02020603050405020304" pitchFamily="18" charset="0"/>
              </a:rPr>
              <a:t>cancelled</a:t>
            </a:r>
            <a:endParaRPr lang="fi-FI" sz="2667" b="1" dirty="0">
              <a:solidFill>
                <a:srgbClr val="180A22"/>
              </a:solidFill>
              <a:latin typeface="Avenir Next LT Pro" panose="020B0504020202020204" pitchFamily="34" charset="0"/>
              <a:ea typeface="Times New Roman" panose="02020603050405020304" pitchFamily="18" charset="0"/>
              <a:cs typeface="Times New Roman" panose="02020603050405020304" pitchFamily="18" charset="0"/>
            </a:endParaRPr>
          </a:p>
          <a:p>
            <a:pPr marL="457189" marR="539101" indent="-457189" defTabSz="457189">
              <a:lnSpc>
                <a:spcPct val="107000"/>
              </a:lnSpc>
              <a:buFont typeface="Arial" panose="020B0604020202020204" pitchFamily="34" charset="0"/>
              <a:buChar char="•"/>
              <a:defRPr/>
            </a:pPr>
            <a:r>
              <a:rPr lang="fi-FI" sz="2667" b="1" dirty="0">
                <a:solidFill>
                  <a:srgbClr val="180A22"/>
                </a:solidFill>
                <a:latin typeface="Avenir Next LT Pro" panose="020B0504020202020204" pitchFamily="34" charset="0"/>
                <a:ea typeface="Times New Roman" panose="02020603050405020304" pitchFamily="18" charset="0"/>
                <a:cs typeface="Times New Roman" panose="02020603050405020304" pitchFamily="18" charset="0"/>
              </a:rPr>
              <a:t>New </a:t>
            </a:r>
            <a:r>
              <a:rPr lang="fi-FI" sz="2667" b="1" dirty="0" err="1">
                <a:solidFill>
                  <a:srgbClr val="180A22"/>
                </a:solidFill>
                <a:latin typeface="Avenir Next LT Pro" panose="020B0504020202020204" pitchFamily="34" charset="0"/>
                <a:ea typeface="Times New Roman" panose="02020603050405020304" pitchFamily="18" charset="0"/>
                <a:cs typeface="Times New Roman" panose="02020603050405020304" pitchFamily="18" charset="0"/>
              </a:rPr>
              <a:t>forms</a:t>
            </a:r>
            <a:r>
              <a:rPr lang="fi-FI" sz="2667" b="1" dirty="0">
                <a:solidFill>
                  <a:srgbClr val="180A22"/>
                </a:solidFill>
                <a:latin typeface="Avenir Next LT Pro" panose="020B0504020202020204" pitchFamily="34" charset="0"/>
                <a:ea typeface="Times New Roman" panose="02020603050405020304" pitchFamily="18" charset="0"/>
                <a:cs typeface="Times New Roman" panose="02020603050405020304" pitchFamily="18" charset="0"/>
              </a:rPr>
              <a:t> of </a:t>
            </a:r>
            <a:r>
              <a:rPr lang="fi-FI" sz="2667" b="1" dirty="0" err="1">
                <a:solidFill>
                  <a:srgbClr val="180A22"/>
                </a:solidFill>
                <a:latin typeface="Avenir Next LT Pro" panose="020B0504020202020204" pitchFamily="34" charset="0"/>
                <a:ea typeface="Times New Roman" panose="02020603050405020304" pitchFamily="18" charset="0"/>
                <a:cs typeface="Times New Roman" panose="02020603050405020304" pitchFamily="18" charset="0"/>
              </a:rPr>
              <a:t>organizing</a:t>
            </a:r>
            <a:r>
              <a:rPr lang="fi-FI" sz="2667" b="1" dirty="0">
                <a:solidFill>
                  <a:srgbClr val="180A22"/>
                </a:solidFill>
                <a:latin typeface="Avenir Next LT Pro" panose="020B0504020202020204" pitchFamily="34" charset="0"/>
                <a:ea typeface="Times New Roman" panose="02020603050405020304" pitchFamily="18" charset="0"/>
                <a:cs typeface="Times New Roman" panose="02020603050405020304" pitchFamily="18" charset="0"/>
              </a:rPr>
              <a:t> </a:t>
            </a:r>
            <a:r>
              <a:rPr lang="fi-FI" sz="2667" b="1" dirty="0" err="1">
                <a:solidFill>
                  <a:srgbClr val="180A22"/>
                </a:solidFill>
                <a:latin typeface="Avenir Next LT Pro" panose="020B0504020202020204" pitchFamily="34" charset="0"/>
                <a:ea typeface="Times New Roman" panose="02020603050405020304" pitchFamily="18" charset="0"/>
                <a:cs typeface="Times New Roman" panose="02020603050405020304" pitchFamily="18" charset="0"/>
              </a:rPr>
              <a:t>scientific</a:t>
            </a:r>
            <a:r>
              <a:rPr lang="fi-FI" sz="2667" b="1" dirty="0">
                <a:solidFill>
                  <a:srgbClr val="180A22"/>
                </a:solidFill>
                <a:latin typeface="Avenir Next LT Pro" panose="020B0504020202020204" pitchFamily="34" charset="0"/>
                <a:ea typeface="Times New Roman" panose="02020603050405020304" pitchFamily="18" charset="0"/>
                <a:cs typeface="Times New Roman" panose="02020603050405020304" pitchFamily="18" charset="0"/>
              </a:rPr>
              <a:t> </a:t>
            </a:r>
            <a:r>
              <a:rPr lang="fi-FI" sz="2667" b="1" dirty="0" err="1">
                <a:solidFill>
                  <a:srgbClr val="180A22"/>
                </a:solidFill>
                <a:latin typeface="Avenir Next LT Pro" panose="020B0504020202020204" pitchFamily="34" charset="0"/>
                <a:ea typeface="Times New Roman" panose="02020603050405020304" pitchFamily="18" charset="0"/>
                <a:cs typeface="Times New Roman" panose="02020603050405020304" pitchFamily="18" charset="0"/>
              </a:rPr>
              <a:t>workshops</a:t>
            </a:r>
            <a:r>
              <a:rPr lang="fi-FI" sz="2667" b="1" dirty="0">
                <a:solidFill>
                  <a:srgbClr val="180A22"/>
                </a:solidFill>
                <a:latin typeface="Avenir Next LT Pro" panose="020B0504020202020204" pitchFamily="34" charset="0"/>
                <a:ea typeface="Times New Roman" panose="02020603050405020304" pitchFamily="18" charset="0"/>
                <a:cs typeface="Times New Roman" panose="02020603050405020304" pitchFamily="18" charset="0"/>
              </a:rPr>
              <a:t> </a:t>
            </a:r>
            <a:r>
              <a:rPr lang="fi-FI" sz="2667" b="1" dirty="0" err="1">
                <a:solidFill>
                  <a:srgbClr val="180A22"/>
                </a:solidFill>
                <a:latin typeface="Avenir Next LT Pro" panose="020B0504020202020204" pitchFamily="34" charset="0"/>
                <a:ea typeface="Times New Roman" panose="02020603050405020304" pitchFamily="18" charset="0"/>
                <a:cs typeface="Times New Roman" panose="02020603050405020304" pitchFamily="18" charset="0"/>
              </a:rPr>
              <a:t>needed</a:t>
            </a:r>
            <a:endParaRPr lang="fi-FI" sz="2667" b="1" dirty="0">
              <a:solidFill>
                <a:srgbClr val="180A22"/>
              </a:solidFill>
              <a:latin typeface="Avenir Next LT Pro" panose="020B0504020202020204" pitchFamily="34" charset="0"/>
              <a:ea typeface="Times New Roman" panose="02020603050405020304" pitchFamily="18" charset="0"/>
              <a:cs typeface="Times New Roman" panose="02020603050405020304" pitchFamily="18" charset="0"/>
            </a:endParaRPr>
          </a:p>
          <a:p>
            <a:pPr marL="457189" marR="539101" indent="-457189" defTabSz="457189">
              <a:lnSpc>
                <a:spcPct val="107000"/>
              </a:lnSpc>
              <a:buFont typeface="Arial" panose="020B0604020202020204" pitchFamily="34" charset="0"/>
              <a:buChar char="•"/>
              <a:defRPr/>
            </a:pPr>
            <a:r>
              <a:rPr lang="fi-FI" sz="2667" b="1" dirty="0" err="1">
                <a:solidFill>
                  <a:srgbClr val="180A22"/>
                </a:solidFill>
                <a:latin typeface="Avenir Next LT Pro" panose="020B0504020202020204" pitchFamily="34" charset="0"/>
                <a:ea typeface="Times New Roman" panose="02020603050405020304" pitchFamily="18" charset="0"/>
                <a:cs typeface="Times New Roman" panose="02020603050405020304" pitchFamily="18" charset="0"/>
              </a:rPr>
              <a:t>Developing</a:t>
            </a:r>
            <a:r>
              <a:rPr lang="fi-FI" sz="2667" b="1" dirty="0">
                <a:solidFill>
                  <a:srgbClr val="180A22"/>
                </a:solidFill>
                <a:latin typeface="Avenir Next LT Pro" panose="020B0504020202020204" pitchFamily="34" charset="0"/>
                <a:ea typeface="Times New Roman" panose="02020603050405020304" pitchFamily="18" charset="0"/>
                <a:cs typeface="Times New Roman" panose="02020603050405020304" pitchFamily="18" charset="0"/>
              </a:rPr>
              <a:t> </a:t>
            </a:r>
            <a:r>
              <a:rPr lang="fi-FI" sz="2667" b="1" dirty="0" err="1">
                <a:solidFill>
                  <a:srgbClr val="180A22"/>
                </a:solidFill>
                <a:latin typeface="Avenir Next LT Pro" panose="020B0504020202020204" pitchFamily="34" charset="0"/>
                <a:ea typeface="Times New Roman" panose="02020603050405020304" pitchFamily="18" charset="0"/>
                <a:cs typeface="Times New Roman" panose="02020603050405020304" pitchFamily="18" charset="0"/>
              </a:rPr>
              <a:t>innovative</a:t>
            </a:r>
            <a:r>
              <a:rPr lang="fi-FI" sz="2667" b="1" dirty="0">
                <a:solidFill>
                  <a:srgbClr val="180A22"/>
                </a:solidFill>
                <a:latin typeface="Avenir Next LT Pro" panose="020B0504020202020204" pitchFamily="34" charset="0"/>
                <a:ea typeface="Times New Roman" panose="02020603050405020304" pitchFamily="18" charset="0"/>
                <a:cs typeface="Times New Roman" panose="02020603050405020304" pitchFamily="18" charset="0"/>
              </a:rPr>
              <a:t> </a:t>
            </a:r>
            <a:r>
              <a:rPr lang="fi-FI" sz="2667" b="1" dirty="0" err="1">
                <a:solidFill>
                  <a:srgbClr val="180A22"/>
                </a:solidFill>
                <a:latin typeface="Avenir Next LT Pro" panose="020B0504020202020204" pitchFamily="34" charset="0"/>
                <a:ea typeface="Times New Roman" panose="02020603050405020304" pitchFamily="18" charset="0"/>
                <a:cs typeface="Times New Roman" panose="02020603050405020304" pitchFamily="18" charset="0"/>
              </a:rPr>
              <a:t>research</a:t>
            </a:r>
            <a:r>
              <a:rPr lang="fi-FI" sz="2667" b="1" dirty="0">
                <a:solidFill>
                  <a:srgbClr val="180A22"/>
                </a:solidFill>
                <a:latin typeface="Avenir Next LT Pro" panose="020B0504020202020204" pitchFamily="34" charset="0"/>
                <a:ea typeface="Times New Roman" panose="02020603050405020304" pitchFamily="18" charset="0"/>
                <a:cs typeface="Times New Roman" panose="02020603050405020304" pitchFamily="18" charset="0"/>
              </a:rPr>
              <a:t> </a:t>
            </a:r>
            <a:r>
              <a:rPr lang="fi-FI" sz="2667" b="1" dirty="0" err="1">
                <a:solidFill>
                  <a:srgbClr val="180A22"/>
                </a:solidFill>
                <a:latin typeface="Avenir Next LT Pro" panose="020B0504020202020204" pitchFamily="34" charset="0"/>
                <a:ea typeface="Times New Roman" panose="02020603050405020304" pitchFamily="18" charset="0"/>
                <a:cs typeface="Times New Roman" panose="02020603050405020304" pitchFamily="18" charset="0"/>
              </a:rPr>
              <a:t>agendas</a:t>
            </a:r>
            <a:r>
              <a:rPr lang="fi-FI" sz="2667" b="1" dirty="0">
                <a:solidFill>
                  <a:srgbClr val="180A22"/>
                </a:solidFill>
                <a:latin typeface="Avenir Next LT Pro" panose="020B0504020202020204" pitchFamily="34" charset="0"/>
                <a:ea typeface="Times New Roman" panose="02020603050405020304" pitchFamily="18" charset="0"/>
                <a:cs typeface="Times New Roman" panose="02020603050405020304" pitchFamily="18" charset="0"/>
              </a:rPr>
              <a:t> for </a:t>
            </a:r>
            <a:r>
              <a:rPr lang="fi-FI" sz="2667" b="1" dirty="0" err="1">
                <a:solidFill>
                  <a:srgbClr val="180A22"/>
                </a:solidFill>
                <a:latin typeface="Avenir Next LT Pro" panose="020B0504020202020204" pitchFamily="34" charset="0"/>
                <a:ea typeface="Times New Roman" panose="02020603050405020304" pitchFamily="18" charset="0"/>
                <a:cs typeface="Times New Roman" panose="02020603050405020304" pitchFamily="18" charset="0"/>
              </a:rPr>
              <a:t>researching</a:t>
            </a:r>
            <a:r>
              <a:rPr lang="fi-FI" sz="2667" b="1" dirty="0">
                <a:solidFill>
                  <a:srgbClr val="180A22"/>
                </a:solidFill>
                <a:latin typeface="Avenir Next LT Pro" panose="020B0504020202020204" pitchFamily="34" charset="0"/>
                <a:ea typeface="Times New Roman" panose="02020603050405020304" pitchFamily="18" charset="0"/>
                <a:cs typeface="Times New Roman" panose="02020603050405020304" pitchFamily="18" charset="0"/>
              </a:rPr>
              <a:t> </a:t>
            </a:r>
            <a:r>
              <a:rPr lang="fi-FI" sz="2667" b="1" dirty="0" err="1">
                <a:solidFill>
                  <a:srgbClr val="180A22"/>
                </a:solidFill>
                <a:latin typeface="Avenir Next LT Pro" panose="020B0504020202020204" pitchFamily="34" charset="0"/>
                <a:ea typeface="Times New Roman" panose="02020603050405020304" pitchFamily="18" charset="0"/>
                <a:cs typeface="Times New Roman" panose="02020603050405020304" pitchFamily="18" charset="0"/>
              </a:rPr>
              <a:t>hybridity</a:t>
            </a:r>
            <a:r>
              <a:rPr lang="fi-FI" sz="2667" b="1" dirty="0">
                <a:solidFill>
                  <a:srgbClr val="180A22"/>
                </a:solidFill>
                <a:latin typeface="Avenir Next LT Pro" panose="020B0504020202020204" pitchFamily="34" charset="0"/>
                <a:ea typeface="Times New Roman" panose="02020603050405020304" pitchFamily="18" charset="0"/>
                <a:cs typeface="Times New Roman" panose="02020603050405020304" pitchFamily="18" charset="0"/>
              </a:rPr>
              <a:t>, </a:t>
            </a:r>
            <a:r>
              <a:rPr lang="fi-FI" sz="2667" b="1" dirty="0" err="1">
                <a:solidFill>
                  <a:srgbClr val="180A22"/>
                </a:solidFill>
                <a:latin typeface="Avenir Next LT Pro" panose="020B0504020202020204" pitchFamily="34" charset="0"/>
                <a:ea typeface="Times New Roman" panose="02020603050405020304" pitchFamily="18" charset="0"/>
                <a:cs typeface="Times New Roman" panose="02020603050405020304" pitchFamily="18" charset="0"/>
              </a:rPr>
              <a:t>hybrid</a:t>
            </a:r>
            <a:r>
              <a:rPr lang="fi-FI" sz="2667" b="1" dirty="0">
                <a:solidFill>
                  <a:srgbClr val="180A22"/>
                </a:solidFill>
                <a:latin typeface="Avenir Next LT Pro" panose="020B0504020202020204" pitchFamily="34" charset="0"/>
                <a:ea typeface="Times New Roman" panose="02020603050405020304" pitchFamily="18" charset="0"/>
                <a:cs typeface="Times New Roman" panose="02020603050405020304" pitchFamily="18" charset="0"/>
              </a:rPr>
              <a:t> </a:t>
            </a:r>
            <a:r>
              <a:rPr lang="fi-FI" sz="2667" b="1" dirty="0" err="1">
                <a:solidFill>
                  <a:srgbClr val="180A22"/>
                </a:solidFill>
                <a:latin typeface="Avenir Next LT Pro" panose="020B0504020202020204" pitchFamily="34" charset="0"/>
                <a:ea typeface="Times New Roman" panose="02020603050405020304" pitchFamily="18" charset="0"/>
                <a:cs typeface="Times New Roman" panose="02020603050405020304" pitchFamily="18" charset="0"/>
              </a:rPr>
              <a:t>governance</a:t>
            </a:r>
            <a:r>
              <a:rPr lang="fi-FI" sz="2667" b="1" dirty="0">
                <a:solidFill>
                  <a:srgbClr val="180A22"/>
                </a:solidFill>
                <a:latin typeface="Avenir Next LT Pro" panose="020B0504020202020204" pitchFamily="34" charset="0"/>
                <a:ea typeface="Times New Roman" panose="02020603050405020304" pitchFamily="18" charset="0"/>
                <a:cs typeface="Times New Roman" panose="02020603050405020304" pitchFamily="18" charset="0"/>
              </a:rPr>
              <a:t> and </a:t>
            </a:r>
            <a:r>
              <a:rPr lang="fi-FI" sz="2667" b="1" dirty="0" err="1">
                <a:solidFill>
                  <a:srgbClr val="180A22"/>
                </a:solidFill>
                <a:latin typeface="Avenir Next LT Pro" panose="020B0504020202020204" pitchFamily="34" charset="0"/>
                <a:ea typeface="Times New Roman" panose="02020603050405020304" pitchFamily="18" charset="0"/>
                <a:cs typeface="Times New Roman" panose="02020603050405020304" pitchFamily="18" charset="0"/>
              </a:rPr>
              <a:t>organizations</a:t>
            </a:r>
            <a:endParaRPr lang="fi-FI" sz="2667" b="1" dirty="0">
              <a:solidFill>
                <a:srgbClr val="180A22"/>
              </a:solidFill>
              <a:latin typeface="Avenir Next LT Pro" panose="020B0504020202020204" pitchFamily="34" charset="0"/>
              <a:ea typeface="Times New Roman" panose="02020603050405020304" pitchFamily="18" charset="0"/>
              <a:cs typeface="Times New Roman" panose="02020603050405020304" pitchFamily="18" charset="0"/>
            </a:endParaRPr>
          </a:p>
          <a:p>
            <a:pPr marL="457189" marR="539101" indent="-457189" defTabSz="457189">
              <a:lnSpc>
                <a:spcPct val="107000"/>
              </a:lnSpc>
              <a:buFont typeface="Arial" panose="020B0604020202020204" pitchFamily="34" charset="0"/>
              <a:buChar char="•"/>
              <a:defRPr/>
            </a:pPr>
            <a:endParaRPr lang="fi-FI" sz="2667" b="1" dirty="0">
              <a:solidFill>
                <a:srgbClr val="180A22"/>
              </a:solidFill>
              <a:latin typeface="Avenir Next LT Pro" panose="020B0504020202020204" pitchFamily="34" charset="0"/>
              <a:ea typeface="Times New Roman" panose="02020603050405020304" pitchFamily="18" charset="0"/>
              <a:cs typeface="Times New Roman" panose="02020603050405020304" pitchFamily="18" charset="0"/>
            </a:endParaRPr>
          </a:p>
          <a:p>
            <a:pPr marL="457189" marR="539101" indent="-457189" defTabSz="457189">
              <a:lnSpc>
                <a:spcPct val="107000"/>
              </a:lnSpc>
              <a:buFont typeface="Arial" panose="020B0604020202020204" pitchFamily="34" charset="0"/>
              <a:buChar char="•"/>
              <a:defRPr/>
            </a:pPr>
            <a:endParaRPr lang="fi-FI" sz="2667" b="1" dirty="0">
              <a:solidFill>
                <a:srgbClr val="180A22"/>
              </a:solidFill>
              <a:latin typeface="Avenir Next LT Pro" panose="020B0504020202020204" pitchFamily="34" charset="0"/>
              <a:ea typeface="Times New Roman" panose="02020603050405020304" pitchFamily="18" charset="0"/>
              <a:cs typeface="Times New Roman" panose="02020603050405020304" pitchFamily="18" charset="0"/>
              <a:sym typeface="Arial"/>
            </a:endParaRPr>
          </a:p>
          <a:p>
            <a:pPr marR="539101" defTabSz="457189">
              <a:lnSpc>
                <a:spcPct val="107000"/>
              </a:lnSpc>
              <a:defRPr/>
            </a:pPr>
            <a:endParaRPr lang="fi-FI" sz="2400" b="1" dirty="0">
              <a:solidFill>
                <a:srgbClr val="180A22">
                  <a:lumMod val="75000"/>
                  <a:lumOff val="25000"/>
                </a:srgbClr>
              </a:solidFill>
              <a:latin typeface="Avenir Next LT Pro" panose="020B0504020202020204" pitchFamily="34" charset="0"/>
              <a:ea typeface="Calibri" panose="020F0502020204030204" pitchFamily="34" charset="0"/>
              <a:cs typeface="Times New Roman" panose="02020603050405020304" pitchFamily="18" charset="0"/>
              <a:sym typeface="Arial"/>
            </a:endParaRPr>
          </a:p>
          <a:p>
            <a:pPr marR="539101" defTabSz="457189">
              <a:lnSpc>
                <a:spcPct val="107000"/>
              </a:lnSpc>
              <a:defRPr/>
            </a:pPr>
            <a:r>
              <a:rPr lang="fi-FI" sz="1600" b="1" dirty="0">
                <a:solidFill>
                  <a:srgbClr val="3E1E68"/>
                </a:solidFill>
                <a:latin typeface="Avenir Next LT Pro" panose="020B0504020202020204" pitchFamily="34" charset="0"/>
                <a:ea typeface="Times New Roman" panose="02020603050405020304" pitchFamily="18" charset="0"/>
                <a:cs typeface="Times New Roman" panose="02020603050405020304" pitchFamily="18" charset="0"/>
                <a:sym typeface="Arial"/>
              </a:rPr>
              <a:t> </a:t>
            </a:r>
          </a:p>
          <a:p>
            <a:pPr marR="539101" defTabSz="457189">
              <a:lnSpc>
                <a:spcPct val="107000"/>
              </a:lnSpc>
              <a:defRPr/>
            </a:pPr>
            <a:endParaRPr lang="fi-FI" sz="1400" dirty="0">
              <a:solidFill>
                <a:prstClr val="black"/>
              </a:solidFill>
              <a:latin typeface="Calibri" panose="020F0502020204030204" pitchFamily="34" charset="0"/>
              <a:ea typeface="Calibri" panose="020F0502020204030204" pitchFamily="34" charset="0"/>
              <a:cs typeface="Times New Roman" panose="02020603050405020304" pitchFamily="18" charset="0"/>
              <a:sym typeface="Arial"/>
            </a:endParaRPr>
          </a:p>
        </p:txBody>
      </p:sp>
      <p:pic>
        <p:nvPicPr>
          <p:cNvPr id="8" name="Kuva 7">
            <a:extLst>
              <a:ext uri="{FF2B5EF4-FFF2-40B4-BE49-F238E27FC236}">
                <a16:creationId xmlns:a16="http://schemas.microsoft.com/office/drawing/2014/main" id="{8D27A692-96E9-445F-9DAE-B74EB8530123}"/>
              </a:ext>
            </a:extLst>
          </p:cNvPr>
          <p:cNvPicPr>
            <a:picLocks noChangeAspect="1"/>
          </p:cNvPicPr>
          <p:nvPr/>
        </p:nvPicPr>
        <p:blipFill>
          <a:blip r:embed="rId6">
            <a:duotone>
              <a:schemeClr val="accent1">
                <a:shade val="45000"/>
                <a:satMod val="135000"/>
              </a:schemeClr>
              <a:prstClr val="white"/>
            </a:duotone>
          </a:blip>
          <a:stretch>
            <a:fillRect/>
          </a:stretch>
        </p:blipFill>
        <p:spPr>
          <a:xfrm>
            <a:off x="9409595" y="6058683"/>
            <a:ext cx="2668912" cy="617435"/>
          </a:xfrm>
          <a:prstGeom prst="rect">
            <a:avLst/>
          </a:prstGeom>
        </p:spPr>
      </p:pic>
    </p:spTree>
    <p:extLst>
      <p:ext uri="{BB962C8B-B14F-4D97-AF65-F5344CB8AC3E}">
        <p14:creationId xmlns:p14="http://schemas.microsoft.com/office/powerpoint/2010/main" val="187301528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0"/>
        <p:cNvGrpSpPr/>
        <p:nvPr/>
      </p:nvGrpSpPr>
      <p:grpSpPr>
        <a:xfrm>
          <a:off x="0" y="0"/>
          <a:ext cx="0" cy="0"/>
          <a:chOff x="0" y="0"/>
          <a:chExt cx="0" cy="0"/>
        </a:xfrm>
      </p:grpSpPr>
      <p:sp>
        <p:nvSpPr>
          <p:cNvPr id="71" name="Google Shape;71;p12"/>
          <p:cNvSpPr txBox="1">
            <a:spLocks noGrp="1"/>
          </p:cNvSpPr>
          <p:nvPr>
            <p:ph type="ctrTitle"/>
          </p:nvPr>
        </p:nvSpPr>
        <p:spPr>
          <a:xfrm>
            <a:off x="5099825" y="416323"/>
            <a:ext cx="6408233" cy="3620669"/>
          </a:xfrm>
          <a:prstGeom prst="rect">
            <a:avLst/>
          </a:prstGeom>
        </p:spPr>
        <p:txBody>
          <a:bodyPr spcFirstLastPara="1" vert="horz" wrap="square" lIns="121900" tIns="121900" rIns="121900" bIns="121900" rtlCol="0" anchor="b" anchorCtr="0">
            <a:noAutofit/>
          </a:bodyPr>
          <a:lstStyle/>
          <a:p>
            <a:pPr lvl="0"/>
            <a:r>
              <a:rPr lang="fi-FI" dirty="0" err="1"/>
              <a:t>Special</a:t>
            </a:r>
            <a:r>
              <a:rPr lang="fi-FI" dirty="0"/>
              <a:t> </a:t>
            </a:r>
            <a:r>
              <a:rPr lang="fi-FI" dirty="0" err="1"/>
              <a:t>Interest</a:t>
            </a:r>
            <a:r>
              <a:rPr lang="fi-FI" dirty="0"/>
              <a:t> Group (SIG/IRSPM): </a:t>
            </a:r>
            <a:br>
              <a:rPr lang="fi-FI" dirty="0"/>
            </a:br>
            <a:r>
              <a:rPr lang="fi-FI" dirty="0"/>
              <a:t>Governing and </a:t>
            </a:r>
            <a:r>
              <a:rPr lang="fi-FI" dirty="0" err="1"/>
              <a:t>Managing</a:t>
            </a:r>
            <a:r>
              <a:rPr lang="fi-FI" dirty="0"/>
              <a:t> </a:t>
            </a:r>
            <a:r>
              <a:rPr lang="fi-FI" dirty="0" err="1"/>
              <a:t>Hybridity</a:t>
            </a:r>
            <a:endParaRPr dirty="0"/>
          </a:p>
        </p:txBody>
      </p:sp>
      <p:pic>
        <p:nvPicPr>
          <p:cNvPr id="12" name="Google Shape;186;p21"/>
          <p:cNvPicPr preferRelativeResize="0"/>
          <p:nvPr/>
        </p:nvPicPr>
        <p:blipFill>
          <a:blip r:embed="rId3">
            <a:extLst>
              <a:ext uri="{28A0092B-C50C-407E-A947-70E740481C1C}">
                <a14:useLocalDpi xmlns:a14="http://schemas.microsoft.com/office/drawing/2010/main" val="0"/>
              </a:ext>
            </a:extLst>
          </a:blip>
          <a:stretch>
            <a:fillRect/>
          </a:stretch>
        </p:blipFill>
        <p:spPr>
          <a:xfrm>
            <a:off x="126360" y="603885"/>
            <a:ext cx="5303033" cy="4414395"/>
          </a:xfrm>
          <a:prstGeom prst="ellipse">
            <a:avLst/>
          </a:prstGeom>
          <a:noFill/>
          <a:ln>
            <a:noFill/>
          </a:ln>
        </p:spPr>
      </p:pic>
    </p:spTree>
    <p:extLst>
      <p:ext uri="{BB962C8B-B14F-4D97-AF65-F5344CB8AC3E}">
        <p14:creationId xmlns:p14="http://schemas.microsoft.com/office/powerpoint/2010/main" val="12424992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80">
                                          <p:stCondLst>
                                            <p:cond delay="0"/>
                                          </p:stCondLst>
                                        </p:cTn>
                                        <p:tgtEl>
                                          <p:spTgt spid="12"/>
                                        </p:tgtEl>
                                      </p:cBhvr>
                                    </p:animEffect>
                                    <p:anim calcmode="lin" valueType="num">
                                      <p:cBhvr>
                                        <p:cTn id="8" dur="1822"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2"/>
                                        </p:tgtEl>
                                        <p:attrNameLst>
                                          <p:attrName>ppt_y</p:attrName>
                                        </p:attrNameLst>
                                      </p:cBhvr>
                                      <p:tavLst>
                                        <p:tav tm="0" fmla="#ppt_y-sin(pi*$)/81">
                                          <p:val>
                                            <p:fltVal val="0"/>
                                          </p:val>
                                        </p:tav>
                                        <p:tav tm="100000">
                                          <p:val>
                                            <p:fltVal val="1"/>
                                          </p:val>
                                        </p:tav>
                                      </p:tavLst>
                                    </p:anim>
                                    <p:animScale>
                                      <p:cBhvr>
                                        <p:cTn id="13" dur="26">
                                          <p:stCondLst>
                                            <p:cond delay="650"/>
                                          </p:stCondLst>
                                        </p:cTn>
                                        <p:tgtEl>
                                          <p:spTgt spid="12"/>
                                        </p:tgtEl>
                                      </p:cBhvr>
                                      <p:to x="100000" y="60000"/>
                                    </p:animScale>
                                    <p:animScale>
                                      <p:cBhvr>
                                        <p:cTn id="14" dur="166" decel="50000">
                                          <p:stCondLst>
                                            <p:cond delay="676"/>
                                          </p:stCondLst>
                                        </p:cTn>
                                        <p:tgtEl>
                                          <p:spTgt spid="12"/>
                                        </p:tgtEl>
                                      </p:cBhvr>
                                      <p:to x="100000" y="100000"/>
                                    </p:animScale>
                                    <p:animScale>
                                      <p:cBhvr>
                                        <p:cTn id="15" dur="26">
                                          <p:stCondLst>
                                            <p:cond delay="1312"/>
                                          </p:stCondLst>
                                        </p:cTn>
                                        <p:tgtEl>
                                          <p:spTgt spid="12"/>
                                        </p:tgtEl>
                                      </p:cBhvr>
                                      <p:to x="100000" y="80000"/>
                                    </p:animScale>
                                    <p:animScale>
                                      <p:cBhvr>
                                        <p:cTn id="16" dur="166" decel="50000">
                                          <p:stCondLst>
                                            <p:cond delay="1338"/>
                                          </p:stCondLst>
                                        </p:cTn>
                                        <p:tgtEl>
                                          <p:spTgt spid="12"/>
                                        </p:tgtEl>
                                      </p:cBhvr>
                                      <p:to x="100000" y="100000"/>
                                    </p:animScale>
                                    <p:animScale>
                                      <p:cBhvr>
                                        <p:cTn id="17" dur="26">
                                          <p:stCondLst>
                                            <p:cond delay="1642"/>
                                          </p:stCondLst>
                                        </p:cTn>
                                        <p:tgtEl>
                                          <p:spTgt spid="12"/>
                                        </p:tgtEl>
                                      </p:cBhvr>
                                      <p:to x="100000" y="90000"/>
                                    </p:animScale>
                                    <p:animScale>
                                      <p:cBhvr>
                                        <p:cTn id="18" dur="166" decel="50000">
                                          <p:stCondLst>
                                            <p:cond delay="1668"/>
                                          </p:stCondLst>
                                        </p:cTn>
                                        <p:tgtEl>
                                          <p:spTgt spid="12"/>
                                        </p:tgtEl>
                                      </p:cBhvr>
                                      <p:to x="100000" y="100000"/>
                                    </p:animScale>
                                    <p:animScale>
                                      <p:cBhvr>
                                        <p:cTn id="19" dur="26">
                                          <p:stCondLst>
                                            <p:cond delay="1808"/>
                                          </p:stCondLst>
                                        </p:cTn>
                                        <p:tgtEl>
                                          <p:spTgt spid="12"/>
                                        </p:tgtEl>
                                      </p:cBhvr>
                                      <p:to x="100000" y="95000"/>
                                    </p:animScale>
                                    <p:animScale>
                                      <p:cBhvr>
                                        <p:cTn id="20" dur="166" decel="50000">
                                          <p:stCondLst>
                                            <p:cond delay="1834"/>
                                          </p:stCondLst>
                                        </p:cTn>
                                        <p:tgtEl>
                                          <p:spTgt spid="1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61551" y="100704"/>
            <a:ext cx="1205347" cy="904011"/>
          </a:xfrm>
          <a:prstGeom prst="rect">
            <a:avLst/>
          </a:prstGeom>
        </p:spPr>
      </p:pic>
      <p:sp>
        <p:nvSpPr>
          <p:cNvPr id="2" name="Title 1"/>
          <p:cNvSpPr>
            <a:spLocks noGrp="1"/>
          </p:cNvSpPr>
          <p:nvPr>
            <p:ph type="title"/>
          </p:nvPr>
        </p:nvSpPr>
        <p:spPr>
          <a:xfrm>
            <a:off x="338789" y="1119441"/>
            <a:ext cx="11139055" cy="580800"/>
          </a:xfrm>
        </p:spPr>
        <p:txBody>
          <a:bodyPr>
            <a:noAutofit/>
          </a:bodyPr>
          <a:lstStyle/>
          <a:p>
            <a:r>
              <a:rPr lang="fi-FI" sz="4800" dirty="0"/>
              <a:t>SIG: Governing and </a:t>
            </a:r>
            <a:r>
              <a:rPr lang="fi-FI" sz="4800" dirty="0" err="1"/>
              <a:t>Managing</a:t>
            </a:r>
            <a:r>
              <a:rPr lang="fi-FI" sz="4800" dirty="0"/>
              <a:t> </a:t>
            </a:r>
            <a:r>
              <a:rPr lang="fi-FI" sz="4800" dirty="0" err="1"/>
              <a:t>Hybridity</a:t>
            </a:r>
            <a:endParaRPr lang="fi-FI" sz="4800" dirty="0"/>
          </a:p>
        </p:txBody>
      </p:sp>
      <p:sp>
        <p:nvSpPr>
          <p:cNvPr id="3" name="Content Placeholder 2"/>
          <p:cNvSpPr>
            <a:spLocks noGrp="1"/>
          </p:cNvSpPr>
          <p:nvPr>
            <p:ph sz="half" idx="1"/>
          </p:nvPr>
        </p:nvSpPr>
        <p:spPr>
          <a:xfrm>
            <a:off x="178816" y="2357120"/>
            <a:ext cx="7233920" cy="4289552"/>
          </a:xfrm>
        </p:spPr>
        <p:txBody>
          <a:bodyPr>
            <a:noAutofit/>
          </a:bodyPr>
          <a:lstStyle/>
          <a:p>
            <a:pPr>
              <a:spcBef>
                <a:spcPts val="0"/>
              </a:spcBef>
            </a:pPr>
            <a:r>
              <a:rPr lang="en-US" sz="2133" dirty="0"/>
              <a:t>Current research is inapt for theorizing the most important aspects of societal governance: why and how do the distinct forms of ownership and institutional logics sometimes contradict and collide, while at other times, via collaborative design, promote societal aims? </a:t>
            </a:r>
          </a:p>
          <a:p>
            <a:pPr>
              <a:spcBef>
                <a:spcPts val="0"/>
              </a:spcBef>
            </a:pPr>
            <a:r>
              <a:rPr lang="en-US" sz="2133" dirty="0"/>
              <a:t>SIG investigates the relationships, balance, potential rationalities, and complications among public, private, and civic domains contributing to societal outcomes. </a:t>
            </a:r>
          </a:p>
          <a:p>
            <a:pPr>
              <a:spcBef>
                <a:spcPts val="0"/>
              </a:spcBef>
            </a:pPr>
            <a:r>
              <a:rPr lang="en-US" sz="2133" dirty="0">
                <a:latin typeface="Arial"/>
              </a:rPr>
              <a:t>The impacts of hybridity on the design, strategies, value creation, performance, measurement and evaluation of the modern service delivery systems</a:t>
            </a:r>
          </a:p>
          <a:p>
            <a:pPr>
              <a:spcBef>
                <a:spcPts val="0"/>
              </a:spcBef>
            </a:pPr>
            <a:endParaRPr lang="en-US" sz="2133" dirty="0"/>
          </a:p>
          <a:p>
            <a:pPr>
              <a:spcBef>
                <a:spcPts val="0"/>
              </a:spcBef>
            </a:pPr>
            <a:endParaRPr lang="en-US" sz="2133" dirty="0"/>
          </a:p>
        </p:txBody>
      </p:sp>
      <p:sp>
        <p:nvSpPr>
          <p:cNvPr id="4" name="Content Placeholder 3"/>
          <p:cNvSpPr>
            <a:spLocks noGrp="1"/>
          </p:cNvSpPr>
          <p:nvPr>
            <p:ph sz="half" idx="2"/>
          </p:nvPr>
        </p:nvSpPr>
        <p:spPr>
          <a:xfrm>
            <a:off x="7087616" y="2275840"/>
            <a:ext cx="4925568" cy="4582160"/>
          </a:xfrm>
        </p:spPr>
        <p:txBody>
          <a:bodyPr>
            <a:normAutofit lnSpcReduction="10000"/>
          </a:bodyPr>
          <a:lstStyle/>
          <a:p>
            <a:r>
              <a:rPr lang="en-US" sz="2267" b="1" dirty="0"/>
              <a:t>Shared ownership </a:t>
            </a:r>
            <a:r>
              <a:rPr lang="en-US" sz="2267" dirty="0"/>
              <a:t>between public and private owners in different institutional settings </a:t>
            </a:r>
          </a:p>
          <a:p>
            <a:r>
              <a:rPr lang="en-US" sz="2267" dirty="0"/>
              <a:t>Goal incongruence and different </a:t>
            </a:r>
            <a:r>
              <a:rPr lang="en-US" sz="2267" b="1" dirty="0"/>
              <a:t>institutional logics </a:t>
            </a:r>
            <a:r>
              <a:rPr lang="en-US" sz="2267" dirty="0"/>
              <a:t>in organizations and macro-systems</a:t>
            </a:r>
          </a:p>
          <a:p>
            <a:r>
              <a:rPr lang="en-US" sz="2267" dirty="0"/>
              <a:t>Variety in </a:t>
            </a:r>
            <a:r>
              <a:rPr lang="en-US" sz="2267" b="1" dirty="0"/>
              <a:t>the sources of financing </a:t>
            </a:r>
          </a:p>
          <a:p>
            <a:r>
              <a:rPr lang="en-US" sz="2267" dirty="0"/>
              <a:t>Differentiated forms of </a:t>
            </a:r>
            <a:r>
              <a:rPr lang="en-US" sz="2267" b="1" dirty="0"/>
              <a:t>economic and social control </a:t>
            </a:r>
          </a:p>
          <a:p>
            <a:r>
              <a:rPr lang="en-US" sz="2267" dirty="0"/>
              <a:t>Hybridity of </a:t>
            </a:r>
            <a:r>
              <a:rPr lang="en-US" sz="2267" b="1" dirty="0"/>
              <a:t>professions</a:t>
            </a:r>
            <a:endParaRPr lang="fi-FI" sz="2267" b="1" dirty="0"/>
          </a:p>
          <a:p>
            <a:r>
              <a:rPr lang="en-US" sz="2267" dirty="0"/>
              <a:t>Links between institutional structures, logics and people in different contexts and settings of hybridity</a:t>
            </a:r>
          </a:p>
          <a:p>
            <a:endParaRPr lang="fi-FI" dirty="0"/>
          </a:p>
        </p:txBody>
      </p:sp>
    </p:spTree>
    <p:extLst>
      <p:ext uri="{BB962C8B-B14F-4D97-AF65-F5344CB8AC3E}">
        <p14:creationId xmlns:p14="http://schemas.microsoft.com/office/powerpoint/2010/main" val="246863230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01CC55D-ED54-4C5C-95E6-10947BD110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589560" y="856180"/>
            <a:ext cx="4560584" cy="1128068"/>
          </a:xfrm>
        </p:spPr>
        <p:txBody>
          <a:bodyPr anchor="ctr">
            <a:normAutofit/>
          </a:bodyPr>
          <a:lstStyle/>
          <a:p>
            <a:r>
              <a:rPr lang="fi-FI" sz="4000"/>
              <a:t>SIG Mission</a:t>
            </a:r>
          </a:p>
        </p:txBody>
      </p:sp>
      <p:grpSp>
        <p:nvGrpSpPr>
          <p:cNvPr id="11" name="Group 10">
            <a:extLst>
              <a:ext uri="{FF2B5EF4-FFF2-40B4-BE49-F238E27FC236}">
                <a16:creationId xmlns:a16="http://schemas.microsoft.com/office/drawing/2014/main" id="{1DE889C7-FAD6-4397-98E2-05D50348445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083484"/>
            <a:ext cx="355196" cy="673460"/>
            <a:chOff x="0" y="823811"/>
            <a:chExt cx="355196" cy="673460"/>
          </a:xfrm>
        </p:grpSpPr>
        <p:sp>
          <p:nvSpPr>
            <p:cNvPr id="6" name="Rectangle 11">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823811"/>
              <a:ext cx="87363"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12">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9341" y="823811"/>
              <a:ext cx="195855"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Rectangle 14">
            <a:extLst>
              <a:ext uri="{FF2B5EF4-FFF2-40B4-BE49-F238E27FC236}">
                <a16:creationId xmlns:a16="http://schemas.microsoft.com/office/drawing/2014/main" id="{3873B707-463F-40B0-8227-E8CC6C67EB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65085" y="2090569"/>
            <a:ext cx="429768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590719" y="2519692"/>
            <a:ext cx="4559425" cy="3979585"/>
          </a:xfrm>
        </p:spPr>
        <p:txBody>
          <a:bodyPr anchor="ctr">
            <a:normAutofit/>
          </a:bodyPr>
          <a:lstStyle/>
          <a:p>
            <a:r>
              <a:rPr lang="en-US" sz="1400" b="1" dirty="0"/>
              <a:t>EXPLORE</a:t>
            </a:r>
            <a:r>
              <a:rPr lang="en-US" sz="1400" dirty="0"/>
              <a:t> </a:t>
            </a:r>
          </a:p>
          <a:p>
            <a:pPr marL="101597" indent="0">
              <a:buNone/>
            </a:pPr>
            <a:r>
              <a:rPr lang="en-US" sz="1400" dirty="0"/>
              <a:t>The mission of SIG is to explore the most important limitations, complications in hybrid governance, but also the strengths and potentials of hybrid arrangements in society. </a:t>
            </a:r>
            <a:endParaRPr lang="fi-FI" sz="1400" dirty="0"/>
          </a:p>
          <a:p>
            <a:r>
              <a:rPr lang="en-US" sz="1400" b="1" dirty="0"/>
              <a:t>UNITE</a:t>
            </a:r>
            <a:r>
              <a:rPr lang="en-US" sz="1400" dirty="0"/>
              <a:t> </a:t>
            </a:r>
          </a:p>
          <a:p>
            <a:pPr marL="101597" indent="0">
              <a:buNone/>
            </a:pPr>
            <a:r>
              <a:rPr lang="en-US" sz="1400" dirty="0"/>
              <a:t>The aim of the SIG is to unite researchers from separate areas of study to have an open debate on governing and managing hybridity in society, aimed at dealing with complex societal issues</a:t>
            </a:r>
          </a:p>
          <a:p>
            <a:r>
              <a:rPr lang="en-US" sz="1400" b="1" dirty="0"/>
              <a:t>COORDINATE</a:t>
            </a:r>
            <a:r>
              <a:rPr lang="en-US" sz="1400" dirty="0"/>
              <a:t> </a:t>
            </a:r>
          </a:p>
          <a:p>
            <a:pPr marL="101597" indent="0">
              <a:buNone/>
            </a:pPr>
            <a:r>
              <a:rPr lang="en-US" sz="1400" dirty="0"/>
              <a:t>The SIG aims at coordinating the dispersed research discussion on hybridity in the public management community. This is an important opportunity, for both for the existing and new members of the IRSPM community. </a:t>
            </a:r>
            <a:endParaRPr lang="fi-FI" sz="1400" dirty="0"/>
          </a:p>
          <a:p>
            <a:endParaRPr lang="fi-FI" sz="1400" dirty="0"/>
          </a:p>
          <a:p>
            <a:endParaRPr lang="fi-FI" sz="1400" dirty="0"/>
          </a:p>
          <a:p>
            <a:endParaRPr lang="fi-FI" sz="1400" dirty="0"/>
          </a:p>
        </p:txBody>
      </p:sp>
      <p:sp>
        <p:nvSpPr>
          <p:cNvPr id="17" name="Rectangle 16">
            <a:extLst>
              <a:ext uri="{FF2B5EF4-FFF2-40B4-BE49-F238E27FC236}">
                <a16:creationId xmlns:a16="http://schemas.microsoft.com/office/drawing/2014/main" id="{C13237C8-E62C-4F0D-A318-BD6FB6C2D1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810" y="513853"/>
            <a:ext cx="6009366" cy="583457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l="14416" r="8474" b="2"/>
          <a:stretch/>
        </p:blipFill>
        <p:spPr>
          <a:xfrm>
            <a:off x="5977788" y="799352"/>
            <a:ext cx="5425410" cy="5259296"/>
          </a:xfrm>
          <a:prstGeom prst="rect">
            <a:avLst/>
          </a:prstGeom>
        </p:spPr>
      </p:pic>
    </p:spTree>
    <p:extLst>
      <p:ext uri="{BB962C8B-B14F-4D97-AF65-F5344CB8AC3E}">
        <p14:creationId xmlns:p14="http://schemas.microsoft.com/office/powerpoint/2010/main" val="31843787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27991" y="554513"/>
            <a:ext cx="9079600" cy="580800"/>
          </a:xfrm>
        </p:spPr>
        <p:txBody>
          <a:bodyPr>
            <a:normAutofit fontScale="90000"/>
          </a:bodyPr>
          <a:lstStyle/>
          <a:p>
            <a:r>
              <a:rPr lang="fi-FI" sz="4800" dirty="0"/>
              <a:t>SIG </a:t>
            </a:r>
            <a:r>
              <a:rPr lang="fi-FI" sz="4800" dirty="0" err="1"/>
              <a:t>Coordination</a:t>
            </a:r>
            <a:r>
              <a:rPr lang="fi-FI" sz="4800" dirty="0"/>
              <a:t> team</a:t>
            </a:r>
          </a:p>
        </p:txBody>
      </p:sp>
      <p:sp>
        <p:nvSpPr>
          <p:cNvPr id="3" name="Content Placeholder 2"/>
          <p:cNvSpPr>
            <a:spLocks noGrp="1"/>
          </p:cNvSpPr>
          <p:nvPr>
            <p:ph idx="1"/>
          </p:nvPr>
        </p:nvSpPr>
        <p:spPr>
          <a:xfrm>
            <a:off x="9402619" y="1834803"/>
            <a:ext cx="2789380" cy="4552349"/>
          </a:xfrm>
        </p:spPr>
        <p:txBody>
          <a:bodyPr>
            <a:normAutofit fontScale="62500" lnSpcReduction="20000"/>
          </a:bodyPr>
          <a:lstStyle/>
          <a:p>
            <a:r>
              <a:rPr lang="nl-NL" b="1" dirty="0">
                <a:latin typeface="+mn-lt"/>
              </a:rPr>
              <a:t>SIG board:</a:t>
            </a:r>
            <a:r>
              <a:rPr lang="nl-NL" dirty="0">
                <a:latin typeface="+mn-lt"/>
              </a:rPr>
              <a:t> Wouter van Dooren, </a:t>
            </a:r>
            <a:r>
              <a:rPr lang="nl-NL" dirty="0" err="1">
                <a:latin typeface="+mn-lt"/>
              </a:rPr>
              <a:t>Adina</a:t>
            </a:r>
            <a:r>
              <a:rPr lang="nl-NL" dirty="0">
                <a:latin typeface="+mn-lt"/>
              </a:rPr>
              <a:t> </a:t>
            </a:r>
            <a:r>
              <a:rPr lang="nl-NL" dirty="0" err="1">
                <a:latin typeface="+mn-lt"/>
              </a:rPr>
              <a:t>Dudau</a:t>
            </a:r>
            <a:r>
              <a:rPr lang="nl-NL" dirty="0">
                <a:latin typeface="+mn-lt"/>
              </a:rPr>
              <a:t>, Giuseppe Grossi, Marieke van Genugten, Philip Karré, Jan-Erik Johanson, Mirko Noordegraaf, Matti Skoog, Harald Torsteinsen, Jarmo Vakkuri</a:t>
            </a:r>
            <a:endParaRPr lang="fi-FI" dirty="0">
              <a:latin typeface="+mn-lt"/>
            </a:endParaRPr>
          </a:p>
          <a:p>
            <a:pPr marL="0" indent="0">
              <a:buNone/>
            </a:pPr>
            <a:r>
              <a:rPr lang="nl-NL" dirty="0">
                <a:latin typeface="+mn-lt"/>
              </a:rPr>
              <a:t> </a:t>
            </a:r>
            <a:endParaRPr lang="fi-FI" dirty="0">
              <a:latin typeface="+mn-lt"/>
            </a:endParaRPr>
          </a:p>
          <a:p>
            <a:r>
              <a:rPr lang="nl-NL" b="1" dirty="0">
                <a:latin typeface="+mn-lt"/>
              </a:rPr>
              <a:t>SIG </a:t>
            </a:r>
            <a:r>
              <a:rPr lang="nl-NL" b="1" dirty="0" err="1">
                <a:latin typeface="+mn-lt"/>
              </a:rPr>
              <a:t>Chairs</a:t>
            </a:r>
            <a:r>
              <a:rPr lang="nl-NL" b="1" dirty="0">
                <a:latin typeface="+mn-lt"/>
              </a:rPr>
              <a:t>: </a:t>
            </a:r>
            <a:r>
              <a:rPr lang="nl-NL" dirty="0">
                <a:latin typeface="+mn-lt"/>
              </a:rPr>
              <a:t>Marieke van Genugten, Philip Karré, Jan-Erik Johanson, Ulf Papenfuss, Jarmo Vakkuri</a:t>
            </a:r>
            <a:endParaRPr lang="fi-FI" dirty="0">
              <a:latin typeface="+mn-lt"/>
            </a:endParaRPr>
          </a:p>
          <a:p>
            <a:endParaRPr lang="fi-FI" dirty="0">
              <a:latin typeface="+mn-lt"/>
            </a:endParaRPr>
          </a:p>
          <a:p>
            <a:r>
              <a:rPr lang="es-ES" b="1" dirty="0" err="1">
                <a:latin typeface="+mn-lt"/>
              </a:rPr>
              <a:t>Contact</a:t>
            </a:r>
            <a:r>
              <a:rPr lang="es-ES" b="1" dirty="0">
                <a:latin typeface="+mn-lt"/>
              </a:rPr>
              <a:t> </a:t>
            </a:r>
            <a:r>
              <a:rPr lang="es-ES" b="1" dirty="0" err="1">
                <a:latin typeface="+mn-lt"/>
              </a:rPr>
              <a:t>person</a:t>
            </a:r>
            <a:r>
              <a:rPr lang="es-ES" b="1" dirty="0">
                <a:latin typeface="+mn-lt"/>
              </a:rPr>
              <a:t>: </a:t>
            </a:r>
            <a:r>
              <a:rPr lang="es-ES" dirty="0">
                <a:latin typeface="+mn-lt"/>
              </a:rPr>
              <a:t>Adina Dudau (Adina.Dudau@glasgow.ac.uk)</a:t>
            </a:r>
            <a:endParaRPr lang="fi-FI" dirty="0">
              <a:latin typeface="+mn-lt"/>
            </a:endParaRPr>
          </a:p>
          <a:p>
            <a:endParaRPr lang="fi-FI"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420824" y="1788237"/>
            <a:ext cx="1950113" cy="1950113"/>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64477" y="1749849"/>
            <a:ext cx="1878660" cy="2002355"/>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04463" y="1781587"/>
            <a:ext cx="1774211" cy="1970616"/>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64477" y="4224541"/>
            <a:ext cx="1878660" cy="2162611"/>
          </a:xfrm>
          <a:prstGeom prst="rect">
            <a:avLst/>
          </a:prstGeom>
        </p:spPr>
      </p:pic>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434472" y="4224541"/>
            <a:ext cx="1950113" cy="2162611"/>
          </a:xfrm>
          <a:prstGeom prst="rect">
            <a:avLst/>
          </a:prstGeom>
        </p:spPr>
      </p:pic>
      <p:pic>
        <p:nvPicPr>
          <p:cNvPr id="9" name="Picture 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495287" y="4226261"/>
            <a:ext cx="1883387" cy="2160891"/>
          </a:xfrm>
          <a:prstGeom prst="rect">
            <a:avLst/>
          </a:prstGeom>
        </p:spPr>
      </p:pic>
      <p:sp>
        <p:nvSpPr>
          <p:cNvPr id="11" name="TextBox 10"/>
          <p:cNvSpPr txBox="1"/>
          <p:nvPr/>
        </p:nvSpPr>
        <p:spPr>
          <a:xfrm>
            <a:off x="1168941" y="3753132"/>
            <a:ext cx="1127232" cy="307777"/>
          </a:xfrm>
          <a:prstGeom prst="rect">
            <a:avLst/>
          </a:prstGeom>
          <a:noFill/>
        </p:spPr>
        <p:txBody>
          <a:bodyPr wrap="none" rtlCol="0">
            <a:spAutoFit/>
          </a:bodyPr>
          <a:lstStyle/>
          <a:p>
            <a:r>
              <a:rPr lang="fi-FI" sz="1400" dirty="0" err="1"/>
              <a:t>Adina</a:t>
            </a:r>
            <a:r>
              <a:rPr lang="fi-FI" sz="1400" dirty="0"/>
              <a:t> </a:t>
            </a:r>
            <a:r>
              <a:rPr lang="fi-FI" sz="1400" dirty="0" err="1"/>
              <a:t>Dudau</a:t>
            </a:r>
            <a:endParaRPr lang="fi-FI" sz="1400" dirty="0"/>
          </a:p>
        </p:txBody>
      </p:sp>
      <p:sp>
        <p:nvSpPr>
          <p:cNvPr id="12" name="TextBox 11"/>
          <p:cNvSpPr txBox="1"/>
          <p:nvPr/>
        </p:nvSpPr>
        <p:spPr>
          <a:xfrm>
            <a:off x="3300267" y="3741756"/>
            <a:ext cx="1539845" cy="307777"/>
          </a:xfrm>
          <a:prstGeom prst="rect">
            <a:avLst/>
          </a:prstGeom>
          <a:noFill/>
        </p:spPr>
        <p:txBody>
          <a:bodyPr wrap="none" rtlCol="0">
            <a:spAutoFit/>
          </a:bodyPr>
          <a:lstStyle/>
          <a:p>
            <a:r>
              <a:rPr lang="fi-FI" sz="1400" dirty="0"/>
              <a:t>Harald </a:t>
            </a:r>
            <a:r>
              <a:rPr lang="fi-FI" sz="1400" dirty="0" err="1"/>
              <a:t>Torsteinsen</a:t>
            </a:r>
            <a:endParaRPr lang="fi-FI" sz="1400" dirty="0"/>
          </a:p>
        </p:txBody>
      </p:sp>
      <p:sp>
        <p:nvSpPr>
          <p:cNvPr id="13" name="TextBox 12"/>
          <p:cNvSpPr txBox="1"/>
          <p:nvPr/>
        </p:nvSpPr>
        <p:spPr>
          <a:xfrm>
            <a:off x="5497566" y="3755404"/>
            <a:ext cx="1364797" cy="307777"/>
          </a:xfrm>
          <a:prstGeom prst="rect">
            <a:avLst/>
          </a:prstGeom>
          <a:noFill/>
        </p:spPr>
        <p:txBody>
          <a:bodyPr wrap="none" rtlCol="0">
            <a:spAutoFit/>
          </a:bodyPr>
          <a:lstStyle/>
          <a:p>
            <a:r>
              <a:rPr lang="fi-FI" sz="1400" dirty="0"/>
              <a:t>Giuseppe </a:t>
            </a:r>
            <a:r>
              <a:rPr lang="fi-FI" sz="1400" dirty="0" err="1"/>
              <a:t>Grossi</a:t>
            </a:r>
            <a:endParaRPr lang="fi-FI" sz="1400" dirty="0"/>
          </a:p>
        </p:txBody>
      </p:sp>
      <p:sp>
        <p:nvSpPr>
          <p:cNvPr id="14" name="TextBox 13"/>
          <p:cNvSpPr txBox="1"/>
          <p:nvPr/>
        </p:nvSpPr>
        <p:spPr>
          <a:xfrm>
            <a:off x="1166883" y="6375782"/>
            <a:ext cx="1056058" cy="307777"/>
          </a:xfrm>
          <a:prstGeom prst="rect">
            <a:avLst/>
          </a:prstGeom>
          <a:noFill/>
        </p:spPr>
        <p:txBody>
          <a:bodyPr wrap="none" rtlCol="0">
            <a:spAutoFit/>
          </a:bodyPr>
          <a:lstStyle/>
          <a:p>
            <a:r>
              <a:rPr lang="fi-FI" sz="1400" dirty="0"/>
              <a:t>Matti </a:t>
            </a:r>
            <a:r>
              <a:rPr lang="fi-FI" sz="1400" dirty="0" err="1"/>
              <a:t>Skoog</a:t>
            </a:r>
            <a:endParaRPr lang="fi-FI" sz="1400" dirty="0"/>
          </a:p>
        </p:txBody>
      </p:sp>
      <p:sp>
        <p:nvSpPr>
          <p:cNvPr id="15" name="TextBox 14"/>
          <p:cNvSpPr txBox="1"/>
          <p:nvPr/>
        </p:nvSpPr>
        <p:spPr>
          <a:xfrm>
            <a:off x="3263661" y="6389429"/>
            <a:ext cx="1572546" cy="307777"/>
          </a:xfrm>
          <a:prstGeom prst="rect">
            <a:avLst/>
          </a:prstGeom>
          <a:noFill/>
        </p:spPr>
        <p:txBody>
          <a:bodyPr wrap="none" rtlCol="0">
            <a:spAutoFit/>
          </a:bodyPr>
          <a:lstStyle/>
          <a:p>
            <a:r>
              <a:rPr lang="fi-FI" sz="1400" dirty="0"/>
              <a:t>Mirko </a:t>
            </a:r>
            <a:r>
              <a:rPr lang="fi-FI" sz="1400" dirty="0" err="1"/>
              <a:t>Noordegraaf</a:t>
            </a:r>
            <a:endParaRPr lang="fi-FI" sz="1400" dirty="0"/>
          </a:p>
        </p:txBody>
      </p:sp>
      <p:sp>
        <p:nvSpPr>
          <p:cNvPr id="16" name="TextBox 15"/>
          <p:cNvSpPr txBox="1"/>
          <p:nvPr/>
        </p:nvSpPr>
        <p:spPr>
          <a:xfrm>
            <a:off x="5485655" y="6389428"/>
            <a:ext cx="1622495" cy="307777"/>
          </a:xfrm>
          <a:prstGeom prst="rect">
            <a:avLst/>
          </a:prstGeom>
          <a:noFill/>
        </p:spPr>
        <p:txBody>
          <a:bodyPr wrap="none" rtlCol="0">
            <a:spAutoFit/>
          </a:bodyPr>
          <a:lstStyle/>
          <a:p>
            <a:r>
              <a:rPr lang="fi-FI" sz="1400" dirty="0" err="1"/>
              <a:t>Wouter</a:t>
            </a:r>
            <a:r>
              <a:rPr lang="fi-FI" sz="1400" dirty="0"/>
              <a:t> van </a:t>
            </a:r>
            <a:r>
              <a:rPr lang="fi-FI" sz="1400" dirty="0" err="1"/>
              <a:t>Dooren</a:t>
            </a:r>
            <a:endParaRPr lang="fi-FI" sz="1400" dirty="0"/>
          </a:p>
        </p:txBody>
      </p:sp>
      <p:pic>
        <p:nvPicPr>
          <p:cNvPr id="10" name="Picture 9"/>
          <p:cNvPicPr>
            <a:picLocks noChangeAspect="1"/>
          </p:cNvPicPr>
          <p:nvPr/>
        </p:nvPicPr>
        <p:blipFill>
          <a:blip r:embed="rId8"/>
          <a:stretch>
            <a:fillRect/>
          </a:stretch>
        </p:blipFill>
        <p:spPr>
          <a:xfrm>
            <a:off x="7642806" y="1783826"/>
            <a:ext cx="1898359" cy="1968377"/>
          </a:xfrm>
          <a:prstGeom prst="rect">
            <a:avLst/>
          </a:prstGeom>
        </p:spPr>
      </p:pic>
      <p:sp>
        <p:nvSpPr>
          <p:cNvPr id="17" name="Rectangle 16"/>
          <p:cNvSpPr/>
          <p:nvPr/>
        </p:nvSpPr>
        <p:spPr>
          <a:xfrm>
            <a:off x="7789246" y="3738350"/>
            <a:ext cx="1207895" cy="307777"/>
          </a:xfrm>
          <a:prstGeom prst="rect">
            <a:avLst/>
          </a:prstGeom>
        </p:spPr>
        <p:txBody>
          <a:bodyPr wrap="none">
            <a:spAutoFit/>
          </a:bodyPr>
          <a:lstStyle/>
          <a:p>
            <a:r>
              <a:rPr lang="fi-FI" sz="1400" dirty="0"/>
              <a:t>Jarmo Vakkuri</a:t>
            </a:r>
          </a:p>
        </p:txBody>
      </p:sp>
      <p:pic>
        <p:nvPicPr>
          <p:cNvPr id="18" name="Picture 17"/>
          <p:cNvPicPr>
            <a:picLocks noChangeAspect="1"/>
          </p:cNvPicPr>
          <p:nvPr/>
        </p:nvPicPr>
        <p:blipFill>
          <a:blip r:embed="rId9"/>
          <a:stretch>
            <a:fillRect/>
          </a:stretch>
        </p:blipFill>
        <p:spPr>
          <a:xfrm>
            <a:off x="7642806" y="4321837"/>
            <a:ext cx="1898359" cy="2053945"/>
          </a:xfrm>
          <a:prstGeom prst="rect">
            <a:avLst/>
          </a:prstGeom>
        </p:spPr>
      </p:pic>
      <p:sp>
        <p:nvSpPr>
          <p:cNvPr id="19" name="TextBox 18"/>
          <p:cNvSpPr txBox="1"/>
          <p:nvPr/>
        </p:nvSpPr>
        <p:spPr>
          <a:xfrm>
            <a:off x="7831947" y="6404817"/>
            <a:ext cx="1479892" cy="307777"/>
          </a:xfrm>
          <a:prstGeom prst="rect">
            <a:avLst/>
          </a:prstGeom>
          <a:noFill/>
        </p:spPr>
        <p:txBody>
          <a:bodyPr wrap="none" rtlCol="0">
            <a:spAutoFit/>
          </a:bodyPr>
          <a:lstStyle/>
          <a:p>
            <a:r>
              <a:rPr lang="fi-FI" sz="1400" dirty="0"/>
              <a:t>Jan-Erik Johanson</a:t>
            </a:r>
          </a:p>
        </p:txBody>
      </p:sp>
    </p:spTree>
    <p:extLst>
      <p:ext uri="{BB962C8B-B14F-4D97-AF65-F5344CB8AC3E}">
        <p14:creationId xmlns:p14="http://schemas.microsoft.com/office/powerpoint/2010/main" val="49068048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95927" y="572655"/>
            <a:ext cx="10557164" cy="1257635"/>
          </a:xfrm>
        </p:spPr>
        <p:txBody>
          <a:bodyPr>
            <a:noAutofit/>
          </a:bodyPr>
          <a:lstStyle/>
          <a:p>
            <a:r>
              <a:rPr lang="fi-FI" sz="4800" dirty="0" err="1"/>
              <a:t>Special</a:t>
            </a:r>
            <a:r>
              <a:rPr lang="fi-FI" sz="4800" dirty="0"/>
              <a:t> </a:t>
            </a:r>
            <a:r>
              <a:rPr lang="fi-FI" sz="4800" dirty="0" err="1"/>
              <a:t>interest</a:t>
            </a:r>
            <a:r>
              <a:rPr lang="fi-FI" sz="4800" dirty="0"/>
              <a:t> </a:t>
            </a:r>
            <a:r>
              <a:rPr lang="fi-FI" sz="4800" dirty="0" err="1"/>
              <a:t>group</a:t>
            </a:r>
            <a:r>
              <a:rPr lang="fi-FI" sz="4800" dirty="0"/>
              <a:t> (SIG), IRSPM </a:t>
            </a:r>
            <a:r>
              <a:rPr lang="fi-FI" sz="4800" dirty="0" err="1"/>
              <a:t>panel</a:t>
            </a:r>
            <a:r>
              <a:rPr lang="fi-FI" sz="4800" dirty="0"/>
              <a:t> </a:t>
            </a:r>
            <a:r>
              <a:rPr lang="fi-FI" sz="4800" dirty="0" err="1"/>
              <a:t>chairs</a:t>
            </a:r>
            <a:r>
              <a:rPr lang="fi-FI" sz="4800" dirty="0"/>
              <a:t>: </a:t>
            </a:r>
            <a:r>
              <a:rPr lang="fi-FI" sz="4800" dirty="0" err="1"/>
              <a:t>Governing</a:t>
            </a:r>
            <a:r>
              <a:rPr lang="fi-FI" sz="4800" dirty="0"/>
              <a:t> </a:t>
            </a:r>
            <a:r>
              <a:rPr lang="fi-FI" sz="4800" dirty="0" err="1"/>
              <a:t>hybrid</a:t>
            </a:r>
            <a:r>
              <a:rPr lang="fi-FI" sz="4800" dirty="0"/>
              <a:t> </a:t>
            </a:r>
            <a:r>
              <a:rPr lang="fi-FI" sz="4800" dirty="0" err="1"/>
              <a:t>organisations</a:t>
            </a:r>
            <a:endParaRPr lang="fi-FI" sz="4800"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305700" y="2869335"/>
            <a:ext cx="1363912" cy="1494848"/>
          </a:xfr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77006" y="2869338"/>
            <a:ext cx="1494847" cy="1494847"/>
          </a:xfrm>
          <a:prstGeom prst="rect">
            <a:avLst/>
          </a:prstGeom>
        </p:spPr>
      </p:pic>
      <p:pic>
        <p:nvPicPr>
          <p:cNvPr id="6" name="Picture 5"/>
          <p:cNvPicPr>
            <a:picLocks noChangeAspect="1"/>
          </p:cNvPicPr>
          <p:nvPr/>
        </p:nvPicPr>
        <p:blipFill rotWithShape="1">
          <a:blip r:embed="rId4">
            <a:extLst>
              <a:ext uri="{28A0092B-C50C-407E-A947-70E740481C1C}">
                <a14:useLocalDpi xmlns:a14="http://schemas.microsoft.com/office/drawing/2010/main" val="0"/>
              </a:ext>
            </a:extLst>
          </a:blip>
          <a:srcRect r="57409"/>
          <a:stretch/>
        </p:blipFill>
        <p:spPr>
          <a:xfrm>
            <a:off x="4792237" y="2458401"/>
            <a:ext cx="1350919" cy="1947347"/>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41715" y="2763992"/>
            <a:ext cx="1162792" cy="1627909"/>
          </a:xfrm>
          <a:prstGeom prst="rect">
            <a:avLst/>
          </a:prstGeom>
        </p:spPr>
      </p:pic>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452374" y="2910902"/>
            <a:ext cx="1075775" cy="1480999"/>
          </a:xfrm>
          <a:prstGeom prst="rect">
            <a:avLst/>
          </a:prstGeom>
        </p:spPr>
      </p:pic>
      <p:sp>
        <p:nvSpPr>
          <p:cNvPr id="12" name="TextBox 11"/>
          <p:cNvSpPr txBox="1"/>
          <p:nvPr/>
        </p:nvSpPr>
        <p:spPr>
          <a:xfrm>
            <a:off x="2452374" y="4433451"/>
            <a:ext cx="1036438" cy="276999"/>
          </a:xfrm>
          <a:prstGeom prst="rect">
            <a:avLst/>
          </a:prstGeom>
          <a:noFill/>
        </p:spPr>
        <p:txBody>
          <a:bodyPr wrap="none" rtlCol="0">
            <a:spAutoFit/>
          </a:bodyPr>
          <a:lstStyle/>
          <a:p>
            <a:r>
              <a:rPr lang="fi-FI" sz="1200" dirty="0"/>
              <a:t>Ulf </a:t>
            </a:r>
            <a:r>
              <a:rPr lang="fi-FI" sz="1200" dirty="0" err="1"/>
              <a:t>Papenfuss</a:t>
            </a:r>
            <a:endParaRPr lang="fi-FI" sz="1200" dirty="0"/>
          </a:p>
        </p:txBody>
      </p:sp>
      <p:sp>
        <p:nvSpPr>
          <p:cNvPr id="13" name="TextBox 12"/>
          <p:cNvSpPr txBox="1"/>
          <p:nvPr/>
        </p:nvSpPr>
        <p:spPr>
          <a:xfrm>
            <a:off x="3685428" y="4447303"/>
            <a:ext cx="898195" cy="276999"/>
          </a:xfrm>
          <a:prstGeom prst="rect">
            <a:avLst/>
          </a:prstGeom>
          <a:noFill/>
        </p:spPr>
        <p:txBody>
          <a:bodyPr wrap="none" rtlCol="0">
            <a:spAutoFit/>
          </a:bodyPr>
          <a:lstStyle/>
          <a:p>
            <a:r>
              <a:rPr lang="fi-FI" sz="1200" dirty="0"/>
              <a:t>Philip </a:t>
            </a:r>
            <a:r>
              <a:rPr lang="fi-FI" sz="1200" dirty="0" err="1"/>
              <a:t>Karré</a:t>
            </a:r>
            <a:endParaRPr lang="fi-FI" sz="1200" dirty="0"/>
          </a:p>
        </p:txBody>
      </p:sp>
      <p:sp>
        <p:nvSpPr>
          <p:cNvPr id="14" name="TextBox 13"/>
          <p:cNvSpPr txBox="1"/>
          <p:nvPr/>
        </p:nvSpPr>
        <p:spPr>
          <a:xfrm>
            <a:off x="5043174" y="4433446"/>
            <a:ext cx="953338" cy="461665"/>
          </a:xfrm>
          <a:prstGeom prst="rect">
            <a:avLst/>
          </a:prstGeom>
          <a:noFill/>
        </p:spPr>
        <p:txBody>
          <a:bodyPr wrap="none" rtlCol="0">
            <a:spAutoFit/>
          </a:bodyPr>
          <a:lstStyle/>
          <a:p>
            <a:r>
              <a:rPr lang="fi-FI" sz="1200" dirty="0" err="1"/>
              <a:t>Marieke</a:t>
            </a:r>
            <a:r>
              <a:rPr lang="fi-FI" sz="1200" dirty="0"/>
              <a:t> van</a:t>
            </a:r>
          </a:p>
          <a:p>
            <a:r>
              <a:rPr lang="fi-FI" sz="1200" dirty="0" err="1"/>
              <a:t>Genugten</a:t>
            </a:r>
            <a:endParaRPr lang="fi-FI" sz="1200" dirty="0"/>
          </a:p>
        </p:txBody>
      </p:sp>
      <p:sp>
        <p:nvSpPr>
          <p:cNvPr id="15" name="TextBox 14"/>
          <p:cNvSpPr txBox="1"/>
          <p:nvPr/>
        </p:nvSpPr>
        <p:spPr>
          <a:xfrm>
            <a:off x="6525614" y="4433446"/>
            <a:ext cx="1060611" cy="276999"/>
          </a:xfrm>
          <a:prstGeom prst="rect">
            <a:avLst/>
          </a:prstGeom>
          <a:noFill/>
        </p:spPr>
        <p:txBody>
          <a:bodyPr wrap="none" rtlCol="0">
            <a:spAutoFit/>
          </a:bodyPr>
          <a:lstStyle/>
          <a:p>
            <a:r>
              <a:rPr lang="fi-FI" sz="1200" dirty="0"/>
              <a:t>Jarmo Vakkuri</a:t>
            </a:r>
          </a:p>
        </p:txBody>
      </p:sp>
      <p:sp>
        <p:nvSpPr>
          <p:cNvPr id="16" name="TextBox 15"/>
          <p:cNvSpPr txBox="1"/>
          <p:nvPr/>
        </p:nvSpPr>
        <p:spPr>
          <a:xfrm>
            <a:off x="8312838" y="4433447"/>
            <a:ext cx="1292341" cy="276999"/>
          </a:xfrm>
          <a:prstGeom prst="rect">
            <a:avLst/>
          </a:prstGeom>
          <a:noFill/>
        </p:spPr>
        <p:txBody>
          <a:bodyPr wrap="none" rtlCol="0">
            <a:spAutoFit/>
          </a:bodyPr>
          <a:lstStyle/>
          <a:p>
            <a:r>
              <a:rPr lang="fi-FI" sz="1200" dirty="0"/>
              <a:t>Jan-Erik Johanson</a:t>
            </a:r>
          </a:p>
        </p:txBody>
      </p:sp>
      <p:sp>
        <p:nvSpPr>
          <p:cNvPr id="17" name="TextBox 16"/>
          <p:cNvSpPr txBox="1"/>
          <p:nvPr/>
        </p:nvSpPr>
        <p:spPr>
          <a:xfrm>
            <a:off x="2286002" y="2264437"/>
            <a:ext cx="1277529" cy="307777"/>
          </a:xfrm>
          <a:prstGeom prst="rect">
            <a:avLst/>
          </a:prstGeom>
          <a:noFill/>
        </p:spPr>
        <p:txBody>
          <a:bodyPr wrap="none" rtlCol="0">
            <a:spAutoFit/>
          </a:bodyPr>
          <a:lstStyle/>
          <a:p>
            <a:r>
              <a:rPr lang="fi-FI" sz="1400" dirty="0" err="1"/>
              <a:t>Panel</a:t>
            </a:r>
            <a:r>
              <a:rPr lang="fi-FI" sz="1400" dirty="0"/>
              <a:t> </a:t>
            </a:r>
            <a:r>
              <a:rPr lang="fi-FI" sz="1400" dirty="0" err="1"/>
              <a:t>co-chairs</a:t>
            </a:r>
            <a:endParaRPr lang="fi-FI" sz="1400" dirty="0"/>
          </a:p>
        </p:txBody>
      </p:sp>
    </p:spTree>
    <p:extLst>
      <p:ext uri="{BB962C8B-B14F-4D97-AF65-F5344CB8AC3E}">
        <p14:creationId xmlns:p14="http://schemas.microsoft.com/office/powerpoint/2010/main" val="413598062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83388" y="579743"/>
            <a:ext cx="9079600" cy="580800"/>
          </a:xfrm>
        </p:spPr>
        <p:txBody>
          <a:bodyPr>
            <a:normAutofit fontScale="90000"/>
          </a:bodyPr>
          <a:lstStyle/>
          <a:p>
            <a:r>
              <a:rPr lang="fi-FI" sz="3733" dirty="0" err="1"/>
              <a:t>Research</a:t>
            </a:r>
            <a:r>
              <a:rPr lang="fi-FI" sz="3733" dirty="0"/>
              <a:t> </a:t>
            </a:r>
            <a:r>
              <a:rPr lang="fi-FI" sz="3733" dirty="0" err="1"/>
              <a:t>activities</a:t>
            </a:r>
            <a:r>
              <a:rPr lang="fi-FI" sz="3733" dirty="0"/>
              <a:t>, </a:t>
            </a:r>
            <a:r>
              <a:rPr lang="fi-FI" sz="3733" dirty="0" err="1"/>
              <a:t>including</a:t>
            </a:r>
            <a:r>
              <a:rPr lang="fi-FI" sz="3733" dirty="0"/>
              <a:t> </a:t>
            </a:r>
            <a:r>
              <a:rPr lang="fi-FI" sz="3733" dirty="0" err="1"/>
              <a:t>special</a:t>
            </a:r>
            <a:r>
              <a:rPr lang="fi-FI" sz="3733" dirty="0"/>
              <a:t> </a:t>
            </a:r>
            <a:r>
              <a:rPr lang="fi-FI" sz="3733" dirty="0" err="1"/>
              <a:t>issues</a:t>
            </a:r>
            <a:r>
              <a:rPr lang="fi-FI" sz="3733" dirty="0"/>
              <a:t> on </a:t>
            </a:r>
            <a:r>
              <a:rPr lang="fi-FI" sz="3733" dirty="0" err="1"/>
              <a:t>hybridity</a:t>
            </a:r>
            <a:r>
              <a:rPr lang="fi-FI" sz="3733" dirty="0"/>
              <a:t> in </a:t>
            </a:r>
            <a:r>
              <a:rPr lang="fi-FI" sz="3733" dirty="0" err="1"/>
              <a:t>the</a:t>
            </a:r>
            <a:r>
              <a:rPr lang="fi-FI" sz="3733" dirty="0"/>
              <a:t> </a:t>
            </a:r>
            <a:r>
              <a:rPr lang="fi-FI" sz="3733" dirty="0" err="1"/>
              <a:t>making</a:t>
            </a:r>
            <a:endParaRPr lang="fi-FI" sz="3733" dirty="0"/>
          </a:p>
        </p:txBody>
      </p:sp>
      <p:sp>
        <p:nvSpPr>
          <p:cNvPr id="3" name="Text Placeholder 2"/>
          <p:cNvSpPr>
            <a:spLocks noGrp="1"/>
          </p:cNvSpPr>
          <p:nvPr>
            <p:ph type="body" idx="1"/>
          </p:nvPr>
        </p:nvSpPr>
        <p:spPr>
          <a:xfrm>
            <a:off x="966440" y="1784195"/>
            <a:ext cx="4855241" cy="890493"/>
          </a:xfrm>
        </p:spPr>
        <p:txBody>
          <a:bodyPr>
            <a:noAutofit/>
          </a:bodyPr>
          <a:lstStyle/>
          <a:p>
            <a:r>
              <a:rPr lang="fi-FI" dirty="0"/>
              <a:t>Public </a:t>
            </a:r>
            <a:r>
              <a:rPr lang="fi-FI" dirty="0" err="1"/>
              <a:t>Budgeting</a:t>
            </a:r>
            <a:r>
              <a:rPr lang="fi-FI" dirty="0"/>
              <a:t>, Accounting &amp; Financial Management</a:t>
            </a:r>
          </a:p>
        </p:txBody>
      </p:sp>
      <p:pic>
        <p:nvPicPr>
          <p:cNvPr id="7" name="Content Placeholder 6"/>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723517" y="2320119"/>
            <a:ext cx="5765889" cy="4681183"/>
          </a:xfrm>
        </p:spPr>
      </p:pic>
      <p:sp>
        <p:nvSpPr>
          <p:cNvPr id="5" name="Text Placeholder 4"/>
          <p:cNvSpPr>
            <a:spLocks noGrp="1"/>
          </p:cNvSpPr>
          <p:nvPr>
            <p:ph type="body" sz="quarter" idx="3"/>
          </p:nvPr>
        </p:nvSpPr>
        <p:spPr>
          <a:xfrm>
            <a:off x="6064603" y="1784195"/>
            <a:ext cx="5054501" cy="904141"/>
          </a:xfrm>
        </p:spPr>
        <p:txBody>
          <a:bodyPr>
            <a:noAutofit/>
          </a:bodyPr>
          <a:lstStyle/>
          <a:p>
            <a:r>
              <a:rPr lang="fi-FI" dirty="0"/>
              <a:t>Accounting, </a:t>
            </a:r>
            <a:r>
              <a:rPr lang="fi-FI" dirty="0" err="1"/>
              <a:t>Auditing</a:t>
            </a:r>
            <a:r>
              <a:rPr lang="fi-FI" dirty="0"/>
              <a:t> &amp; </a:t>
            </a:r>
            <a:r>
              <a:rPr lang="fi-FI" dirty="0" err="1"/>
              <a:t>Accountability</a:t>
            </a:r>
            <a:r>
              <a:rPr lang="fi-FI" dirty="0"/>
              <a:t> Journal</a:t>
            </a:r>
          </a:p>
        </p:txBody>
      </p:sp>
      <p:pic>
        <p:nvPicPr>
          <p:cNvPr id="8" name="Content Placeholder 7"/>
          <p:cNvPicPr>
            <a:picLocks noGrp="1" noChangeAspect="1"/>
          </p:cNvPicPr>
          <p:nvPr>
            <p:ph sz="quarter" idx="4"/>
          </p:nvPr>
        </p:nvPicPr>
        <p:blipFill>
          <a:blip r:embed="rId3" cstate="print">
            <a:extLst>
              <a:ext uri="{28A0092B-C50C-407E-A947-70E740481C1C}">
                <a14:useLocalDpi xmlns:a14="http://schemas.microsoft.com/office/drawing/2010/main" val="0"/>
              </a:ext>
            </a:extLst>
          </a:blip>
          <a:stretch>
            <a:fillRect/>
          </a:stretch>
        </p:blipFill>
        <p:spPr>
          <a:xfrm>
            <a:off x="6713871" y="2743201"/>
            <a:ext cx="4055396" cy="3292475"/>
          </a:xfrm>
        </p:spPr>
      </p:pic>
    </p:spTree>
    <p:extLst>
      <p:ext uri="{BB962C8B-B14F-4D97-AF65-F5344CB8AC3E}">
        <p14:creationId xmlns:p14="http://schemas.microsoft.com/office/powerpoint/2010/main" val="197237592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6C55920F-38A4-4EBF-8498-8AA881379113}"/>
              </a:ext>
            </a:extLst>
          </p:cNvPr>
          <p:cNvSpPr>
            <a:spLocks noGrp="1"/>
          </p:cNvSpPr>
          <p:nvPr>
            <p:ph type="title"/>
          </p:nvPr>
        </p:nvSpPr>
        <p:spPr>
          <a:xfrm>
            <a:off x="272665" y="5187685"/>
            <a:ext cx="2864499" cy="887492"/>
          </a:xfrm>
        </p:spPr>
        <p:txBody>
          <a:bodyPr>
            <a:normAutofit/>
          </a:bodyPr>
          <a:lstStyle/>
          <a:p>
            <a:pPr algn="ctr"/>
            <a:r>
              <a:rPr lang="fi-FI" sz="2800" dirty="0">
                <a:solidFill>
                  <a:schemeClr val="bg1"/>
                </a:solidFill>
                <a:latin typeface="Avenir Next LT Pro Light" panose="020B0304020202020204" pitchFamily="34" charset="0"/>
              </a:rPr>
              <a:t>SESSION 1</a:t>
            </a:r>
            <a:r>
              <a:rPr lang="fi-FI" sz="2800">
                <a:solidFill>
                  <a:schemeClr val="bg1"/>
                </a:solidFill>
                <a:latin typeface="Avenir Next LT Pro Light" panose="020B0304020202020204" pitchFamily="34" charset="0"/>
              </a:rPr>
              <a:t>. </a:t>
            </a:r>
            <a:br>
              <a:rPr lang="fi-FI" sz="2800" dirty="0">
                <a:solidFill>
                  <a:schemeClr val="bg1"/>
                </a:solidFill>
                <a:latin typeface="Avenir Next LT Pro Light" panose="020B0304020202020204" pitchFamily="34" charset="0"/>
              </a:rPr>
            </a:br>
            <a:endParaRPr lang="fi-FI" sz="2800" dirty="0">
              <a:solidFill>
                <a:schemeClr val="bg1"/>
              </a:solidFill>
              <a:latin typeface="Avenir Next LT Pro Light" panose="020B0304020202020204" pitchFamily="34" charset="0"/>
            </a:endParaRPr>
          </a:p>
        </p:txBody>
      </p:sp>
      <p:pic>
        <p:nvPicPr>
          <p:cNvPr id="5" name="Sisällön paikkamerkki 4" descr="Kuva, joka sisältää kohteen teksti&#10;&#10;Kuvaus luotu automaattisesti">
            <a:extLst>
              <a:ext uri="{FF2B5EF4-FFF2-40B4-BE49-F238E27FC236}">
                <a16:creationId xmlns:a16="http://schemas.microsoft.com/office/drawing/2014/main" id="{F37D835F-DB91-4286-B371-7F55A80A716E}"/>
              </a:ext>
            </a:extLst>
          </p:cNvPr>
          <p:cNvPicPr>
            <a:picLocks noGrp="1" noChangeAspect="1"/>
          </p:cNvPicPr>
          <p:nvPr>
            <p:ph idx="1"/>
          </p:nvPr>
        </p:nvPicPr>
        <p:blipFill>
          <a:blip r:embed="rId2">
            <a:extLst>
              <a:ext uri="{BEBA8EAE-BF5A-486C-A8C5-ECC9F3942E4B}">
                <a14:imgProps xmlns:a14="http://schemas.microsoft.com/office/drawing/2010/main">
                  <a14:imgLayer r:embed="rId3">
                    <a14:imgEffect>
                      <a14:artisticPhotocopy/>
                    </a14:imgEffect>
                  </a14:imgLayer>
                </a14:imgProps>
              </a:ext>
              <a:ext uri="{28A0092B-C50C-407E-A947-70E740481C1C}">
                <a14:useLocalDpi xmlns:a14="http://schemas.microsoft.com/office/drawing/2010/main" val="0"/>
              </a:ext>
            </a:extLst>
          </a:blip>
          <a:stretch>
            <a:fillRect/>
          </a:stretch>
        </p:blipFill>
        <p:spPr>
          <a:xfrm>
            <a:off x="1" y="725638"/>
            <a:ext cx="3447579" cy="1344556"/>
          </a:xfrm>
        </p:spPr>
      </p:pic>
      <p:pic>
        <p:nvPicPr>
          <p:cNvPr id="7" name="Kuva 6">
            <a:extLst>
              <a:ext uri="{FF2B5EF4-FFF2-40B4-BE49-F238E27FC236}">
                <a16:creationId xmlns:a16="http://schemas.microsoft.com/office/drawing/2014/main" id="{ED57B71A-E42F-461C-B5C6-3E70BE9AB3A3}"/>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512372" y="3932556"/>
            <a:ext cx="2422835" cy="1255128"/>
          </a:xfrm>
          <a:prstGeom prst="rect">
            <a:avLst/>
          </a:prstGeom>
        </p:spPr>
      </p:pic>
      <p:sp>
        <p:nvSpPr>
          <p:cNvPr id="3" name="Suorakulmio 2">
            <a:extLst>
              <a:ext uri="{FF2B5EF4-FFF2-40B4-BE49-F238E27FC236}">
                <a16:creationId xmlns:a16="http://schemas.microsoft.com/office/drawing/2014/main" id="{775939CB-FE84-4A9D-ADEE-52531D191121}"/>
              </a:ext>
            </a:extLst>
          </p:cNvPr>
          <p:cNvSpPr/>
          <p:nvPr/>
        </p:nvSpPr>
        <p:spPr>
          <a:xfrm>
            <a:off x="3687287" y="799318"/>
            <a:ext cx="8120108" cy="4527265"/>
          </a:xfrm>
          <a:prstGeom prst="rect">
            <a:avLst/>
          </a:prstGeom>
        </p:spPr>
        <p:txBody>
          <a:bodyPr wrap="square">
            <a:spAutoFit/>
          </a:bodyPr>
          <a:lstStyle/>
          <a:p>
            <a:pPr marR="539101" defTabSz="457189">
              <a:lnSpc>
                <a:spcPct val="107000"/>
              </a:lnSpc>
              <a:defRPr/>
            </a:pPr>
            <a:r>
              <a:rPr lang="fi-FI" sz="2800" b="1" dirty="0">
                <a:solidFill>
                  <a:srgbClr val="180A22"/>
                </a:solidFill>
                <a:latin typeface="Avenir Next LT Pro" panose="020B0504020202020204" pitchFamily="34" charset="0"/>
                <a:ea typeface="Times New Roman" panose="02020603050405020304" pitchFamily="18" charset="0"/>
                <a:cs typeface="Times New Roman" panose="02020603050405020304" pitchFamily="18" charset="0"/>
                <a:sym typeface="Arial"/>
              </a:rPr>
              <a:t>CONTEXTUALIZING</a:t>
            </a:r>
            <a:r>
              <a:rPr lang="fi-FI" sz="2800" b="1" dirty="0">
                <a:solidFill>
                  <a:srgbClr val="180A22"/>
                </a:solidFill>
                <a:latin typeface="Avenir Next LT Pro Light" panose="020B0304020202020204" pitchFamily="34" charset="0"/>
                <a:ea typeface="Times New Roman" panose="02020603050405020304" pitchFamily="18" charset="0"/>
                <a:cs typeface="Times New Roman" panose="02020603050405020304" pitchFamily="18" charset="0"/>
                <a:sym typeface="Arial"/>
              </a:rPr>
              <a:t> </a:t>
            </a:r>
            <a:r>
              <a:rPr lang="fi-FI" sz="2800" b="1" dirty="0">
                <a:solidFill>
                  <a:srgbClr val="180A22"/>
                </a:solidFill>
                <a:latin typeface="Avenir Next LT Pro" panose="020B0504020202020204" pitchFamily="34" charset="0"/>
                <a:ea typeface="Times New Roman" panose="02020603050405020304" pitchFamily="18" charset="0"/>
                <a:cs typeface="Times New Roman" panose="02020603050405020304" pitchFamily="18" charset="0"/>
                <a:sym typeface="Arial"/>
              </a:rPr>
              <a:t>VALUE CREATION IN HYBRID GOVERNANCE</a:t>
            </a:r>
          </a:p>
          <a:p>
            <a:pPr marR="539101" defTabSz="457189">
              <a:lnSpc>
                <a:spcPct val="107000"/>
              </a:lnSpc>
              <a:defRPr/>
            </a:pPr>
            <a:r>
              <a:rPr lang="fi-FI" sz="2000" b="1" dirty="0">
                <a:solidFill>
                  <a:srgbClr val="180A22">
                    <a:lumMod val="75000"/>
                    <a:lumOff val="25000"/>
                  </a:srgbClr>
                </a:solidFill>
                <a:latin typeface="Avenir Next LT Pro" panose="020B0504020202020204" pitchFamily="34" charset="0"/>
                <a:ea typeface="Calibri" panose="020F0502020204030204" pitchFamily="34" charset="0"/>
                <a:cs typeface="Times New Roman" panose="02020603050405020304" pitchFamily="18" charset="0"/>
                <a:sym typeface="Arial"/>
              </a:rPr>
              <a:t>Wed. 4.11.2020 13:00-15:00</a:t>
            </a:r>
            <a:endParaRPr lang="fi-FI" sz="1400" b="1" dirty="0">
              <a:solidFill>
                <a:srgbClr val="180A22">
                  <a:lumMod val="75000"/>
                  <a:lumOff val="25000"/>
                </a:srgbClr>
              </a:solidFill>
              <a:latin typeface="Avenir Next LT Pro" panose="020B0504020202020204" pitchFamily="34" charset="0"/>
              <a:ea typeface="Calibri" panose="020F0502020204030204" pitchFamily="34" charset="0"/>
              <a:cs typeface="Times New Roman" panose="02020603050405020304" pitchFamily="18" charset="0"/>
              <a:sym typeface="Arial"/>
            </a:endParaRPr>
          </a:p>
          <a:p>
            <a:pPr marR="539101" defTabSz="457189">
              <a:lnSpc>
                <a:spcPct val="107000"/>
              </a:lnSpc>
              <a:defRPr/>
            </a:pPr>
            <a:r>
              <a:rPr lang="fi-FI" sz="1600" b="1" dirty="0">
                <a:solidFill>
                  <a:srgbClr val="3E1E68"/>
                </a:solidFill>
                <a:latin typeface="Avenir Next LT Pro" panose="020B0504020202020204" pitchFamily="34" charset="0"/>
                <a:ea typeface="Times New Roman" panose="02020603050405020304" pitchFamily="18" charset="0"/>
                <a:cs typeface="Times New Roman" panose="02020603050405020304" pitchFamily="18" charset="0"/>
                <a:sym typeface="Arial"/>
              </a:rPr>
              <a:t> </a:t>
            </a:r>
            <a:endParaRPr lang="fi-FI" sz="1400" dirty="0">
              <a:solidFill>
                <a:prstClr val="black"/>
              </a:solidFill>
              <a:latin typeface="Calibri" panose="020F0502020204030204" pitchFamily="34" charset="0"/>
              <a:ea typeface="Calibri" panose="020F0502020204030204" pitchFamily="34" charset="0"/>
              <a:cs typeface="Times New Roman" panose="02020603050405020304" pitchFamily="18" charset="0"/>
              <a:sym typeface="Arial"/>
            </a:endParaRPr>
          </a:p>
          <a:p>
            <a:pPr marR="539101" defTabSz="457189">
              <a:lnSpc>
                <a:spcPct val="107000"/>
              </a:lnSpc>
              <a:defRPr/>
            </a:pPr>
            <a:r>
              <a:rPr lang="fi-FI" sz="1600" b="1" dirty="0" err="1">
                <a:solidFill>
                  <a:srgbClr val="19141A"/>
                </a:solidFill>
                <a:latin typeface="Avenir Next LT Pro" panose="020B0504020202020204" pitchFamily="34" charset="0"/>
                <a:ea typeface="Times New Roman" panose="02020603050405020304" pitchFamily="18" charset="0"/>
                <a:cs typeface="Times New Roman" panose="02020603050405020304" pitchFamily="18" charset="0"/>
                <a:sym typeface="Arial"/>
              </a:rPr>
              <a:t>Welcoming</a:t>
            </a:r>
            <a:r>
              <a:rPr lang="fi-FI" sz="1600" b="1" dirty="0">
                <a:solidFill>
                  <a:srgbClr val="19141A"/>
                </a:solidFill>
                <a:latin typeface="Avenir Next LT Pro" panose="020B0504020202020204" pitchFamily="34" charset="0"/>
                <a:ea typeface="Times New Roman" panose="02020603050405020304" pitchFamily="18" charset="0"/>
                <a:cs typeface="Times New Roman" panose="02020603050405020304" pitchFamily="18" charset="0"/>
                <a:sym typeface="Arial"/>
              </a:rPr>
              <a:t> </a:t>
            </a:r>
            <a:r>
              <a:rPr lang="fi-FI" sz="1600" b="1" dirty="0" err="1">
                <a:solidFill>
                  <a:srgbClr val="19141A"/>
                </a:solidFill>
                <a:latin typeface="Avenir Next LT Pro" panose="020B0504020202020204" pitchFamily="34" charset="0"/>
                <a:ea typeface="Times New Roman" panose="02020603050405020304" pitchFamily="18" charset="0"/>
                <a:cs typeface="Times New Roman" panose="02020603050405020304" pitchFamily="18" charset="0"/>
                <a:sym typeface="Arial"/>
              </a:rPr>
              <a:t>words</a:t>
            </a:r>
            <a:r>
              <a:rPr lang="fi-FI" sz="1600" b="1" dirty="0">
                <a:solidFill>
                  <a:srgbClr val="19141A"/>
                </a:solidFill>
                <a:latin typeface="Avenir Next LT Pro" panose="020B0504020202020204" pitchFamily="34" charset="0"/>
                <a:ea typeface="Times New Roman" panose="02020603050405020304" pitchFamily="18" charset="0"/>
                <a:cs typeface="Times New Roman" panose="02020603050405020304" pitchFamily="18" charset="0"/>
                <a:sym typeface="Arial"/>
              </a:rPr>
              <a:t>: </a:t>
            </a:r>
            <a:r>
              <a:rPr lang="fi-FI" sz="1600" b="1" dirty="0" err="1">
                <a:solidFill>
                  <a:srgbClr val="19141A"/>
                </a:solidFill>
                <a:latin typeface="Avenir Next LT Pro" panose="020B0504020202020204" pitchFamily="34" charset="0"/>
                <a:ea typeface="Times New Roman" panose="02020603050405020304" pitchFamily="18" charset="0"/>
                <a:cs typeface="Times New Roman" panose="02020603050405020304" pitchFamily="18" charset="0"/>
                <a:sym typeface="Arial"/>
              </a:rPr>
              <a:t>Hybrid</a:t>
            </a:r>
            <a:r>
              <a:rPr lang="fi-FI" sz="1600" b="1" dirty="0">
                <a:solidFill>
                  <a:srgbClr val="19141A"/>
                </a:solidFill>
                <a:latin typeface="Avenir Next LT Pro" panose="020B0504020202020204" pitchFamily="34" charset="0"/>
                <a:ea typeface="Times New Roman" panose="02020603050405020304" pitchFamily="18" charset="0"/>
                <a:cs typeface="Times New Roman" panose="02020603050405020304" pitchFamily="18" charset="0"/>
                <a:sym typeface="Arial"/>
              </a:rPr>
              <a:t> </a:t>
            </a:r>
            <a:r>
              <a:rPr lang="fi-FI" sz="1600" b="1" dirty="0" err="1">
                <a:solidFill>
                  <a:srgbClr val="19141A"/>
                </a:solidFill>
                <a:latin typeface="Avenir Next LT Pro" panose="020B0504020202020204" pitchFamily="34" charset="0"/>
                <a:ea typeface="Times New Roman" panose="02020603050405020304" pitchFamily="18" charset="0"/>
                <a:cs typeface="Times New Roman" panose="02020603050405020304" pitchFamily="18" charset="0"/>
                <a:sym typeface="Arial"/>
              </a:rPr>
              <a:t>governance</a:t>
            </a:r>
            <a:r>
              <a:rPr lang="fi-FI" sz="1600" b="1" dirty="0">
                <a:solidFill>
                  <a:srgbClr val="19141A"/>
                </a:solidFill>
                <a:latin typeface="Avenir Next LT Pro" panose="020B0504020202020204" pitchFamily="34" charset="0"/>
                <a:ea typeface="Times New Roman" panose="02020603050405020304" pitchFamily="18" charset="0"/>
                <a:cs typeface="Times New Roman" panose="02020603050405020304" pitchFamily="18" charset="0"/>
                <a:sym typeface="Arial"/>
              </a:rPr>
              <a:t>, </a:t>
            </a:r>
            <a:r>
              <a:rPr lang="fi-FI" sz="1600" b="1" dirty="0" err="1">
                <a:solidFill>
                  <a:srgbClr val="19141A"/>
                </a:solidFill>
                <a:latin typeface="Avenir Next LT Pro" panose="020B0504020202020204" pitchFamily="34" charset="0"/>
                <a:ea typeface="Times New Roman" panose="02020603050405020304" pitchFamily="18" charset="0"/>
                <a:cs typeface="Times New Roman" panose="02020603050405020304" pitchFamily="18" charset="0"/>
                <a:sym typeface="Arial"/>
              </a:rPr>
              <a:t>organisations</a:t>
            </a:r>
            <a:r>
              <a:rPr lang="fi-FI" sz="1600" b="1" dirty="0">
                <a:solidFill>
                  <a:srgbClr val="19141A"/>
                </a:solidFill>
                <a:latin typeface="Avenir Next LT Pro" panose="020B0504020202020204" pitchFamily="34" charset="0"/>
                <a:ea typeface="Times New Roman" panose="02020603050405020304" pitchFamily="18" charset="0"/>
                <a:cs typeface="Times New Roman" panose="02020603050405020304" pitchFamily="18" charset="0"/>
                <a:sym typeface="Arial"/>
              </a:rPr>
              <a:t> and </a:t>
            </a:r>
            <a:r>
              <a:rPr lang="fi-FI" sz="1600" b="1" dirty="0" err="1">
                <a:solidFill>
                  <a:srgbClr val="19141A"/>
                </a:solidFill>
                <a:latin typeface="Avenir Next LT Pro" panose="020B0504020202020204" pitchFamily="34" charset="0"/>
                <a:ea typeface="Times New Roman" panose="02020603050405020304" pitchFamily="18" charset="0"/>
                <a:cs typeface="Times New Roman" panose="02020603050405020304" pitchFamily="18" charset="0"/>
                <a:sym typeface="Arial"/>
              </a:rPr>
              <a:t>society</a:t>
            </a:r>
            <a:r>
              <a:rPr lang="fi-FI" sz="1600" b="1" dirty="0">
                <a:solidFill>
                  <a:srgbClr val="19141A"/>
                </a:solidFill>
                <a:latin typeface="Avenir Next LT Pro" panose="020B0504020202020204" pitchFamily="34" charset="0"/>
                <a:ea typeface="Times New Roman" panose="02020603050405020304" pitchFamily="18" charset="0"/>
                <a:cs typeface="Times New Roman" panose="02020603050405020304" pitchFamily="18" charset="0"/>
                <a:sym typeface="Arial"/>
              </a:rPr>
              <a:t> – Value </a:t>
            </a:r>
            <a:r>
              <a:rPr lang="fi-FI" sz="1600" b="1" dirty="0" err="1">
                <a:solidFill>
                  <a:srgbClr val="19141A"/>
                </a:solidFill>
                <a:latin typeface="Avenir Next LT Pro" panose="020B0504020202020204" pitchFamily="34" charset="0"/>
                <a:ea typeface="Times New Roman" panose="02020603050405020304" pitchFamily="18" charset="0"/>
                <a:cs typeface="Times New Roman" panose="02020603050405020304" pitchFamily="18" charset="0"/>
                <a:sym typeface="Arial"/>
              </a:rPr>
              <a:t>creation</a:t>
            </a:r>
            <a:r>
              <a:rPr lang="fi-FI" sz="1600" b="1" dirty="0">
                <a:solidFill>
                  <a:srgbClr val="19141A"/>
                </a:solidFill>
                <a:latin typeface="Avenir Next LT Pro" panose="020B0504020202020204" pitchFamily="34" charset="0"/>
                <a:ea typeface="Times New Roman" panose="02020603050405020304" pitchFamily="18" charset="0"/>
                <a:cs typeface="Times New Roman" panose="02020603050405020304" pitchFamily="18" charset="0"/>
                <a:sym typeface="Arial"/>
              </a:rPr>
              <a:t> </a:t>
            </a:r>
            <a:r>
              <a:rPr lang="fi-FI" sz="1600" b="1" dirty="0" err="1">
                <a:solidFill>
                  <a:srgbClr val="19141A"/>
                </a:solidFill>
                <a:latin typeface="Avenir Next LT Pro" panose="020B0504020202020204" pitchFamily="34" charset="0"/>
                <a:ea typeface="Times New Roman" panose="02020603050405020304" pitchFamily="18" charset="0"/>
                <a:cs typeface="Times New Roman" panose="02020603050405020304" pitchFamily="18" charset="0"/>
                <a:sym typeface="Arial"/>
              </a:rPr>
              <a:t>perspectives</a:t>
            </a:r>
            <a:r>
              <a:rPr lang="fi-FI" sz="1600" b="1" dirty="0">
                <a:solidFill>
                  <a:srgbClr val="19141A"/>
                </a:solidFill>
                <a:latin typeface="Avenir Next LT Pro" panose="020B0504020202020204" pitchFamily="34" charset="0"/>
                <a:ea typeface="Times New Roman" panose="02020603050405020304" pitchFamily="18" charset="0"/>
                <a:cs typeface="Times New Roman" panose="02020603050405020304" pitchFamily="18" charset="0"/>
                <a:sym typeface="Arial"/>
              </a:rPr>
              <a:t>. </a:t>
            </a:r>
          </a:p>
          <a:p>
            <a:pPr marR="539101" defTabSz="457189">
              <a:lnSpc>
                <a:spcPct val="107000"/>
              </a:lnSpc>
              <a:defRPr/>
            </a:pPr>
            <a:r>
              <a:rPr lang="fi-FI" sz="1400" dirty="0">
                <a:solidFill>
                  <a:srgbClr val="19141A"/>
                </a:solidFill>
                <a:latin typeface="Avenir Next LT Pro" panose="020B0504020202020204" pitchFamily="34" charset="0"/>
                <a:ea typeface="Times New Roman" panose="02020603050405020304" pitchFamily="18" charset="0"/>
                <a:cs typeface="Times New Roman" panose="02020603050405020304" pitchFamily="18" charset="0"/>
                <a:sym typeface="Arial"/>
              </a:rPr>
              <a:t>Jarmo Vakkuri and Jan-Erik </a:t>
            </a:r>
            <a:r>
              <a:rPr lang="fi-FI" sz="1400" dirty="0" err="1">
                <a:solidFill>
                  <a:srgbClr val="19141A"/>
                </a:solidFill>
                <a:latin typeface="Avenir Next LT Pro" panose="020B0504020202020204" pitchFamily="34" charset="0"/>
                <a:ea typeface="Times New Roman" panose="02020603050405020304" pitchFamily="18" charset="0"/>
                <a:cs typeface="Times New Roman" panose="02020603050405020304" pitchFamily="18" charset="0"/>
                <a:sym typeface="Arial"/>
              </a:rPr>
              <a:t>Johanson</a:t>
            </a:r>
            <a:r>
              <a:rPr lang="fi-FI" sz="1400" dirty="0">
                <a:solidFill>
                  <a:srgbClr val="19141A"/>
                </a:solidFill>
                <a:latin typeface="Avenir Next LT Pro" panose="020B0504020202020204" pitchFamily="34" charset="0"/>
                <a:ea typeface="Times New Roman" panose="02020603050405020304" pitchFamily="18" charset="0"/>
                <a:cs typeface="Times New Roman" panose="02020603050405020304" pitchFamily="18" charset="0"/>
                <a:sym typeface="Arial"/>
              </a:rPr>
              <a:t>, Tampere </a:t>
            </a:r>
            <a:r>
              <a:rPr lang="fi-FI" sz="1400" dirty="0" err="1">
                <a:solidFill>
                  <a:srgbClr val="19141A"/>
                </a:solidFill>
                <a:latin typeface="Avenir Next LT Pro" panose="020B0504020202020204" pitchFamily="34" charset="0"/>
                <a:ea typeface="Times New Roman" panose="02020603050405020304" pitchFamily="18" charset="0"/>
                <a:cs typeface="Times New Roman" panose="02020603050405020304" pitchFamily="18" charset="0"/>
                <a:sym typeface="Arial"/>
              </a:rPr>
              <a:t>University</a:t>
            </a:r>
            <a:r>
              <a:rPr lang="fi-FI" sz="1400" dirty="0">
                <a:solidFill>
                  <a:srgbClr val="19141A"/>
                </a:solidFill>
                <a:latin typeface="Avenir Next LT Pro" panose="020B0504020202020204" pitchFamily="34" charset="0"/>
                <a:ea typeface="Times New Roman" panose="02020603050405020304" pitchFamily="18" charset="0"/>
                <a:cs typeface="Times New Roman" panose="02020603050405020304" pitchFamily="18" charset="0"/>
                <a:sym typeface="Arial"/>
              </a:rPr>
              <a:t>, </a:t>
            </a:r>
            <a:r>
              <a:rPr lang="fi-FI" sz="1400" dirty="0" err="1">
                <a:solidFill>
                  <a:srgbClr val="19141A"/>
                </a:solidFill>
                <a:latin typeface="Avenir Next LT Pro" panose="020B0504020202020204" pitchFamily="34" charset="0"/>
                <a:ea typeface="Times New Roman" panose="02020603050405020304" pitchFamily="18" charset="0"/>
                <a:cs typeface="Times New Roman" panose="02020603050405020304" pitchFamily="18" charset="0"/>
                <a:sym typeface="Arial"/>
              </a:rPr>
              <a:t>Faculty</a:t>
            </a:r>
            <a:r>
              <a:rPr lang="fi-FI" sz="1400" dirty="0">
                <a:solidFill>
                  <a:srgbClr val="19141A"/>
                </a:solidFill>
                <a:latin typeface="Avenir Next LT Pro" panose="020B0504020202020204" pitchFamily="34" charset="0"/>
                <a:ea typeface="Times New Roman" panose="02020603050405020304" pitchFamily="18" charset="0"/>
                <a:cs typeface="Times New Roman" panose="02020603050405020304" pitchFamily="18" charset="0"/>
                <a:sym typeface="Arial"/>
              </a:rPr>
              <a:t> of Business and Management</a:t>
            </a:r>
            <a:endParaRPr lang="fi-FI" sz="1200" dirty="0">
              <a:solidFill>
                <a:prstClr val="black"/>
              </a:solidFill>
              <a:latin typeface="Calibri" panose="020F0502020204030204" pitchFamily="34" charset="0"/>
              <a:ea typeface="Calibri" panose="020F0502020204030204" pitchFamily="34" charset="0"/>
              <a:cs typeface="Times New Roman" panose="02020603050405020304" pitchFamily="18" charset="0"/>
              <a:sym typeface="Arial"/>
            </a:endParaRPr>
          </a:p>
          <a:p>
            <a:pPr marR="539101" defTabSz="457189">
              <a:lnSpc>
                <a:spcPct val="107000"/>
              </a:lnSpc>
              <a:defRPr/>
            </a:pPr>
            <a:r>
              <a:rPr lang="fi-FI" sz="1400" dirty="0">
                <a:solidFill>
                  <a:srgbClr val="19141A"/>
                </a:solidFill>
                <a:latin typeface="Avenir Next LT Pro" panose="020B0504020202020204" pitchFamily="34" charset="0"/>
                <a:ea typeface="Times New Roman" panose="02020603050405020304" pitchFamily="18" charset="0"/>
                <a:cs typeface="Times New Roman" panose="02020603050405020304" pitchFamily="18" charset="0"/>
                <a:sym typeface="Arial"/>
              </a:rPr>
              <a:t> </a:t>
            </a:r>
            <a:endParaRPr lang="fi-FI" sz="1200" dirty="0">
              <a:solidFill>
                <a:prstClr val="black"/>
              </a:solidFill>
              <a:latin typeface="Calibri" panose="020F0502020204030204" pitchFamily="34" charset="0"/>
              <a:ea typeface="Calibri" panose="020F0502020204030204" pitchFamily="34" charset="0"/>
              <a:cs typeface="Times New Roman" panose="02020603050405020304" pitchFamily="18" charset="0"/>
              <a:sym typeface="Arial"/>
            </a:endParaRPr>
          </a:p>
          <a:p>
            <a:pPr marR="539101" defTabSz="457189">
              <a:lnSpc>
                <a:spcPct val="107000"/>
              </a:lnSpc>
              <a:defRPr/>
            </a:pPr>
            <a:r>
              <a:rPr lang="fi-FI" sz="1600" b="1" dirty="0" err="1">
                <a:solidFill>
                  <a:srgbClr val="19141A"/>
                </a:solidFill>
                <a:latin typeface="Avenir Next LT Pro" panose="020B0504020202020204" pitchFamily="34" charset="0"/>
                <a:ea typeface="Times New Roman" panose="02020603050405020304" pitchFamily="18" charset="0"/>
                <a:cs typeface="Times New Roman" panose="02020603050405020304" pitchFamily="18" charset="0"/>
                <a:sym typeface="Arial"/>
              </a:rPr>
              <a:t>Governing</a:t>
            </a:r>
            <a:r>
              <a:rPr lang="fi-FI" sz="1600" b="1" dirty="0">
                <a:solidFill>
                  <a:srgbClr val="19141A"/>
                </a:solidFill>
                <a:latin typeface="Avenir Next LT Pro" panose="020B0504020202020204" pitchFamily="34" charset="0"/>
                <a:ea typeface="Times New Roman" panose="02020603050405020304" pitchFamily="18" charset="0"/>
                <a:cs typeface="Times New Roman" panose="02020603050405020304" pitchFamily="18" charset="0"/>
                <a:sym typeface="Arial"/>
              </a:rPr>
              <a:t> </a:t>
            </a:r>
            <a:r>
              <a:rPr lang="fi-FI" sz="1600" b="1" dirty="0" err="1">
                <a:solidFill>
                  <a:srgbClr val="19141A"/>
                </a:solidFill>
                <a:latin typeface="Avenir Next LT Pro" panose="020B0504020202020204" pitchFamily="34" charset="0"/>
                <a:ea typeface="Times New Roman" panose="02020603050405020304" pitchFamily="18" charset="0"/>
                <a:cs typeface="Times New Roman" panose="02020603050405020304" pitchFamily="18" charset="0"/>
                <a:sym typeface="Arial"/>
              </a:rPr>
              <a:t>through</a:t>
            </a:r>
            <a:r>
              <a:rPr lang="fi-FI" sz="1600" b="1" dirty="0">
                <a:solidFill>
                  <a:srgbClr val="19141A"/>
                </a:solidFill>
                <a:latin typeface="Avenir Next LT Pro" panose="020B0504020202020204" pitchFamily="34" charset="0"/>
                <a:ea typeface="Times New Roman" panose="02020603050405020304" pitchFamily="18" charset="0"/>
                <a:cs typeface="Times New Roman" panose="02020603050405020304" pitchFamily="18" charset="0"/>
                <a:sym typeface="Arial"/>
              </a:rPr>
              <a:t> </a:t>
            </a:r>
            <a:r>
              <a:rPr lang="fi-FI" sz="1600" b="1" dirty="0" err="1">
                <a:solidFill>
                  <a:srgbClr val="19141A"/>
                </a:solidFill>
                <a:latin typeface="Avenir Next LT Pro" panose="020B0504020202020204" pitchFamily="34" charset="0"/>
                <a:ea typeface="Times New Roman" panose="02020603050405020304" pitchFamily="18" charset="0"/>
                <a:cs typeface="Times New Roman" panose="02020603050405020304" pitchFamily="18" charset="0"/>
                <a:sym typeface="Arial"/>
              </a:rPr>
              <a:t>hybrid</a:t>
            </a:r>
            <a:r>
              <a:rPr lang="fi-FI" sz="1600" b="1" dirty="0">
                <a:solidFill>
                  <a:srgbClr val="19141A"/>
                </a:solidFill>
                <a:latin typeface="Avenir Next LT Pro" panose="020B0504020202020204" pitchFamily="34" charset="0"/>
                <a:ea typeface="Times New Roman" panose="02020603050405020304" pitchFamily="18" charset="0"/>
                <a:cs typeface="Times New Roman" panose="02020603050405020304" pitchFamily="18" charset="0"/>
                <a:sym typeface="Arial"/>
              </a:rPr>
              <a:t> </a:t>
            </a:r>
            <a:r>
              <a:rPr lang="fi-FI" sz="1600" b="1" dirty="0" err="1">
                <a:solidFill>
                  <a:srgbClr val="19141A"/>
                </a:solidFill>
                <a:latin typeface="Avenir Next LT Pro" panose="020B0504020202020204" pitchFamily="34" charset="0"/>
                <a:ea typeface="Times New Roman" panose="02020603050405020304" pitchFamily="18" charset="0"/>
                <a:cs typeface="Times New Roman" panose="02020603050405020304" pitchFamily="18" charset="0"/>
                <a:sym typeface="Arial"/>
              </a:rPr>
              <a:t>accountability</a:t>
            </a:r>
            <a:r>
              <a:rPr lang="fi-FI" sz="1600" b="1" dirty="0">
                <a:solidFill>
                  <a:srgbClr val="19141A"/>
                </a:solidFill>
                <a:latin typeface="Avenir Next LT Pro" panose="020B0504020202020204" pitchFamily="34" charset="0"/>
                <a:ea typeface="Times New Roman" panose="02020603050405020304" pitchFamily="18" charset="0"/>
                <a:cs typeface="Times New Roman" panose="02020603050405020304" pitchFamily="18" charset="0"/>
                <a:sym typeface="Arial"/>
              </a:rPr>
              <a:t>: A </a:t>
            </a:r>
            <a:r>
              <a:rPr lang="fi-FI" sz="1600" b="1" dirty="0" err="1">
                <a:solidFill>
                  <a:srgbClr val="19141A"/>
                </a:solidFill>
                <a:latin typeface="Avenir Next LT Pro" panose="020B0504020202020204" pitchFamily="34" charset="0"/>
                <a:ea typeface="Times New Roman" panose="02020603050405020304" pitchFamily="18" charset="0"/>
                <a:cs typeface="Times New Roman" panose="02020603050405020304" pitchFamily="18" charset="0"/>
                <a:sym typeface="Arial"/>
              </a:rPr>
              <a:t>theoretical</a:t>
            </a:r>
            <a:r>
              <a:rPr lang="fi-FI" sz="1600" b="1" dirty="0">
                <a:solidFill>
                  <a:srgbClr val="19141A"/>
                </a:solidFill>
                <a:latin typeface="Avenir Next LT Pro" panose="020B0504020202020204" pitchFamily="34" charset="0"/>
                <a:ea typeface="Times New Roman" panose="02020603050405020304" pitchFamily="18" charset="0"/>
                <a:cs typeface="Times New Roman" panose="02020603050405020304" pitchFamily="18" charset="0"/>
                <a:sym typeface="Arial"/>
              </a:rPr>
              <a:t> </a:t>
            </a:r>
            <a:r>
              <a:rPr lang="fi-FI" sz="1600" b="1" dirty="0" err="1">
                <a:solidFill>
                  <a:srgbClr val="19141A"/>
                </a:solidFill>
                <a:latin typeface="Avenir Next LT Pro" panose="020B0504020202020204" pitchFamily="34" charset="0"/>
                <a:ea typeface="Times New Roman" panose="02020603050405020304" pitchFamily="18" charset="0"/>
                <a:cs typeface="Times New Roman" panose="02020603050405020304" pitchFamily="18" charset="0"/>
                <a:sym typeface="Arial"/>
              </a:rPr>
              <a:t>model</a:t>
            </a:r>
            <a:r>
              <a:rPr lang="fi-FI" sz="1600" b="1" dirty="0">
                <a:solidFill>
                  <a:srgbClr val="19141A"/>
                </a:solidFill>
                <a:latin typeface="Avenir Next LT Pro" panose="020B0504020202020204" pitchFamily="34" charset="0"/>
                <a:ea typeface="Times New Roman" panose="02020603050405020304" pitchFamily="18" charset="0"/>
                <a:cs typeface="Times New Roman" panose="02020603050405020304" pitchFamily="18" charset="0"/>
                <a:sym typeface="Arial"/>
              </a:rPr>
              <a:t>. </a:t>
            </a:r>
          </a:p>
          <a:p>
            <a:pPr marR="539101" defTabSz="457189">
              <a:lnSpc>
                <a:spcPct val="107000"/>
              </a:lnSpc>
              <a:defRPr/>
            </a:pPr>
            <a:r>
              <a:rPr lang="fi-FI" sz="1400" dirty="0" err="1">
                <a:solidFill>
                  <a:srgbClr val="19141A"/>
                </a:solidFill>
                <a:latin typeface="Avenir Next LT Pro" panose="020B0504020202020204" pitchFamily="34" charset="0"/>
                <a:ea typeface="Times New Roman" panose="02020603050405020304" pitchFamily="18" charset="0"/>
                <a:cs typeface="Times New Roman" panose="02020603050405020304" pitchFamily="18" charset="0"/>
                <a:sym typeface="Arial"/>
              </a:rPr>
              <a:t>Adina</a:t>
            </a:r>
            <a:r>
              <a:rPr lang="fi-FI" sz="1400" dirty="0">
                <a:solidFill>
                  <a:srgbClr val="19141A"/>
                </a:solidFill>
                <a:latin typeface="Avenir Next LT Pro" panose="020B0504020202020204" pitchFamily="34" charset="0"/>
                <a:ea typeface="Times New Roman" panose="02020603050405020304" pitchFamily="18" charset="0"/>
                <a:cs typeface="Times New Roman" panose="02020603050405020304" pitchFamily="18" charset="0"/>
                <a:sym typeface="Arial"/>
              </a:rPr>
              <a:t> </a:t>
            </a:r>
            <a:r>
              <a:rPr lang="fi-FI" sz="1400" dirty="0" err="1">
                <a:solidFill>
                  <a:srgbClr val="19141A"/>
                </a:solidFill>
                <a:latin typeface="Avenir Next LT Pro" panose="020B0504020202020204" pitchFamily="34" charset="0"/>
                <a:ea typeface="Times New Roman" panose="02020603050405020304" pitchFamily="18" charset="0"/>
                <a:cs typeface="Times New Roman" panose="02020603050405020304" pitchFamily="18" charset="0"/>
                <a:sym typeface="Arial"/>
              </a:rPr>
              <a:t>Dudau</a:t>
            </a:r>
            <a:r>
              <a:rPr lang="fi-FI" sz="1400" dirty="0">
                <a:solidFill>
                  <a:srgbClr val="19141A"/>
                </a:solidFill>
                <a:latin typeface="Avenir Next LT Pro" panose="020B0504020202020204" pitchFamily="34" charset="0"/>
                <a:ea typeface="Times New Roman" panose="02020603050405020304" pitchFamily="18" charset="0"/>
                <a:cs typeface="Times New Roman" panose="02020603050405020304" pitchFamily="18" charset="0"/>
                <a:sym typeface="Arial"/>
              </a:rPr>
              <a:t>, </a:t>
            </a:r>
            <a:r>
              <a:rPr lang="fi-FI" sz="1400" dirty="0" err="1">
                <a:solidFill>
                  <a:srgbClr val="19141A"/>
                </a:solidFill>
                <a:latin typeface="Avenir Next LT Pro" panose="020B0504020202020204" pitchFamily="34" charset="0"/>
                <a:ea typeface="Times New Roman" panose="02020603050405020304" pitchFamily="18" charset="0"/>
                <a:cs typeface="Times New Roman" panose="02020603050405020304" pitchFamily="18" charset="0"/>
                <a:sym typeface="Arial"/>
              </a:rPr>
              <a:t>University</a:t>
            </a:r>
            <a:r>
              <a:rPr lang="fi-FI" sz="1400" dirty="0">
                <a:solidFill>
                  <a:srgbClr val="19141A"/>
                </a:solidFill>
                <a:latin typeface="Avenir Next LT Pro" panose="020B0504020202020204" pitchFamily="34" charset="0"/>
                <a:ea typeface="Times New Roman" panose="02020603050405020304" pitchFamily="18" charset="0"/>
                <a:cs typeface="Times New Roman" panose="02020603050405020304" pitchFamily="18" charset="0"/>
                <a:sym typeface="Arial"/>
              </a:rPr>
              <a:t> of Glasgow, Adam Smith Business School</a:t>
            </a:r>
            <a:endParaRPr lang="fi-FI" sz="1200" dirty="0">
              <a:solidFill>
                <a:prstClr val="black"/>
              </a:solidFill>
              <a:latin typeface="Calibri" panose="020F0502020204030204" pitchFamily="34" charset="0"/>
              <a:ea typeface="Calibri" panose="020F0502020204030204" pitchFamily="34" charset="0"/>
              <a:cs typeface="Times New Roman" panose="02020603050405020304" pitchFamily="18" charset="0"/>
              <a:sym typeface="Arial"/>
            </a:endParaRPr>
          </a:p>
          <a:p>
            <a:pPr marR="539101" defTabSz="457189">
              <a:lnSpc>
                <a:spcPct val="107000"/>
              </a:lnSpc>
              <a:defRPr/>
            </a:pPr>
            <a:r>
              <a:rPr lang="fi-FI" sz="1600" b="1" dirty="0">
                <a:solidFill>
                  <a:srgbClr val="19141A"/>
                </a:solidFill>
                <a:latin typeface="Avenir Next LT Pro" panose="020B0504020202020204" pitchFamily="34" charset="0"/>
                <a:ea typeface="Times New Roman" panose="02020603050405020304" pitchFamily="18" charset="0"/>
                <a:cs typeface="Times New Roman" panose="02020603050405020304" pitchFamily="18" charset="0"/>
                <a:sym typeface="Arial"/>
              </a:rPr>
              <a:t> </a:t>
            </a:r>
            <a:endParaRPr lang="fi-FI" sz="1400" dirty="0">
              <a:solidFill>
                <a:prstClr val="black"/>
              </a:solidFill>
              <a:latin typeface="Calibri" panose="020F0502020204030204" pitchFamily="34" charset="0"/>
              <a:ea typeface="Calibri" panose="020F0502020204030204" pitchFamily="34" charset="0"/>
              <a:cs typeface="Times New Roman" panose="02020603050405020304" pitchFamily="18" charset="0"/>
              <a:sym typeface="Arial"/>
            </a:endParaRPr>
          </a:p>
          <a:p>
            <a:pPr marR="539101" defTabSz="457189">
              <a:lnSpc>
                <a:spcPct val="107000"/>
              </a:lnSpc>
              <a:defRPr/>
            </a:pPr>
            <a:r>
              <a:rPr lang="fi-FI" sz="1600" b="1" dirty="0" err="1">
                <a:solidFill>
                  <a:srgbClr val="19141A"/>
                </a:solidFill>
                <a:latin typeface="Avenir Next LT Pro" panose="020B0504020202020204" pitchFamily="34" charset="0"/>
                <a:ea typeface="Times New Roman" panose="02020603050405020304" pitchFamily="18" charset="0"/>
                <a:cs typeface="Times New Roman" panose="02020603050405020304" pitchFamily="18" charset="0"/>
                <a:sym typeface="Arial"/>
              </a:rPr>
              <a:t>Dealing</a:t>
            </a:r>
            <a:r>
              <a:rPr lang="fi-FI" sz="1600" b="1" dirty="0">
                <a:solidFill>
                  <a:srgbClr val="19141A"/>
                </a:solidFill>
                <a:latin typeface="Avenir Next LT Pro" panose="020B0504020202020204" pitchFamily="34" charset="0"/>
                <a:ea typeface="Times New Roman" panose="02020603050405020304" pitchFamily="18" charset="0"/>
                <a:cs typeface="Times New Roman" panose="02020603050405020304" pitchFamily="18" charset="0"/>
                <a:sym typeface="Arial"/>
              </a:rPr>
              <a:t> </a:t>
            </a:r>
            <a:r>
              <a:rPr lang="fi-FI" sz="1600" b="1" dirty="0" err="1">
                <a:solidFill>
                  <a:srgbClr val="19141A"/>
                </a:solidFill>
                <a:latin typeface="Avenir Next LT Pro" panose="020B0504020202020204" pitchFamily="34" charset="0"/>
                <a:ea typeface="Times New Roman" panose="02020603050405020304" pitchFamily="18" charset="0"/>
                <a:cs typeface="Times New Roman" panose="02020603050405020304" pitchFamily="18" charset="0"/>
                <a:sym typeface="Arial"/>
              </a:rPr>
              <a:t>with</a:t>
            </a:r>
            <a:r>
              <a:rPr lang="fi-FI" sz="1600" b="1" dirty="0">
                <a:solidFill>
                  <a:srgbClr val="19141A"/>
                </a:solidFill>
                <a:latin typeface="Avenir Next LT Pro" panose="020B0504020202020204" pitchFamily="34" charset="0"/>
                <a:ea typeface="Times New Roman" panose="02020603050405020304" pitchFamily="18" charset="0"/>
                <a:cs typeface="Times New Roman" panose="02020603050405020304" pitchFamily="18" charset="0"/>
                <a:sym typeface="Arial"/>
              </a:rPr>
              <a:t> </a:t>
            </a:r>
            <a:r>
              <a:rPr lang="fi-FI" sz="1600" b="1" dirty="0" err="1">
                <a:solidFill>
                  <a:srgbClr val="19141A"/>
                </a:solidFill>
                <a:latin typeface="Avenir Next LT Pro" panose="020B0504020202020204" pitchFamily="34" charset="0"/>
                <a:ea typeface="Times New Roman" panose="02020603050405020304" pitchFamily="18" charset="0"/>
                <a:cs typeface="Times New Roman" panose="02020603050405020304" pitchFamily="18" charset="0"/>
                <a:sym typeface="Arial"/>
              </a:rPr>
              <a:t>multiple</a:t>
            </a:r>
            <a:r>
              <a:rPr lang="fi-FI" sz="1600" b="1" dirty="0">
                <a:solidFill>
                  <a:srgbClr val="19141A"/>
                </a:solidFill>
                <a:latin typeface="Avenir Next LT Pro" panose="020B0504020202020204" pitchFamily="34" charset="0"/>
                <a:ea typeface="Times New Roman" panose="02020603050405020304" pitchFamily="18" charset="0"/>
                <a:cs typeface="Times New Roman" panose="02020603050405020304" pitchFamily="18" charset="0"/>
                <a:sym typeface="Arial"/>
              </a:rPr>
              <a:t> </a:t>
            </a:r>
            <a:r>
              <a:rPr lang="fi-FI" sz="1600" b="1" dirty="0" err="1">
                <a:solidFill>
                  <a:srgbClr val="19141A"/>
                </a:solidFill>
                <a:latin typeface="Avenir Next LT Pro" panose="020B0504020202020204" pitchFamily="34" charset="0"/>
                <a:ea typeface="Times New Roman" panose="02020603050405020304" pitchFamily="18" charset="0"/>
                <a:cs typeface="Times New Roman" panose="02020603050405020304" pitchFamily="18" charset="0"/>
                <a:sym typeface="Arial"/>
              </a:rPr>
              <a:t>values</a:t>
            </a:r>
            <a:r>
              <a:rPr lang="fi-FI" sz="1600" b="1" dirty="0">
                <a:solidFill>
                  <a:srgbClr val="19141A"/>
                </a:solidFill>
                <a:latin typeface="Avenir Next LT Pro" panose="020B0504020202020204" pitchFamily="34" charset="0"/>
                <a:ea typeface="Times New Roman" panose="02020603050405020304" pitchFamily="18" charset="0"/>
                <a:cs typeface="Times New Roman" panose="02020603050405020304" pitchFamily="18" charset="0"/>
                <a:sym typeface="Arial"/>
              </a:rPr>
              <a:t> in </a:t>
            </a:r>
            <a:r>
              <a:rPr lang="fi-FI" sz="1600" b="1" dirty="0" err="1">
                <a:solidFill>
                  <a:srgbClr val="19141A"/>
                </a:solidFill>
                <a:latin typeface="Avenir Next LT Pro" panose="020B0504020202020204" pitchFamily="34" charset="0"/>
                <a:ea typeface="Times New Roman" panose="02020603050405020304" pitchFamily="18" charset="0"/>
                <a:cs typeface="Times New Roman" panose="02020603050405020304" pitchFamily="18" charset="0"/>
                <a:sym typeface="Arial"/>
              </a:rPr>
              <a:t>the</a:t>
            </a:r>
            <a:r>
              <a:rPr lang="fi-FI" sz="1600" b="1" dirty="0">
                <a:solidFill>
                  <a:srgbClr val="19141A"/>
                </a:solidFill>
                <a:latin typeface="Avenir Next LT Pro" panose="020B0504020202020204" pitchFamily="34" charset="0"/>
                <a:ea typeface="Times New Roman" panose="02020603050405020304" pitchFamily="18" charset="0"/>
                <a:cs typeface="Times New Roman" panose="02020603050405020304" pitchFamily="18" charset="0"/>
                <a:sym typeface="Arial"/>
              </a:rPr>
              <a:t> </a:t>
            </a:r>
            <a:r>
              <a:rPr lang="fi-FI" sz="1600" b="1" dirty="0" err="1">
                <a:solidFill>
                  <a:srgbClr val="19141A"/>
                </a:solidFill>
                <a:latin typeface="Avenir Next LT Pro" panose="020B0504020202020204" pitchFamily="34" charset="0"/>
                <a:ea typeface="Times New Roman" panose="02020603050405020304" pitchFamily="18" charset="0"/>
                <a:cs typeface="Times New Roman" panose="02020603050405020304" pitchFamily="18" charset="0"/>
                <a:sym typeface="Arial"/>
              </a:rPr>
              <a:t>hybridity</a:t>
            </a:r>
            <a:r>
              <a:rPr lang="fi-FI" sz="1600" b="1" dirty="0">
                <a:solidFill>
                  <a:srgbClr val="19141A"/>
                </a:solidFill>
                <a:latin typeface="Avenir Next LT Pro" panose="020B0504020202020204" pitchFamily="34" charset="0"/>
                <a:ea typeface="Times New Roman" panose="02020603050405020304" pitchFamily="18" charset="0"/>
                <a:cs typeface="Times New Roman" panose="02020603050405020304" pitchFamily="18" charset="0"/>
                <a:sym typeface="Arial"/>
              </a:rPr>
              <a:t> </a:t>
            </a:r>
            <a:r>
              <a:rPr lang="fi-FI" sz="1600" b="1" dirty="0" err="1">
                <a:solidFill>
                  <a:srgbClr val="19141A"/>
                </a:solidFill>
                <a:latin typeface="Avenir Next LT Pro" panose="020B0504020202020204" pitchFamily="34" charset="0"/>
                <a:ea typeface="Times New Roman" panose="02020603050405020304" pitchFamily="18" charset="0"/>
                <a:cs typeface="Times New Roman" panose="02020603050405020304" pitchFamily="18" charset="0"/>
                <a:sym typeface="Arial"/>
              </a:rPr>
              <a:t>contexts</a:t>
            </a:r>
            <a:r>
              <a:rPr lang="fi-FI" sz="1600" b="1" dirty="0">
                <a:solidFill>
                  <a:srgbClr val="19141A"/>
                </a:solidFill>
                <a:latin typeface="Avenir Next LT Pro" panose="020B0504020202020204" pitchFamily="34" charset="0"/>
                <a:ea typeface="Times New Roman" panose="02020603050405020304" pitchFamily="18" charset="0"/>
                <a:cs typeface="Times New Roman" panose="02020603050405020304" pitchFamily="18" charset="0"/>
                <a:sym typeface="Arial"/>
              </a:rPr>
              <a:t>. </a:t>
            </a:r>
          </a:p>
          <a:p>
            <a:pPr marR="539101" defTabSz="457189">
              <a:lnSpc>
                <a:spcPct val="107000"/>
              </a:lnSpc>
              <a:defRPr/>
            </a:pPr>
            <a:r>
              <a:rPr lang="fi-FI" sz="1400" dirty="0">
                <a:solidFill>
                  <a:srgbClr val="19141A"/>
                </a:solidFill>
                <a:latin typeface="Avenir Next LT Pro" panose="020B0504020202020204" pitchFamily="34" charset="0"/>
                <a:ea typeface="Times New Roman" panose="02020603050405020304" pitchFamily="18" charset="0"/>
                <a:cs typeface="Times New Roman" panose="02020603050405020304" pitchFamily="18" charset="0"/>
                <a:sym typeface="Arial"/>
              </a:rPr>
              <a:t>Giuseppe </a:t>
            </a:r>
            <a:r>
              <a:rPr lang="fi-FI" sz="1400" dirty="0" err="1">
                <a:solidFill>
                  <a:srgbClr val="19141A"/>
                </a:solidFill>
                <a:latin typeface="Avenir Next LT Pro" panose="020B0504020202020204" pitchFamily="34" charset="0"/>
                <a:ea typeface="Times New Roman" panose="02020603050405020304" pitchFamily="18" charset="0"/>
                <a:cs typeface="Times New Roman" panose="02020603050405020304" pitchFamily="18" charset="0"/>
                <a:sym typeface="Arial"/>
              </a:rPr>
              <a:t>Grossi</a:t>
            </a:r>
            <a:r>
              <a:rPr lang="fi-FI" sz="1400" dirty="0">
                <a:solidFill>
                  <a:srgbClr val="19141A"/>
                </a:solidFill>
                <a:latin typeface="Avenir Next LT Pro" panose="020B0504020202020204" pitchFamily="34" charset="0"/>
                <a:ea typeface="Times New Roman" panose="02020603050405020304" pitchFamily="18" charset="0"/>
                <a:cs typeface="Times New Roman" panose="02020603050405020304" pitchFamily="18" charset="0"/>
                <a:sym typeface="Arial"/>
              </a:rPr>
              <a:t>, Nord </a:t>
            </a:r>
            <a:r>
              <a:rPr lang="fi-FI" sz="1400" dirty="0" err="1">
                <a:solidFill>
                  <a:srgbClr val="19141A"/>
                </a:solidFill>
                <a:latin typeface="Avenir Next LT Pro" panose="020B0504020202020204" pitchFamily="34" charset="0"/>
                <a:ea typeface="Times New Roman" panose="02020603050405020304" pitchFamily="18" charset="0"/>
                <a:cs typeface="Times New Roman" panose="02020603050405020304" pitchFamily="18" charset="0"/>
                <a:sym typeface="Arial"/>
              </a:rPr>
              <a:t>University</a:t>
            </a:r>
            <a:r>
              <a:rPr lang="fi-FI" sz="1400" dirty="0">
                <a:solidFill>
                  <a:srgbClr val="19141A"/>
                </a:solidFill>
                <a:latin typeface="Avenir Next LT Pro" panose="020B0504020202020204" pitchFamily="34" charset="0"/>
                <a:ea typeface="Times New Roman" panose="02020603050405020304" pitchFamily="18" charset="0"/>
                <a:cs typeface="Times New Roman" panose="02020603050405020304" pitchFamily="18" charset="0"/>
                <a:sym typeface="Arial"/>
              </a:rPr>
              <a:t>, Business School, Jan-Erik </a:t>
            </a:r>
            <a:r>
              <a:rPr lang="fi-FI" sz="1400" dirty="0" err="1">
                <a:solidFill>
                  <a:srgbClr val="19141A"/>
                </a:solidFill>
                <a:latin typeface="Avenir Next LT Pro" panose="020B0504020202020204" pitchFamily="34" charset="0"/>
                <a:ea typeface="Times New Roman" panose="02020603050405020304" pitchFamily="18" charset="0"/>
                <a:cs typeface="Times New Roman" panose="02020603050405020304" pitchFamily="18" charset="0"/>
                <a:sym typeface="Arial"/>
              </a:rPr>
              <a:t>Johanson</a:t>
            </a:r>
            <a:r>
              <a:rPr lang="fi-FI" sz="1400" dirty="0">
                <a:solidFill>
                  <a:srgbClr val="19141A"/>
                </a:solidFill>
                <a:latin typeface="Avenir Next LT Pro" panose="020B0504020202020204" pitchFamily="34" charset="0"/>
                <a:ea typeface="Times New Roman" panose="02020603050405020304" pitchFamily="18" charset="0"/>
                <a:cs typeface="Times New Roman" panose="02020603050405020304" pitchFamily="18" charset="0"/>
                <a:sym typeface="Arial"/>
              </a:rPr>
              <a:t>, Tampere </a:t>
            </a:r>
            <a:r>
              <a:rPr lang="fi-FI" sz="1400" dirty="0" err="1">
                <a:solidFill>
                  <a:srgbClr val="19141A"/>
                </a:solidFill>
                <a:latin typeface="Avenir Next LT Pro" panose="020B0504020202020204" pitchFamily="34" charset="0"/>
                <a:ea typeface="Times New Roman" panose="02020603050405020304" pitchFamily="18" charset="0"/>
                <a:cs typeface="Times New Roman" panose="02020603050405020304" pitchFamily="18" charset="0"/>
                <a:sym typeface="Arial"/>
              </a:rPr>
              <a:t>University</a:t>
            </a:r>
            <a:r>
              <a:rPr lang="fi-FI" sz="1400" dirty="0">
                <a:solidFill>
                  <a:srgbClr val="19141A"/>
                </a:solidFill>
                <a:latin typeface="Avenir Next LT Pro" panose="020B0504020202020204" pitchFamily="34" charset="0"/>
                <a:ea typeface="Times New Roman" panose="02020603050405020304" pitchFamily="18" charset="0"/>
                <a:cs typeface="Times New Roman" panose="02020603050405020304" pitchFamily="18" charset="0"/>
                <a:sym typeface="Arial"/>
              </a:rPr>
              <a:t>, </a:t>
            </a:r>
            <a:r>
              <a:rPr lang="fi-FI" sz="1400" dirty="0" err="1">
                <a:solidFill>
                  <a:srgbClr val="19141A"/>
                </a:solidFill>
                <a:latin typeface="Avenir Next LT Pro" panose="020B0504020202020204" pitchFamily="34" charset="0"/>
                <a:ea typeface="Times New Roman" panose="02020603050405020304" pitchFamily="18" charset="0"/>
                <a:cs typeface="Times New Roman" panose="02020603050405020304" pitchFamily="18" charset="0"/>
                <a:sym typeface="Arial"/>
              </a:rPr>
              <a:t>Faculty</a:t>
            </a:r>
            <a:r>
              <a:rPr lang="fi-FI" sz="1400" dirty="0">
                <a:solidFill>
                  <a:srgbClr val="19141A"/>
                </a:solidFill>
                <a:latin typeface="Avenir Next LT Pro" panose="020B0504020202020204" pitchFamily="34" charset="0"/>
                <a:ea typeface="Times New Roman" panose="02020603050405020304" pitchFamily="18" charset="0"/>
                <a:cs typeface="Times New Roman" panose="02020603050405020304" pitchFamily="18" charset="0"/>
                <a:sym typeface="Arial"/>
              </a:rPr>
              <a:t> of Business and Management and Jarmo Vakkuri, Tampere </a:t>
            </a:r>
            <a:r>
              <a:rPr lang="fi-FI" sz="1400" dirty="0" err="1">
                <a:solidFill>
                  <a:srgbClr val="19141A"/>
                </a:solidFill>
                <a:latin typeface="Avenir Next LT Pro" panose="020B0504020202020204" pitchFamily="34" charset="0"/>
                <a:ea typeface="Times New Roman" panose="02020603050405020304" pitchFamily="18" charset="0"/>
                <a:cs typeface="Times New Roman" panose="02020603050405020304" pitchFamily="18" charset="0"/>
                <a:sym typeface="Arial"/>
              </a:rPr>
              <a:t>University</a:t>
            </a:r>
            <a:r>
              <a:rPr lang="fi-FI" sz="1400" dirty="0">
                <a:solidFill>
                  <a:srgbClr val="19141A"/>
                </a:solidFill>
                <a:latin typeface="Avenir Next LT Pro" panose="020B0504020202020204" pitchFamily="34" charset="0"/>
                <a:ea typeface="Times New Roman" panose="02020603050405020304" pitchFamily="18" charset="0"/>
                <a:cs typeface="Times New Roman" panose="02020603050405020304" pitchFamily="18" charset="0"/>
                <a:sym typeface="Arial"/>
              </a:rPr>
              <a:t>, </a:t>
            </a:r>
            <a:r>
              <a:rPr lang="fi-FI" sz="1400" dirty="0" err="1">
                <a:solidFill>
                  <a:srgbClr val="19141A"/>
                </a:solidFill>
                <a:latin typeface="Avenir Next LT Pro" panose="020B0504020202020204" pitchFamily="34" charset="0"/>
                <a:ea typeface="Times New Roman" panose="02020603050405020304" pitchFamily="18" charset="0"/>
                <a:cs typeface="Times New Roman" panose="02020603050405020304" pitchFamily="18" charset="0"/>
                <a:sym typeface="Arial"/>
              </a:rPr>
              <a:t>Faculty</a:t>
            </a:r>
            <a:r>
              <a:rPr lang="fi-FI" sz="1400" dirty="0">
                <a:solidFill>
                  <a:srgbClr val="19141A"/>
                </a:solidFill>
                <a:latin typeface="Avenir Next LT Pro" panose="020B0504020202020204" pitchFamily="34" charset="0"/>
                <a:ea typeface="Times New Roman" panose="02020603050405020304" pitchFamily="18" charset="0"/>
                <a:cs typeface="Times New Roman" panose="02020603050405020304" pitchFamily="18" charset="0"/>
                <a:sym typeface="Arial"/>
              </a:rPr>
              <a:t> of Business and Management</a:t>
            </a:r>
            <a:endParaRPr lang="fi-FI" sz="1200" dirty="0">
              <a:solidFill>
                <a:prstClr val="black"/>
              </a:solidFill>
              <a:latin typeface="Calibri" panose="020F0502020204030204" pitchFamily="34" charset="0"/>
              <a:ea typeface="Calibri" panose="020F0502020204030204" pitchFamily="34" charset="0"/>
              <a:cs typeface="Times New Roman" panose="02020603050405020304" pitchFamily="18" charset="0"/>
              <a:sym typeface="Arial"/>
            </a:endParaRPr>
          </a:p>
        </p:txBody>
      </p:sp>
      <p:pic>
        <p:nvPicPr>
          <p:cNvPr id="8" name="Kuva 7">
            <a:extLst>
              <a:ext uri="{FF2B5EF4-FFF2-40B4-BE49-F238E27FC236}">
                <a16:creationId xmlns:a16="http://schemas.microsoft.com/office/drawing/2014/main" id="{8D27A692-96E9-445F-9DAE-B74EB8530123}"/>
              </a:ext>
            </a:extLst>
          </p:cNvPr>
          <p:cNvPicPr>
            <a:picLocks noChangeAspect="1"/>
          </p:cNvPicPr>
          <p:nvPr/>
        </p:nvPicPr>
        <p:blipFill>
          <a:blip r:embed="rId6">
            <a:duotone>
              <a:schemeClr val="accent5">
                <a:shade val="45000"/>
                <a:satMod val="135000"/>
              </a:schemeClr>
              <a:prstClr val="white"/>
            </a:duotone>
          </a:blip>
          <a:stretch>
            <a:fillRect/>
          </a:stretch>
        </p:blipFill>
        <p:spPr>
          <a:xfrm>
            <a:off x="9409595" y="6058683"/>
            <a:ext cx="2668912" cy="617435"/>
          </a:xfrm>
          <a:prstGeom prst="rect">
            <a:avLst/>
          </a:prstGeom>
        </p:spPr>
      </p:pic>
    </p:spTree>
    <p:extLst>
      <p:ext uri="{BB962C8B-B14F-4D97-AF65-F5344CB8AC3E}">
        <p14:creationId xmlns:p14="http://schemas.microsoft.com/office/powerpoint/2010/main" val="1843829827"/>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1327</Words>
  <Application>Microsoft Office PowerPoint</Application>
  <PresentationFormat>Widescreen</PresentationFormat>
  <Paragraphs>150</Paragraphs>
  <Slides>19</Slides>
  <Notes>1</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19</vt:i4>
      </vt:variant>
    </vt:vector>
  </HeadingPairs>
  <TitlesOfParts>
    <vt:vector size="31" baseType="lpstr">
      <vt:lpstr>Arial</vt:lpstr>
      <vt:lpstr>Arial Black</vt:lpstr>
      <vt:lpstr>Arial Narrow</vt:lpstr>
      <vt:lpstr>Arial Rounded MT Bold</vt:lpstr>
      <vt:lpstr>Avenir Next LT Pro</vt:lpstr>
      <vt:lpstr>Avenir Next LT Pro Light</vt:lpstr>
      <vt:lpstr>Calibri</vt:lpstr>
      <vt:lpstr>Calibri Light</vt:lpstr>
      <vt:lpstr>Corbel</vt:lpstr>
      <vt:lpstr>Franklin Gothic Book</vt:lpstr>
      <vt:lpstr>Franklin Gothic Heavy</vt:lpstr>
      <vt:lpstr>Office Theme</vt:lpstr>
      <vt:lpstr>PowerPoint Presentation</vt:lpstr>
      <vt:lpstr>  </vt:lpstr>
      <vt:lpstr>Special Interest Group (SIG/IRSPM):  Governing and Managing Hybridity</vt:lpstr>
      <vt:lpstr>SIG: Governing and Managing Hybridity</vt:lpstr>
      <vt:lpstr>SIG Mission</vt:lpstr>
      <vt:lpstr>SIG Coordination team</vt:lpstr>
      <vt:lpstr>Special interest group (SIG), IRSPM panel chairs: Governing hybrid organisations</vt:lpstr>
      <vt:lpstr>Research activities, including special issues on hybridity in the making</vt:lpstr>
      <vt:lpstr>SESSION 1.  </vt:lpstr>
      <vt:lpstr>SESSION 2.  </vt:lpstr>
      <vt:lpstr>SESSION 3.  </vt:lpstr>
      <vt:lpstr>SESSION 4.  </vt:lpstr>
      <vt:lpstr>The Main features of hybridity in previous research (Johanson &amp; Vakkuri 2017)</vt:lpstr>
      <vt:lpstr>New title on hybrid value creation. Hybrid governance, organisations and society. Routledge</vt:lpstr>
      <vt:lpstr>PowerPoint Presentation</vt:lpstr>
      <vt:lpstr>Doing value. The world of verbs</vt:lpstr>
      <vt:lpstr>Three main types of value creation in hybrids (Vakkuri &amp; Johanson 2020)</vt:lpstr>
      <vt:lpstr>Hybrid value creation is a game</vt:lpstr>
      <vt:lpstr>Hybrid governance of bike sharing in China (Xu &amp; Lu 2020)</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Jan-Erik Johanson (TAU)</dc:creator>
  <cp:lastModifiedBy>Elina Vikstedt (TAU)</cp:lastModifiedBy>
  <cp:revision>2</cp:revision>
  <cp:lastPrinted>2020-11-05T07:27:32Z</cp:lastPrinted>
  <dcterms:created xsi:type="dcterms:W3CDTF">2020-11-03T14:40:53Z</dcterms:created>
  <dcterms:modified xsi:type="dcterms:W3CDTF">2020-11-05T07:55:56Z</dcterms:modified>
</cp:coreProperties>
</file>