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4"/>
    <p:sldMasterId id="2147483803" r:id="rId5"/>
    <p:sldMasterId id="2147483757" r:id="rId6"/>
    <p:sldMasterId id="2147483796" r:id="rId7"/>
  </p:sldMasterIdLst>
  <p:notesMasterIdLst>
    <p:notesMasterId r:id="rId22"/>
  </p:notesMasterIdLst>
  <p:handoutMasterIdLst>
    <p:handoutMasterId r:id="rId23"/>
  </p:handoutMasterIdLst>
  <p:sldIdLst>
    <p:sldId id="315" r:id="rId8"/>
    <p:sldId id="345" r:id="rId9"/>
    <p:sldId id="312" r:id="rId10"/>
    <p:sldId id="346" r:id="rId11"/>
    <p:sldId id="347" r:id="rId12"/>
    <p:sldId id="324" r:id="rId13"/>
    <p:sldId id="348" r:id="rId14"/>
    <p:sldId id="349" r:id="rId15"/>
    <p:sldId id="340" r:id="rId16"/>
    <p:sldId id="342" r:id="rId17"/>
    <p:sldId id="284" r:id="rId18"/>
    <p:sldId id="270" r:id="rId19"/>
    <p:sldId id="350" r:id="rId20"/>
    <p:sldId id="281" r:id="rId21"/>
  </p:sldIdLst>
  <p:sldSz cx="9144000" cy="5715000" type="screen16x10"/>
  <p:notesSz cx="6858000" cy="9144000"/>
  <p:defaultTextStyle>
    <a:defPPr>
      <a:defRPr lang="en-GB"/>
    </a:defPPr>
    <a:lvl1pPr algn="l" rtl="0" fontAlgn="base">
      <a:spcBef>
        <a:spcPct val="0"/>
      </a:spcBef>
      <a:spcAft>
        <a:spcPct val="0"/>
      </a:spcAft>
      <a:defRPr sz="1400" kern="1200">
        <a:solidFill>
          <a:schemeClr val="tx1"/>
        </a:solidFill>
        <a:latin typeface="Palatino Linotype" pitchFamily="18" charset="0"/>
        <a:ea typeface="+mn-ea"/>
        <a:cs typeface="+mn-cs"/>
      </a:defRPr>
    </a:lvl1pPr>
    <a:lvl2pPr marL="457200" algn="l" rtl="0" fontAlgn="base">
      <a:spcBef>
        <a:spcPct val="0"/>
      </a:spcBef>
      <a:spcAft>
        <a:spcPct val="0"/>
      </a:spcAft>
      <a:defRPr sz="1400" kern="1200">
        <a:solidFill>
          <a:schemeClr val="tx1"/>
        </a:solidFill>
        <a:latin typeface="Palatino Linotype" pitchFamily="18" charset="0"/>
        <a:ea typeface="+mn-ea"/>
        <a:cs typeface="+mn-cs"/>
      </a:defRPr>
    </a:lvl2pPr>
    <a:lvl3pPr marL="914400" algn="l" rtl="0" fontAlgn="base">
      <a:spcBef>
        <a:spcPct val="0"/>
      </a:spcBef>
      <a:spcAft>
        <a:spcPct val="0"/>
      </a:spcAft>
      <a:defRPr sz="1400" kern="1200">
        <a:solidFill>
          <a:schemeClr val="tx1"/>
        </a:solidFill>
        <a:latin typeface="Palatino Linotype" pitchFamily="18" charset="0"/>
        <a:ea typeface="+mn-ea"/>
        <a:cs typeface="+mn-cs"/>
      </a:defRPr>
    </a:lvl3pPr>
    <a:lvl4pPr marL="1371600" algn="l" rtl="0" fontAlgn="base">
      <a:spcBef>
        <a:spcPct val="0"/>
      </a:spcBef>
      <a:spcAft>
        <a:spcPct val="0"/>
      </a:spcAft>
      <a:defRPr sz="1400" kern="1200">
        <a:solidFill>
          <a:schemeClr val="tx1"/>
        </a:solidFill>
        <a:latin typeface="Palatino Linotype" pitchFamily="18" charset="0"/>
        <a:ea typeface="+mn-ea"/>
        <a:cs typeface="+mn-cs"/>
      </a:defRPr>
    </a:lvl4pPr>
    <a:lvl5pPr marL="1828800" algn="l" rtl="0" fontAlgn="base">
      <a:spcBef>
        <a:spcPct val="0"/>
      </a:spcBef>
      <a:spcAft>
        <a:spcPct val="0"/>
      </a:spcAft>
      <a:defRPr sz="1400" kern="1200">
        <a:solidFill>
          <a:schemeClr val="tx1"/>
        </a:solidFill>
        <a:latin typeface="Palatino Linotype" pitchFamily="18" charset="0"/>
        <a:ea typeface="+mn-ea"/>
        <a:cs typeface="+mn-cs"/>
      </a:defRPr>
    </a:lvl5pPr>
    <a:lvl6pPr marL="2286000" algn="l" defTabSz="914400" rtl="0" eaLnBrk="1" latinLnBrk="0" hangingPunct="1">
      <a:defRPr sz="1400" kern="1200">
        <a:solidFill>
          <a:schemeClr val="tx1"/>
        </a:solidFill>
        <a:latin typeface="Palatino Linotype" pitchFamily="18" charset="0"/>
        <a:ea typeface="+mn-ea"/>
        <a:cs typeface="+mn-cs"/>
      </a:defRPr>
    </a:lvl6pPr>
    <a:lvl7pPr marL="2743200" algn="l" defTabSz="914400" rtl="0" eaLnBrk="1" latinLnBrk="0" hangingPunct="1">
      <a:defRPr sz="1400" kern="1200">
        <a:solidFill>
          <a:schemeClr val="tx1"/>
        </a:solidFill>
        <a:latin typeface="Palatino Linotype" pitchFamily="18" charset="0"/>
        <a:ea typeface="+mn-ea"/>
        <a:cs typeface="+mn-cs"/>
      </a:defRPr>
    </a:lvl7pPr>
    <a:lvl8pPr marL="3200400" algn="l" defTabSz="914400" rtl="0" eaLnBrk="1" latinLnBrk="0" hangingPunct="1">
      <a:defRPr sz="1400" kern="1200">
        <a:solidFill>
          <a:schemeClr val="tx1"/>
        </a:solidFill>
        <a:latin typeface="Palatino Linotype" pitchFamily="18" charset="0"/>
        <a:ea typeface="+mn-ea"/>
        <a:cs typeface="+mn-cs"/>
      </a:defRPr>
    </a:lvl8pPr>
    <a:lvl9pPr marL="3657600" algn="l" defTabSz="914400" rtl="0" eaLnBrk="1" latinLnBrk="0" hangingPunct="1">
      <a:defRPr sz="1400"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 Laihonen" initials="HL" lastIdx="1" clrIdx="0">
    <p:extLst>
      <p:ext uri="{19B8F6BF-5375-455C-9EA6-DF929625EA0E}">
        <p15:presenceInfo xmlns:p15="http://schemas.microsoft.com/office/powerpoint/2012/main" userId="S::harrilai@uef.fi::bdf4d7b8-cc2b-46c6-b2ca-a331b0c06f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FFFFFF"/>
    <a:srgbClr val="6AB6C8"/>
    <a:srgbClr val="009FB8"/>
    <a:srgbClr val="009F52"/>
    <a:srgbClr val="129152"/>
    <a:srgbClr val="115865"/>
    <a:srgbClr val="0E6B79"/>
    <a:srgbClr val="DAE648"/>
    <a:srgbClr val="E5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8596B-9D2B-4FB2-A145-DF35599DD733}" v="600" dt="2020-10-27T14:20:53.448"/>
  </p1510:revLst>
</p1510:revInfo>
</file>

<file path=ppt/tableStyles.xml><?xml version="1.0" encoding="utf-8"?>
<a:tblStyleLst xmlns:a="http://schemas.openxmlformats.org/drawingml/2006/main" def="{5C22544A-7EE6-4342-B048-85BDC9FD1C3A}">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4" autoAdjust="0"/>
    <p:restoredTop sz="97364" autoAdjust="0"/>
  </p:normalViewPr>
  <p:slideViewPr>
    <p:cSldViewPr>
      <p:cViewPr varScale="1">
        <p:scale>
          <a:sx n="102" d="100"/>
          <a:sy n="102" d="100"/>
        </p:scale>
        <p:origin x="1118" y="77"/>
      </p:cViewPr>
      <p:guideLst>
        <p:guide orient="horz" pos="180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200" d="100"/>
        <a:sy n="200" d="100"/>
      </p:scale>
      <p:origin x="0" y="-4620"/>
    </p:cViewPr>
  </p:sorterViewPr>
  <p:notesViewPr>
    <p:cSldViewPr>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8A50C-1573-4AB1-AC95-8446FF3FC588}"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i-FI"/>
        </a:p>
      </dgm:t>
    </dgm:pt>
    <dgm:pt modelId="{D9ACDE96-AFCB-4746-8953-B03FF4BCC488}">
      <dgm:prSet phldrT="[Text]" custT="1"/>
      <dgm:spPr/>
      <dgm:t>
        <a:bodyPr/>
        <a:lstStyle/>
        <a:p>
          <a:r>
            <a:rPr lang="en-US" sz="1800" b="1" noProof="0" dirty="0"/>
            <a:t>Organizing and responsibilities</a:t>
          </a:r>
          <a:endParaRPr lang="fi-FI" sz="1800" b="1" dirty="0"/>
        </a:p>
      </dgm:t>
    </dgm:pt>
    <dgm:pt modelId="{2B52667D-7890-46E2-B968-A67515F9E3D6}" type="parTrans" cxnId="{574942A4-CD13-4531-8481-01FFB7F42530}">
      <dgm:prSet/>
      <dgm:spPr/>
      <dgm:t>
        <a:bodyPr/>
        <a:lstStyle/>
        <a:p>
          <a:endParaRPr lang="fi-FI"/>
        </a:p>
      </dgm:t>
    </dgm:pt>
    <dgm:pt modelId="{AE3BE1FC-D1CE-4566-ABDD-485C87FA47CC}" type="sibTrans" cxnId="{574942A4-CD13-4531-8481-01FFB7F42530}">
      <dgm:prSet/>
      <dgm:spPr/>
      <dgm:t>
        <a:bodyPr/>
        <a:lstStyle/>
        <a:p>
          <a:endParaRPr lang="fi-FI"/>
        </a:p>
      </dgm:t>
    </dgm:pt>
    <dgm:pt modelId="{A3301B2A-5B61-4CDC-A317-DA7CB2030C8E}">
      <dgm:prSet phldrT="[Text]" custT="1"/>
      <dgm:spPr>
        <a:solidFill>
          <a:srgbClr val="008C99">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8260" tIns="36195" rIns="48260" bIns="36195" numCol="1" spcCol="1270" anchor="ctr" anchorCtr="0"/>
        <a:lstStyle/>
        <a:p>
          <a:r>
            <a:rPr lang="en-US" sz="1600" i="1" kern="1200" noProof="0" dirty="0"/>
            <a:t>H</a:t>
          </a:r>
          <a:r>
            <a:rPr lang="en-US" sz="1600" i="1" kern="1200" noProof="0" dirty="0">
              <a:solidFill>
                <a:srgbClr val="FFFFFF"/>
              </a:solidFill>
              <a:latin typeface="Palatino Linotype"/>
              <a:ea typeface="+mn-ea"/>
              <a:cs typeface="+mn-cs"/>
            </a:rPr>
            <a:t>y</a:t>
          </a:r>
          <a:r>
            <a:rPr lang="en-US" sz="1600" i="1" kern="1200" noProof="0" dirty="0"/>
            <a:t>bridity builds on trust and flexibility, leaving room for organizing.</a:t>
          </a:r>
          <a:endParaRPr lang="fi-FI" sz="1600" kern="1200" dirty="0"/>
        </a:p>
      </dgm:t>
    </dgm:pt>
    <dgm:pt modelId="{EBFE2E15-6302-4F29-9B15-4C13B556B45C}" type="parTrans" cxnId="{F39F6101-C182-473E-A884-F4C47A9C60FD}">
      <dgm:prSet/>
      <dgm:spPr/>
      <dgm:t>
        <a:bodyPr/>
        <a:lstStyle/>
        <a:p>
          <a:endParaRPr lang="fi-FI"/>
        </a:p>
      </dgm:t>
    </dgm:pt>
    <dgm:pt modelId="{A3451069-601C-49CC-BD43-9FBD474F972D}" type="sibTrans" cxnId="{F39F6101-C182-473E-A884-F4C47A9C60FD}">
      <dgm:prSet/>
      <dgm:spPr/>
      <dgm:t>
        <a:bodyPr/>
        <a:lstStyle/>
        <a:p>
          <a:endParaRPr lang="fi-FI"/>
        </a:p>
      </dgm:t>
    </dgm:pt>
    <dgm:pt modelId="{44E2B059-6321-49F9-B1FE-A040A5A253B8}">
      <dgm:prSet phldrT="[Text]" custT="1"/>
      <dgm:spPr/>
      <dgm:t>
        <a:bodyPr/>
        <a:lstStyle/>
        <a:p>
          <a:r>
            <a:rPr lang="en-US" sz="1800" b="1" noProof="0" dirty="0"/>
            <a:t>Commitment and </a:t>
          </a:r>
          <a:br>
            <a:rPr lang="en-US" sz="1800" b="1" noProof="0" dirty="0"/>
          </a:br>
          <a:r>
            <a:rPr lang="en-US" sz="1800" b="1" noProof="0" dirty="0"/>
            <a:t>engagement</a:t>
          </a:r>
          <a:endParaRPr lang="fi-FI" sz="1800" b="1" dirty="0"/>
        </a:p>
      </dgm:t>
    </dgm:pt>
    <dgm:pt modelId="{9D6946A3-E749-44EE-B207-D0AE2A0931EE}" type="parTrans" cxnId="{A34AFFFF-1957-4F7B-948D-2E305CC43B2C}">
      <dgm:prSet/>
      <dgm:spPr/>
      <dgm:t>
        <a:bodyPr/>
        <a:lstStyle/>
        <a:p>
          <a:endParaRPr lang="fi-FI"/>
        </a:p>
      </dgm:t>
    </dgm:pt>
    <dgm:pt modelId="{552E70D6-4FC2-4B55-9736-FA103CE6E52E}" type="sibTrans" cxnId="{A34AFFFF-1957-4F7B-948D-2E305CC43B2C}">
      <dgm:prSet/>
      <dgm:spPr/>
      <dgm:t>
        <a:bodyPr/>
        <a:lstStyle/>
        <a:p>
          <a:endParaRPr lang="fi-FI"/>
        </a:p>
      </dgm:t>
    </dgm:pt>
    <dgm:pt modelId="{3E724AEB-CCEA-4556-BCE6-DC499FB0D26F}">
      <dgm:prSet phldrT="[Text]" custT="1"/>
      <dgm:spPr>
        <a:solidFill>
          <a:srgbClr val="008C99">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8260" tIns="36195" rIns="48260" bIns="36195" numCol="1" spcCol="1270" anchor="ctr" anchorCtr="0"/>
        <a:lstStyle/>
        <a:p>
          <a:pPr marL="0" lvl="0" indent="0" algn="ctr" defTabSz="844550">
            <a:lnSpc>
              <a:spcPct val="90000"/>
            </a:lnSpc>
            <a:spcBef>
              <a:spcPct val="0"/>
            </a:spcBef>
            <a:spcAft>
              <a:spcPct val="35000"/>
            </a:spcAft>
            <a:buNone/>
          </a:pPr>
          <a:r>
            <a:rPr lang="en-US" sz="1600" i="1" kern="1200" noProof="0" dirty="0">
              <a:solidFill>
                <a:srgbClr val="FFFFFF"/>
              </a:solidFill>
              <a:latin typeface="Palatino Linotype"/>
              <a:ea typeface="+mn-ea"/>
              <a:cs typeface="+mn-cs"/>
            </a:rPr>
            <a:t>Engagement of actors requires special attention because participation is voluntary.</a:t>
          </a:r>
          <a:endParaRPr lang="fi-FI" sz="1600" i="1" kern="1200" dirty="0">
            <a:solidFill>
              <a:srgbClr val="FFFFFF"/>
            </a:solidFill>
            <a:latin typeface="Palatino Linotype"/>
            <a:ea typeface="+mn-ea"/>
            <a:cs typeface="+mn-cs"/>
          </a:endParaRPr>
        </a:p>
      </dgm:t>
    </dgm:pt>
    <dgm:pt modelId="{DBA8F1A0-CC0F-4B8D-B1C8-2EABDF7CCE93}" type="parTrans" cxnId="{44A3F86F-16B7-497C-AE88-C68CD9D8CEF4}">
      <dgm:prSet/>
      <dgm:spPr/>
      <dgm:t>
        <a:bodyPr/>
        <a:lstStyle/>
        <a:p>
          <a:endParaRPr lang="fi-FI"/>
        </a:p>
      </dgm:t>
    </dgm:pt>
    <dgm:pt modelId="{03B5515A-B740-4188-B2E0-6030D4411AF0}" type="sibTrans" cxnId="{44A3F86F-16B7-497C-AE88-C68CD9D8CEF4}">
      <dgm:prSet/>
      <dgm:spPr/>
      <dgm:t>
        <a:bodyPr/>
        <a:lstStyle/>
        <a:p>
          <a:endParaRPr lang="fi-FI"/>
        </a:p>
      </dgm:t>
    </dgm:pt>
    <dgm:pt modelId="{F659E24F-3AB8-412B-A5A3-9E696BA69E4E}">
      <dgm:prSet phldrT="[Text]" custT="1"/>
      <dgm:spPr>
        <a:solidFill>
          <a:srgbClr val="008C99">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8260" tIns="36195" rIns="48260" bIns="36195" numCol="1" spcCol="1270" anchor="ctr" anchorCtr="0"/>
        <a:lstStyle/>
        <a:p>
          <a:pPr marL="0" lvl="0" indent="0" algn="ctr" defTabSz="844550">
            <a:lnSpc>
              <a:spcPct val="90000"/>
            </a:lnSpc>
            <a:spcBef>
              <a:spcPct val="0"/>
            </a:spcBef>
            <a:spcAft>
              <a:spcPct val="35000"/>
            </a:spcAft>
            <a:buNone/>
          </a:pPr>
          <a:r>
            <a:rPr lang="en-US" sz="1600" i="1" kern="1200" noProof="0" dirty="0">
              <a:solidFill>
                <a:srgbClr val="FFFFFF"/>
              </a:solidFill>
              <a:latin typeface="Palatino Linotype"/>
              <a:ea typeface="+mn-ea"/>
              <a:cs typeface="+mn-cs"/>
            </a:rPr>
            <a:t>Situation awareness is a precondition for hybrid arrangements – measurement and knowledge flows need to work well.</a:t>
          </a:r>
          <a:endParaRPr lang="fi-FI" sz="1600" i="1" kern="1200" dirty="0">
            <a:solidFill>
              <a:srgbClr val="FFFFFF"/>
            </a:solidFill>
            <a:latin typeface="Palatino Linotype"/>
            <a:ea typeface="+mn-ea"/>
            <a:cs typeface="+mn-cs"/>
          </a:endParaRPr>
        </a:p>
      </dgm:t>
    </dgm:pt>
    <dgm:pt modelId="{FE679AD7-64F5-46D0-BCD9-2467F1329462}" type="parTrans" cxnId="{9FAEE65D-8E9B-408F-920C-21A089138029}">
      <dgm:prSet/>
      <dgm:spPr/>
      <dgm:t>
        <a:bodyPr/>
        <a:lstStyle/>
        <a:p>
          <a:endParaRPr lang="fi-FI"/>
        </a:p>
      </dgm:t>
    </dgm:pt>
    <dgm:pt modelId="{17FB296C-6FD3-48D3-88EF-A6997CB0C668}" type="sibTrans" cxnId="{9FAEE65D-8E9B-408F-920C-21A089138029}">
      <dgm:prSet/>
      <dgm:spPr/>
      <dgm:t>
        <a:bodyPr/>
        <a:lstStyle/>
        <a:p>
          <a:endParaRPr lang="fi-FI"/>
        </a:p>
      </dgm:t>
    </dgm:pt>
    <dgm:pt modelId="{F3AF5F84-5E82-4B7B-93CB-2B110FAD5503}">
      <dgm:prSet phldrT="[Text]" custT="1"/>
      <dgm:spPr/>
      <dgm:t>
        <a:bodyPr/>
        <a:lstStyle/>
        <a:p>
          <a:r>
            <a:rPr lang="en-US" sz="1800" b="1" noProof="0" dirty="0"/>
            <a:t>Objectives</a:t>
          </a:r>
          <a:endParaRPr lang="fi-FI" sz="1800" b="1" dirty="0"/>
        </a:p>
      </dgm:t>
    </dgm:pt>
    <dgm:pt modelId="{CDB19CE0-FBF7-4615-8499-B050F96B168C}" type="parTrans" cxnId="{D8E10B3C-5E70-4F12-9CFF-55799ACC75AD}">
      <dgm:prSet/>
      <dgm:spPr/>
      <dgm:t>
        <a:bodyPr/>
        <a:lstStyle/>
        <a:p>
          <a:endParaRPr lang="fi-FI"/>
        </a:p>
      </dgm:t>
    </dgm:pt>
    <dgm:pt modelId="{F589498E-DB71-430A-82F9-206F5359B4CD}" type="sibTrans" cxnId="{D8E10B3C-5E70-4F12-9CFF-55799ACC75AD}">
      <dgm:prSet/>
      <dgm:spPr/>
      <dgm:t>
        <a:bodyPr/>
        <a:lstStyle/>
        <a:p>
          <a:endParaRPr lang="fi-FI"/>
        </a:p>
      </dgm:t>
    </dgm:pt>
    <dgm:pt modelId="{6DD007C4-006B-44A7-BC8E-782F9266AF8D}">
      <dgm:prSet custT="1"/>
      <dgm:spPr/>
      <dgm:t>
        <a:bodyPr/>
        <a:lstStyle/>
        <a:p>
          <a:r>
            <a:rPr lang="en-US" sz="1800" b="1" noProof="0" dirty="0"/>
            <a:t>Measurement and knowledge flow</a:t>
          </a:r>
          <a:endParaRPr lang="fi-FI" sz="1800" b="1" dirty="0"/>
        </a:p>
      </dgm:t>
    </dgm:pt>
    <dgm:pt modelId="{67E80F1D-8EF3-4718-A285-9F8FB4A6CC15}" type="parTrans" cxnId="{0677AC0D-31DA-4F27-AB21-D4C0DA8BD95F}">
      <dgm:prSet/>
      <dgm:spPr/>
      <dgm:t>
        <a:bodyPr/>
        <a:lstStyle/>
        <a:p>
          <a:endParaRPr lang="fi-FI"/>
        </a:p>
      </dgm:t>
    </dgm:pt>
    <dgm:pt modelId="{91FA60D6-43E5-415C-87CE-1257B41BA9AE}" type="sibTrans" cxnId="{0677AC0D-31DA-4F27-AB21-D4C0DA8BD95F}">
      <dgm:prSet/>
      <dgm:spPr/>
      <dgm:t>
        <a:bodyPr/>
        <a:lstStyle/>
        <a:p>
          <a:endParaRPr lang="fi-FI"/>
        </a:p>
      </dgm:t>
    </dgm:pt>
    <dgm:pt modelId="{57DF522F-67AB-453D-B0BD-446B049CDE28}">
      <dgm:prSet phldrT="[Text]" custT="1"/>
      <dgm:spPr/>
      <dgm:t>
        <a:bodyPr/>
        <a:lstStyle/>
        <a:p>
          <a:r>
            <a:rPr lang="en-US" sz="1600" i="1" noProof="0" dirty="0"/>
            <a:t>Ambiguity of objectives is intrinsic for a hybrid organization.</a:t>
          </a:r>
          <a:endParaRPr lang="fi-FI" sz="1600" dirty="0"/>
        </a:p>
      </dgm:t>
    </dgm:pt>
    <dgm:pt modelId="{3DD5E11B-BC0F-4413-AA38-E4294D0BE8CF}" type="parTrans" cxnId="{477DEF3F-B6E4-482C-94DC-968C9D42911B}">
      <dgm:prSet/>
      <dgm:spPr/>
      <dgm:t>
        <a:bodyPr/>
        <a:lstStyle/>
        <a:p>
          <a:endParaRPr lang="fi-FI"/>
        </a:p>
      </dgm:t>
    </dgm:pt>
    <dgm:pt modelId="{E6E8B50E-36BC-4110-AB42-7129C7037337}" type="sibTrans" cxnId="{477DEF3F-B6E4-482C-94DC-968C9D42911B}">
      <dgm:prSet/>
      <dgm:spPr/>
      <dgm:t>
        <a:bodyPr/>
        <a:lstStyle/>
        <a:p>
          <a:endParaRPr lang="fi-FI"/>
        </a:p>
      </dgm:t>
    </dgm:pt>
    <dgm:pt modelId="{04FCCFAD-FE79-472B-B89B-E4691CB61852}" type="pres">
      <dgm:prSet presAssocID="{C798A50C-1573-4AB1-AC95-8446FF3FC588}" presName="theList" presStyleCnt="0">
        <dgm:presLayoutVars>
          <dgm:dir/>
          <dgm:animLvl val="lvl"/>
          <dgm:resizeHandles val="exact"/>
        </dgm:presLayoutVars>
      </dgm:prSet>
      <dgm:spPr/>
    </dgm:pt>
    <dgm:pt modelId="{A2665130-3A62-4D1C-83EA-0EE6F758C205}" type="pres">
      <dgm:prSet presAssocID="{F3AF5F84-5E82-4B7B-93CB-2B110FAD5503}" presName="compNode" presStyleCnt="0"/>
      <dgm:spPr/>
    </dgm:pt>
    <dgm:pt modelId="{4C03FE53-8DA1-4B66-B645-89A72505A141}" type="pres">
      <dgm:prSet presAssocID="{F3AF5F84-5E82-4B7B-93CB-2B110FAD5503}" presName="aNode" presStyleLbl="bgShp" presStyleIdx="0" presStyleCnt="4"/>
      <dgm:spPr/>
    </dgm:pt>
    <dgm:pt modelId="{3C46768B-9A1C-4093-B011-CB5395DBD063}" type="pres">
      <dgm:prSet presAssocID="{F3AF5F84-5E82-4B7B-93CB-2B110FAD5503}" presName="textNode" presStyleLbl="bgShp" presStyleIdx="0" presStyleCnt="4"/>
      <dgm:spPr/>
    </dgm:pt>
    <dgm:pt modelId="{B517E009-19FE-454E-8207-B1C19BF32EE1}" type="pres">
      <dgm:prSet presAssocID="{F3AF5F84-5E82-4B7B-93CB-2B110FAD5503}" presName="compChildNode" presStyleCnt="0"/>
      <dgm:spPr/>
    </dgm:pt>
    <dgm:pt modelId="{5CFFDE5A-F84B-43A0-86B5-98C6FC142022}" type="pres">
      <dgm:prSet presAssocID="{F3AF5F84-5E82-4B7B-93CB-2B110FAD5503}" presName="theInnerList" presStyleCnt="0"/>
      <dgm:spPr/>
    </dgm:pt>
    <dgm:pt modelId="{38EEA27A-381C-4926-91E9-7AA762220781}" type="pres">
      <dgm:prSet presAssocID="{57DF522F-67AB-453D-B0BD-446B049CDE28}" presName="childNode" presStyleLbl="node1" presStyleIdx="0" presStyleCnt="4">
        <dgm:presLayoutVars>
          <dgm:bulletEnabled val="1"/>
        </dgm:presLayoutVars>
      </dgm:prSet>
      <dgm:spPr/>
    </dgm:pt>
    <dgm:pt modelId="{7C810FBE-8249-44CB-B984-A04EF2C0048F}" type="pres">
      <dgm:prSet presAssocID="{F3AF5F84-5E82-4B7B-93CB-2B110FAD5503}" presName="aSpace" presStyleCnt="0"/>
      <dgm:spPr/>
    </dgm:pt>
    <dgm:pt modelId="{0595FA8E-8D71-4B6B-B13A-C72AFE991CA9}" type="pres">
      <dgm:prSet presAssocID="{D9ACDE96-AFCB-4746-8953-B03FF4BCC488}" presName="compNode" presStyleCnt="0"/>
      <dgm:spPr/>
    </dgm:pt>
    <dgm:pt modelId="{C1830F9C-D21D-4470-AFFF-AE826A6A8BDF}" type="pres">
      <dgm:prSet presAssocID="{D9ACDE96-AFCB-4746-8953-B03FF4BCC488}" presName="aNode" presStyleLbl="bgShp" presStyleIdx="1" presStyleCnt="4"/>
      <dgm:spPr/>
    </dgm:pt>
    <dgm:pt modelId="{531E05A8-BB09-4A32-8A38-8521046550E5}" type="pres">
      <dgm:prSet presAssocID="{D9ACDE96-AFCB-4746-8953-B03FF4BCC488}" presName="textNode" presStyleLbl="bgShp" presStyleIdx="1" presStyleCnt="4"/>
      <dgm:spPr/>
    </dgm:pt>
    <dgm:pt modelId="{1C7E70C0-9D36-4D2D-BC5C-27F52B400E78}" type="pres">
      <dgm:prSet presAssocID="{D9ACDE96-AFCB-4746-8953-B03FF4BCC488}" presName="compChildNode" presStyleCnt="0"/>
      <dgm:spPr/>
    </dgm:pt>
    <dgm:pt modelId="{FD803E77-360C-4312-BABE-00E3FA299E0F}" type="pres">
      <dgm:prSet presAssocID="{D9ACDE96-AFCB-4746-8953-B03FF4BCC488}" presName="theInnerList" presStyleCnt="0"/>
      <dgm:spPr/>
    </dgm:pt>
    <dgm:pt modelId="{A4014F5E-0D7E-4660-905B-3A2A4E4FDE47}" type="pres">
      <dgm:prSet presAssocID="{A3301B2A-5B61-4CDC-A317-DA7CB2030C8E}" presName="childNode" presStyleLbl="node1" presStyleIdx="1" presStyleCnt="4">
        <dgm:presLayoutVars>
          <dgm:bulletEnabled val="1"/>
        </dgm:presLayoutVars>
      </dgm:prSet>
      <dgm:spPr>
        <a:xfrm>
          <a:off x="2324035" y="1044416"/>
          <a:ext cx="1580950" cy="2262902"/>
        </a:xfrm>
        <a:prstGeom prst="roundRect">
          <a:avLst>
            <a:gd name="adj" fmla="val 10000"/>
          </a:avLst>
        </a:prstGeom>
      </dgm:spPr>
    </dgm:pt>
    <dgm:pt modelId="{F1140036-F13F-4577-8518-54CF70DB5326}" type="pres">
      <dgm:prSet presAssocID="{D9ACDE96-AFCB-4746-8953-B03FF4BCC488}" presName="aSpace" presStyleCnt="0"/>
      <dgm:spPr/>
    </dgm:pt>
    <dgm:pt modelId="{D2625F70-4B6E-4280-915B-90348FBE1682}" type="pres">
      <dgm:prSet presAssocID="{44E2B059-6321-49F9-B1FE-A040A5A253B8}" presName="compNode" presStyleCnt="0"/>
      <dgm:spPr/>
    </dgm:pt>
    <dgm:pt modelId="{D5E0BEA0-C947-4173-A12B-BD245166AD65}" type="pres">
      <dgm:prSet presAssocID="{44E2B059-6321-49F9-B1FE-A040A5A253B8}" presName="aNode" presStyleLbl="bgShp" presStyleIdx="2" presStyleCnt="4" custLinFactNeighborX="-106" custLinFactNeighborY="557"/>
      <dgm:spPr/>
    </dgm:pt>
    <dgm:pt modelId="{857AD9CA-1DFE-402D-9F8F-9E61A12B649F}" type="pres">
      <dgm:prSet presAssocID="{44E2B059-6321-49F9-B1FE-A040A5A253B8}" presName="textNode" presStyleLbl="bgShp" presStyleIdx="2" presStyleCnt="4"/>
      <dgm:spPr/>
    </dgm:pt>
    <dgm:pt modelId="{007B08F5-E9B8-40B4-8AB1-D3B4A482061B}" type="pres">
      <dgm:prSet presAssocID="{44E2B059-6321-49F9-B1FE-A040A5A253B8}" presName="compChildNode" presStyleCnt="0"/>
      <dgm:spPr/>
    </dgm:pt>
    <dgm:pt modelId="{CAE355F6-4616-4C6F-90DF-346A824657B5}" type="pres">
      <dgm:prSet presAssocID="{44E2B059-6321-49F9-B1FE-A040A5A253B8}" presName="theInnerList" presStyleCnt="0"/>
      <dgm:spPr/>
    </dgm:pt>
    <dgm:pt modelId="{231FEB2B-FD3B-4C8B-AD3F-0ADE9A202A42}" type="pres">
      <dgm:prSet presAssocID="{3E724AEB-CCEA-4556-BCE6-DC499FB0D26F}" presName="childNode" presStyleLbl="node1" presStyleIdx="2" presStyleCnt="4">
        <dgm:presLayoutVars>
          <dgm:bulletEnabled val="1"/>
        </dgm:presLayoutVars>
      </dgm:prSet>
      <dgm:spPr>
        <a:xfrm>
          <a:off x="4448438" y="1044416"/>
          <a:ext cx="1580950" cy="2262902"/>
        </a:xfrm>
        <a:prstGeom prst="roundRect">
          <a:avLst>
            <a:gd name="adj" fmla="val 10000"/>
          </a:avLst>
        </a:prstGeom>
      </dgm:spPr>
    </dgm:pt>
    <dgm:pt modelId="{E89F1780-55D3-4F08-98F0-F70E769F17B2}" type="pres">
      <dgm:prSet presAssocID="{44E2B059-6321-49F9-B1FE-A040A5A253B8}" presName="aSpace" presStyleCnt="0"/>
      <dgm:spPr/>
    </dgm:pt>
    <dgm:pt modelId="{DFA7F9D0-5639-4D27-B159-CD66A28F2CD6}" type="pres">
      <dgm:prSet presAssocID="{6DD007C4-006B-44A7-BC8E-782F9266AF8D}" presName="compNode" presStyleCnt="0"/>
      <dgm:spPr/>
    </dgm:pt>
    <dgm:pt modelId="{2080D081-C28D-44E5-A029-82E202A02EF2}" type="pres">
      <dgm:prSet presAssocID="{6DD007C4-006B-44A7-BC8E-782F9266AF8D}" presName="aNode" presStyleLbl="bgShp" presStyleIdx="3" presStyleCnt="4"/>
      <dgm:spPr/>
    </dgm:pt>
    <dgm:pt modelId="{CABA8515-4C26-4F4D-8159-8A155FBA3FBD}" type="pres">
      <dgm:prSet presAssocID="{6DD007C4-006B-44A7-BC8E-782F9266AF8D}" presName="textNode" presStyleLbl="bgShp" presStyleIdx="3" presStyleCnt="4"/>
      <dgm:spPr/>
    </dgm:pt>
    <dgm:pt modelId="{1E28F1BF-2115-4ABB-8514-A019042DA66B}" type="pres">
      <dgm:prSet presAssocID="{6DD007C4-006B-44A7-BC8E-782F9266AF8D}" presName="compChildNode" presStyleCnt="0"/>
      <dgm:spPr/>
    </dgm:pt>
    <dgm:pt modelId="{056273F7-9FDF-4B13-A316-294BD011EF25}" type="pres">
      <dgm:prSet presAssocID="{6DD007C4-006B-44A7-BC8E-782F9266AF8D}" presName="theInnerList" presStyleCnt="0"/>
      <dgm:spPr/>
    </dgm:pt>
    <dgm:pt modelId="{E582945E-CA74-422D-B98A-1D159AB2F357}" type="pres">
      <dgm:prSet presAssocID="{F659E24F-3AB8-412B-A5A3-9E696BA69E4E}" presName="childNode" presStyleLbl="node1" presStyleIdx="3" presStyleCnt="4">
        <dgm:presLayoutVars>
          <dgm:bulletEnabled val="1"/>
        </dgm:presLayoutVars>
      </dgm:prSet>
      <dgm:spPr>
        <a:xfrm>
          <a:off x="6572841" y="1044416"/>
          <a:ext cx="1580950" cy="2262902"/>
        </a:xfrm>
        <a:prstGeom prst="roundRect">
          <a:avLst>
            <a:gd name="adj" fmla="val 10000"/>
          </a:avLst>
        </a:prstGeom>
      </dgm:spPr>
    </dgm:pt>
  </dgm:ptLst>
  <dgm:cxnLst>
    <dgm:cxn modelId="{F39F6101-C182-473E-A884-F4C47A9C60FD}" srcId="{D9ACDE96-AFCB-4746-8953-B03FF4BCC488}" destId="{A3301B2A-5B61-4CDC-A317-DA7CB2030C8E}" srcOrd="0" destOrd="0" parTransId="{EBFE2E15-6302-4F29-9B15-4C13B556B45C}" sibTransId="{A3451069-601C-49CC-BD43-9FBD474F972D}"/>
    <dgm:cxn modelId="{0677AC0D-31DA-4F27-AB21-D4C0DA8BD95F}" srcId="{C798A50C-1573-4AB1-AC95-8446FF3FC588}" destId="{6DD007C4-006B-44A7-BC8E-782F9266AF8D}" srcOrd="3" destOrd="0" parTransId="{67E80F1D-8EF3-4718-A285-9F8FB4A6CC15}" sibTransId="{91FA60D6-43E5-415C-87CE-1257B41BA9AE}"/>
    <dgm:cxn modelId="{0CC34F11-177A-42C4-92E4-4F4C58B48102}" type="presOf" srcId="{57DF522F-67AB-453D-B0BD-446B049CDE28}" destId="{38EEA27A-381C-4926-91E9-7AA762220781}" srcOrd="0" destOrd="0" presId="urn:microsoft.com/office/officeart/2005/8/layout/lProcess2"/>
    <dgm:cxn modelId="{DC6FEC25-21AB-4838-A53F-15140C6B645A}" type="presOf" srcId="{D9ACDE96-AFCB-4746-8953-B03FF4BCC488}" destId="{C1830F9C-D21D-4470-AFFF-AE826A6A8BDF}" srcOrd="0" destOrd="0" presId="urn:microsoft.com/office/officeart/2005/8/layout/lProcess2"/>
    <dgm:cxn modelId="{99BDA527-9807-4027-9FF9-E8A47D4A04EA}" type="presOf" srcId="{C798A50C-1573-4AB1-AC95-8446FF3FC588}" destId="{04FCCFAD-FE79-472B-B89B-E4691CB61852}" srcOrd="0" destOrd="0" presId="urn:microsoft.com/office/officeart/2005/8/layout/lProcess2"/>
    <dgm:cxn modelId="{24B89838-AA8A-4427-9099-17F588D55C07}" type="presOf" srcId="{D9ACDE96-AFCB-4746-8953-B03FF4BCC488}" destId="{531E05A8-BB09-4A32-8A38-8521046550E5}" srcOrd="1" destOrd="0" presId="urn:microsoft.com/office/officeart/2005/8/layout/lProcess2"/>
    <dgm:cxn modelId="{D8E10B3C-5E70-4F12-9CFF-55799ACC75AD}" srcId="{C798A50C-1573-4AB1-AC95-8446FF3FC588}" destId="{F3AF5F84-5E82-4B7B-93CB-2B110FAD5503}" srcOrd="0" destOrd="0" parTransId="{CDB19CE0-FBF7-4615-8499-B050F96B168C}" sibTransId="{F589498E-DB71-430A-82F9-206F5359B4CD}"/>
    <dgm:cxn modelId="{0C504E3D-2038-483C-ACEB-45F0917B7953}" type="presOf" srcId="{F659E24F-3AB8-412B-A5A3-9E696BA69E4E}" destId="{E582945E-CA74-422D-B98A-1D159AB2F357}" srcOrd="0" destOrd="0" presId="urn:microsoft.com/office/officeart/2005/8/layout/lProcess2"/>
    <dgm:cxn modelId="{477DEF3F-B6E4-482C-94DC-968C9D42911B}" srcId="{F3AF5F84-5E82-4B7B-93CB-2B110FAD5503}" destId="{57DF522F-67AB-453D-B0BD-446B049CDE28}" srcOrd="0" destOrd="0" parTransId="{3DD5E11B-BC0F-4413-AA38-E4294D0BE8CF}" sibTransId="{E6E8B50E-36BC-4110-AB42-7129C7037337}"/>
    <dgm:cxn modelId="{9FAEE65D-8E9B-408F-920C-21A089138029}" srcId="{6DD007C4-006B-44A7-BC8E-782F9266AF8D}" destId="{F659E24F-3AB8-412B-A5A3-9E696BA69E4E}" srcOrd="0" destOrd="0" parTransId="{FE679AD7-64F5-46D0-BCD9-2467F1329462}" sibTransId="{17FB296C-6FD3-48D3-88EF-A6997CB0C668}"/>
    <dgm:cxn modelId="{D6A32242-1D27-483D-9418-C3D31E749EAE}" type="presOf" srcId="{44E2B059-6321-49F9-B1FE-A040A5A253B8}" destId="{D5E0BEA0-C947-4173-A12B-BD245166AD65}" srcOrd="0" destOrd="0" presId="urn:microsoft.com/office/officeart/2005/8/layout/lProcess2"/>
    <dgm:cxn modelId="{44A3F86F-16B7-497C-AE88-C68CD9D8CEF4}" srcId="{44E2B059-6321-49F9-B1FE-A040A5A253B8}" destId="{3E724AEB-CCEA-4556-BCE6-DC499FB0D26F}" srcOrd="0" destOrd="0" parTransId="{DBA8F1A0-CC0F-4B8D-B1C8-2EABDF7CCE93}" sibTransId="{03B5515A-B740-4188-B2E0-6030D4411AF0}"/>
    <dgm:cxn modelId="{3F606A74-5B21-445D-9EC4-ADC960BC1F61}" type="presOf" srcId="{6DD007C4-006B-44A7-BC8E-782F9266AF8D}" destId="{2080D081-C28D-44E5-A029-82E202A02EF2}" srcOrd="0" destOrd="0" presId="urn:microsoft.com/office/officeart/2005/8/layout/lProcess2"/>
    <dgm:cxn modelId="{AB564381-BB66-4AD1-9536-B56315F28382}" type="presOf" srcId="{F3AF5F84-5E82-4B7B-93CB-2B110FAD5503}" destId="{3C46768B-9A1C-4093-B011-CB5395DBD063}" srcOrd="1" destOrd="0" presId="urn:microsoft.com/office/officeart/2005/8/layout/lProcess2"/>
    <dgm:cxn modelId="{ABD62F9D-C514-4746-8CFB-ACE7B492ACAE}" type="presOf" srcId="{A3301B2A-5B61-4CDC-A317-DA7CB2030C8E}" destId="{A4014F5E-0D7E-4660-905B-3A2A4E4FDE47}" srcOrd="0" destOrd="0" presId="urn:microsoft.com/office/officeart/2005/8/layout/lProcess2"/>
    <dgm:cxn modelId="{84E2A1A2-9AE1-4E99-A7DD-7FB74C7AAC51}" type="presOf" srcId="{3E724AEB-CCEA-4556-BCE6-DC499FB0D26F}" destId="{231FEB2B-FD3B-4C8B-AD3F-0ADE9A202A42}" srcOrd="0" destOrd="0" presId="urn:microsoft.com/office/officeart/2005/8/layout/lProcess2"/>
    <dgm:cxn modelId="{574942A4-CD13-4531-8481-01FFB7F42530}" srcId="{C798A50C-1573-4AB1-AC95-8446FF3FC588}" destId="{D9ACDE96-AFCB-4746-8953-B03FF4BCC488}" srcOrd="1" destOrd="0" parTransId="{2B52667D-7890-46E2-B968-A67515F9E3D6}" sibTransId="{AE3BE1FC-D1CE-4566-ABDD-485C87FA47CC}"/>
    <dgm:cxn modelId="{EEE359A5-F236-433A-8B8F-7F1D1447C704}" type="presOf" srcId="{44E2B059-6321-49F9-B1FE-A040A5A253B8}" destId="{857AD9CA-1DFE-402D-9F8F-9E61A12B649F}" srcOrd="1" destOrd="0" presId="urn:microsoft.com/office/officeart/2005/8/layout/lProcess2"/>
    <dgm:cxn modelId="{EDF9FDB1-3103-4925-BFDB-8CC8C2505745}" type="presOf" srcId="{F3AF5F84-5E82-4B7B-93CB-2B110FAD5503}" destId="{4C03FE53-8DA1-4B66-B645-89A72505A141}" srcOrd="0" destOrd="0" presId="urn:microsoft.com/office/officeart/2005/8/layout/lProcess2"/>
    <dgm:cxn modelId="{F75B80D8-57A0-4502-B18F-6EBDB141A4B9}" type="presOf" srcId="{6DD007C4-006B-44A7-BC8E-782F9266AF8D}" destId="{CABA8515-4C26-4F4D-8159-8A155FBA3FBD}" srcOrd="1" destOrd="0" presId="urn:microsoft.com/office/officeart/2005/8/layout/lProcess2"/>
    <dgm:cxn modelId="{A34AFFFF-1957-4F7B-948D-2E305CC43B2C}" srcId="{C798A50C-1573-4AB1-AC95-8446FF3FC588}" destId="{44E2B059-6321-49F9-B1FE-A040A5A253B8}" srcOrd="2" destOrd="0" parTransId="{9D6946A3-E749-44EE-B207-D0AE2A0931EE}" sibTransId="{552E70D6-4FC2-4B55-9736-FA103CE6E52E}"/>
    <dgm:cxn modelId="{0E6ACE47-C5E1-484B-8A78-40D5C1E62C03}" type="presParOf" srcId="{04FCCFAD-FE79-472B-B89B-E4691CB61852}" destId="{A2665130-3A62-4D1C-83EA-0EE6F758C205}" srcOrd="0" destOrd="0" presId="urn:microsoft.com/office/officeart/2005/8/layout/lProcess2"/>
    <dgm:cxn modelId="{9CBC46CB-0122-4AD3-B696-519A16439955}" type="presParOf" srcId="{A2665130-3A62-4D1C-83EA-0EE6F758C205}" destId="{4C03FE53-8DA1-4B66-B645-89A72505A141}" srcOrd="0" destOrd="0" presId="urn:microsoft.com/office/officeart/2005/8/layout/lProcess2"/>
    <dgm:cxn modelId="{ABEE5CAC-A5FE-45EE-AFF0-DD6504ED4B9C}" type="presParOf" srcId="{A2665130-3A62-4D1C-83EA-0EE6F758C205}" destId="{3C46768B-9A1C-4093-B011-CB5395DBD063}" srcOrd="1" destOrd="0" presId="urn:microsoft.com/office/officeart/2005/8/layout/lProcess2"/>
    <dgm:cxn modelId="{6C4EE4C9-2F0F-4F80-B7E2-76AFD27B0767}" type="presParOf" srcId="{A2665130-3A62-4D1C-83EA-0EE6F758C205}" destId="{B517E009-19FE-454E-8207-B1C19BF32EE1}" srcOrd="2" destOrd="0" presId="urn:microsoft.com/office/officeart/2005/8/layout/lProcess2"/>
    <dgm:cxn modelId="{1E08C99B-653E-4134-B8BF-0C865289AAF6}" type="presParOf" srcId="{B517E009-19FE-454E-8207-B1C19BF32EE1}" destId="{5CFFDE5A-F84B-43A0-86B5-98C6FC142022}" srcOrd="0" destOrd="0" presId="urn:microsoft.com/office/officeart/2005/8/layout/lProcess2"/>
    <dgm:cxn modelId="{E8195BC6-2D1A-4841-BD9C-E34ED2F2C06A}" type="presParOf" srcId="{5CFFDE5A-F84B-43A0-86B5-98C6FC142022}" destId="{38EEA27A-381C-4926-91E9-7AA762220781}" srcOrd="0" destOrd="0" presId="urn:microsoft.com/office/officeart/2005/8/layout/lProcess2"/>
    <dgm:cxn modelId="{A9EAC7C6-D6D9-4667-84C2-B69903D40574}" type="presParOf" srcId="{04FCCFAD-FE79-472B-B89B-E4691CB61852}" destId="{7C810FBE-8249-44CB-B984-A04EF2C0048F}" srcOrd="1" destOrd="0" presId="urn:microsoft.com/office/officeart/2005/8/layout/lProcess2"/>
    <dgm:cxn modelId="{DA75681E-45B4-4BE8-A56F-ADF621DF79E4}" type="presParOf" srcId="{04FCCFAD-FE79-472B-B89B-E4691CB61852}" destId="{0595FA8E-8D71-4B6B-B13A-C72AFE991CA9}" srcOrd="2" destOrd="0" presId="urn:microsoft.com/office/officeart/2005/8/layout/lProcess2"/>
    <dgm:cxn modelId="{C6D9AB17-B2F9-4228-923A-596E992DCAEC}" type="presParOf" srcId="{0595FA8E-8D71-4B6B-B13A-C72AFE991CA9}" destId="{C1830F9C-D21D-4470-AFFF-AE826A6A8BDF}" srcOrd="0" destOrd="0" presId="urn:microsoft.com/office/officeart/2005/8/layout/lProcess2"/>
    <dgm:cxn modelId="{54F5881B-E2EF-4B50-A522-150B6BA52330}" type="presParOf" srcId="{0595FA8E-8D71-4B6B-B13A-C72AFE991CA9}" destId="{531E05A8-BB09-4A32-8A38-8521046550E5}" srcOrd="1" destOrd="0" presId="urn:microsoft.com/office/officeart/2005/8/layout/lProcess2"/>
    <dgm:cxn modelId="{18D0E78D-C562-4B7C-8AC6-A03673C10E30}" type="presParOf" srcId="{0595FA8E-8D71-4B6B-B13A-C72AFE991CA9}" destId="{1C7E70C0-9D36-4D2D-BC5C-27F52B400E78}" srcOrd="2" destOrd="0" presId="urn:microsoft.com/office/officeart/2005/8/layout/lProcess2"/>
    <dgm:cxn modelId="{06BF511A-9C3F-41B0-ADAD-025F53FE3A0A}" type="presParOf" srcId="{1C7E70C0-9D36-4D2D-BC5C-27F52B400E78}" destId="{FD803E77-360C-4312-BABE-00E3FA299E0F}" srcOrd="0" destOrd="0" presId="urn:microsoft.com/office/officeart/2005/8/layout/lProcess2"/>
    <dgm:cxn modelId="{31E81ED1-9A31-4B67-8D22-9187D9AD76F0}" type="presParOf" srcId="{FD803E77-360C-4312-BABE-00E3FA299E0F}" destId="{A4014F5E-0D7E-4660-905B-3A2A4E4FDE47}" srcOrd="0" destOrd="0" presId="urn:microsoft.com/office/officeart/2005/8/layout/lProcess2"/>
    <dgm:cxn modelId="{E5399AE4-0F89-4A29-82B4-61412B884EE2}" type="presParOf" srcId="{04FCCFAD-FE79-472B-B89B-E4691CB61852}" destId="{F1140036-F13F-4577-8518-54CF70DB5326}" srcOrd="3" destOrd="0" presId="urn:microsoft.com/office/officeart/2005/8/layout/lProcess2"/>
    <dgm:cxn modelId="{3BF3BF50-8D82-406D-B32E-E20DEF177182}" type="presParOf" srcId="{04FCCFAD-FE79-472B-B89B-E4691CB61852}" destId="{D2625F70-4B6E-4280-915B-90348FBE1682}" srcOrd="4" destOrd="0" presId="urn:microsoft.com/office/officeart/2005/8/layout/lProcess2"/>
    <dgm:cxn modelId="{152EAF1E-5226-4A5D-BB55-5440A7947AF7}" type="presParOf" srcId="{D2625F70-4B6E-4280-915B-90348FBE1682}" destId="{D5E0BEA0-C947-4173-A12B-BD245166AD65}" srcOrd="0" destOrd="0" presId="urn:microsoft.com/office/officeart/2005/8/layout/lProcess2"/>
    <dgm:cxn modelId="{0FBC6ABA-ADC1-434D-B2B4-7D8F7D1D39B8}" type="presParOf" srcId="{D2625F70-4B6E-4280-915B-90348FBE1682}" destId="{857AD9CA-1DFE-402D-9F8F-9E61A12B649F}" srcOrd="1" destOrd="0" presId="urn:microsoft.com/office/officeart/2005/8/layout/lProcess2"/>
    <dgm:cxn modelId="{0F513619-2502-4C0E-8DA1-3E486D45BDD7}" type="presParOf" srcId="{D2625F70-4B6E-4280-915B-90348FBE1682}" destId="{007B08F5-E9B8-40B4-8AB1-D3B4A482061B}" srcOrd="2" destOrd="0" presId="urn:microsoft.com/office/officeart/2005/8/layout/lProcess2"/>
    <dgm:cxn modelId="{E351A40A-0FBC-48C9-A737-10C2CA602AEC}" type="presParOf" srcId="{007B08F5-E9B8-40B4-8AB1-D3B4A482061B}" destId="{CAE355F6-4616-4C6F-90DF-346A824657B5}" srcOrd="0" destOrd="0" presId="urn:microsoft.com/office/officeart/2005/8/layout/lProcess2"/>
    <dgm:cxn modelId="{BF98E77D-07C1-4AD3-90C5-C26A95AC8A07}" type="presParOf" srcId="{CAE355F6-4616-4C6F-90DF-346A824657B5}" destId="{231FEB2B-FD3B-4C8B-AD3F-0ADE9A202A42}" srcOrd="0" destOrd="0" presId="urn:microsoft.com/office/officeart/2005/8/layout/lProcess2"/>
    <dgm:cxn modelId="{47BEF6C4-4C13-40DB-8689-8402370F8FFB}" type="presParOf" srcId="{04FCCFAD-FE79-472B-B89B-E4691CB61852}" destId="{E89F1780-55D3-4F08-98F0-F70E769F17B2}" srcOrd="5" destOrd="0" presId="urn:microsoft.com/office/officeart/2005/8/layout/lProcess2"/>
    <dgm:cxn modelId="{B6796631-82B3-4A0C-B807-EDC4183926C2}" type="presParOf" srcId="{04FCCFAD-FE79-472B-B89B-E4691CB61852}" destId="{DFA7F9D0-5639-4D27-B159-CD66A28F2CD6}" srcOrd="6" destOrd="0" presId="urn:microsoft.com/office/officeart/2005/8/layout/lProcess2"/>
    <dgm:cxn modelId="{C2EA7E48-C40D-4668-8E82-6B4A25992EF4}" type="presParOf" srcId="{DFA7F9D0-5639-4D27-B159-CD66A28F2CD6}" destId="{2080D081-C28D-44E5-A029-82E202A02EF2}" srcOrd="0" destOrd="0" presId="urn:microsoft.com/office/officeart/2005/8/layout/lProcess2"/>
    <dgm:cxn modelId="{B98B4772-184F-4EB7-83E5-E604D5EA4C36}" type="presParOf" srcId="{DFA7F9D0-5639-4D27-B159-CD66A28F2CD6}" destId="{CABA8515-4C26-4F4D-8159-8A155FBA3FBD}" srcOrd="1" destOrd="0" presId="urn:microsoft.com/office/officeart/2005/8/layout/lProcess2"/>
    <dgm:cxn modelId="{18CE1754-9A57-4F37-A9BD-58602E3BEFD9}" type="presParOf" srcId="{DFA7F9D0-5639-4D27-B159-CD66A28F2CD6}" destId="{1E28F1BF-2115-4ABB-8514-A019042DA66B}" srcOrd="2" destOrd="0" presId="urn:microsoft.com/office/officeart/2005/8/layout/lProcess2"/>
    <dgm:cxn modelId="{D012D479-A7CF-4D1E-ACC2-67DA99999694}" type="presParOf" srcId="{1E28F1BF-2115-4ABB-8514-A019042DA66B}" destId="{056273F7-9FDF-4B13-A316-294BD011EF25}" srcOrd="0" destOrd="0" presId="urn:microsoft.com/office/officeart/2005/8/layout/lProcess2"/>
    <dgm:cxn modelId="{DA8B9595-05FB-4DCB-9F83-1D567CFD7083}" type="presParOf" srcId="{056273F7-9FDF-4B13-A316-294BD011EF25}" destId="{E582945E-CA74-422D-B98A-1D159AB2F35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3FE53-8DA1-4B66-B645-89A72505A141}">
      <dsp:nvSpPr>
        <dsp:cNvPr id="0" name=""/>
        <dsp:cNvSpPr/>
      </dsp:nvSpPr>
      <dsp:spPr>
        <a:xfrm>
          <a:off x="2013" y="0"/>
          <a:ext cx="1976188" cy="3481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Objectives</a:t>
          </a:r>
          <a:endParaRPr lang="fi-FI" sz="1800" b="1" kern="1200" dirty="0"/>
        </a:p>
      </dsp:txBody>
      <dsp:txXfrm>
        <a:off x="2013" y="0"/>
        <a:ext cx="1976188" cy="1044416"/>
      </dsp:txXfrm>
    </dsp:sp>
    <dsp:sp modelId="{38EEA27A-381C-4926-91E9-7AA762220781}">
      <dsp:nvSpPr>
        <dsp:cNvPr id="0" name=""/>
        <dsp:cNvSpPr/>
      </dsp:nvSpPr>
      <dsp:spPr>
        <a:xfrm>
          <a:off x="199632" y="1044416"/>
          <a:ext cx="1580950" cy="22629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i="1" kern="1200" noProof="0" dirty="0"/>
            <a:t>Ambiguity of objectives is intrinsic for a hybrid organization.</a:t>
          </a:r>
          <a:endParaRPr lang="fi-FI" sz="1600" kern="1200" dirty="0"/>
        </a:p>
      </dsp:txBody>
      <dsp:txXfrm>
        <a:off x="245936" y="1090720"/>
        <a:ext cx="1488342" cy="2170294"/>
      </dsp:txXfrm>
    </dsp:sp>
    <dsp:sp modelId="{C1830F9C-D21D-4470-AFFF-AE826A6A8BDF}">
      <dsp:nvSpPr>
        <dsp:cNvPr id="0" name=""/>
        <dsp:cNvSpPr/>
      </dsp:nvSpPr>
      <dsp:spPr>
        <a:xfrm>
          <a:off x="2126416" y="0"/>
          <a:ext cx="1976188" cy="3481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Organizing and responsibilities</a:t>
          </a:r>
          <a:endParaRPr lang="fi-FI" sz="1800" b="1" kern="1200" dirty="0"/>
        </a:p>
      </dsp:txBody>
      <dsp:txXfrm>
        <a:off x="2126416" y="0"/>
        <a:ext cx="1976188" cy="1044416"/>
      </dsp:txXfrm>
    </dsp:sp>
    <dsp:sp modelId="{A4014F5E-0D7E-4660-905B-3A2A4E4FDE47}">
      <dsp:nvSpPr>
        <dsp:cNvPr id="0" name=""/>
        <dsp:cNvSpPr/>
      </dsp:nvSpPr>
      <dsp:spPr>
        <a:xfrm>
          <a:off x="2324035" y="1044416"/>
          <a:ext cx="1580950" cy="2262902"/>
        </a:xfrm>
        <a:prstGeom prst="roundRect">
          <a:avLst>
            <a:gd name="adj" fmla="val 10000"/>
          </a:avLst>
        </a:prstGeom>
        <a:solidFill>
          <a:srgbClr val="008C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711200">
            <a:lnSpc>
              <a:spcPct val="90000"/>
            </a:lnSpc>
            <a:spcBef>
              <a:spcPct val="0"/>
            </a:spcBef>
            <a:spcAft>
              <a:spcPct val="35000"/>
            </a:spcAft>
            <a:buNone/>
          </a:pPr>
          <a:r>
            <a:rPr lang="en-US" sz="1600" i="1" kern="1200" noProof="0" dirty="0"/>
            <a:t>H</a:t>
          </a:r>
          <a:r>
            <a:rPr lang="en-US" sz="1600" i="1" kern="1200" noProof="0" dirty="0">
              <a:solidFill>
                <a:srgbClr val="FFFFFF"/>
              </a:solidFill>
              <a:latin typeface="Palatino Linotype"/>
              <a:ea typeface="+mn-ea"/>
              <a:cs typeface="+mn-cs"/>
            </a:rPr>
            <a:t>y</a:t>
          </a:r>
          <a:r>
            <a:rPr lang="en-US" sz="1600" i="1" kern="1200" noProof="0" dirty="0"/>
            <a:t>bridity builds on trust and flexibility, leaving room for organizing.</a:t>
          </a:r>
          <a:endParaRPr lang="fi-FI" sz="1600" kern="1200" dirty="0"/>
        </a:p>
      </dsp:txBody>
      <dsp:txXfrm>
        <a:off x="2370339" y="1090720"/>
        <a:ext cx="1488342" cy="2170294"/>
      </dsp:txXfrm>
    </dsp:sp>
    <dsp:sp modelId="{D5E0BEA0-C947-4173-A12B-BD245166AD65}">
      <dsp:nvSpPr>
        <dsp:cNvPr id="0" name=""/>
        <dsp:cNvSpPr/>
      </dsp:nvSpPr>
      <dsp:spPr>
        <a:xfrm>
          <a:off x="4248724" y="0"/>
          <a:ext cx="1976188" cy="3481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Commitment and </a:t>
          </a:r>
          <a:br>
            <a:rPr lang="en-US" sz="1800" b="1" kern="1200" noProof="0" dirty="0"/>
          </a:br>
          <a:r>
            <a:rPr lang="en-US" sz="1800" b="1" kern="1200" noProof="0" dirty="0"/>
            <a:t>engagement</a:t>
          </a:r>
          <a:endParaRPr lang="fi-FI" sz="1800" b="1" kern="1200" dirty="0"/>
        </a:p>
      </dsp:txBody>
      <dsp:txXfrm>
        <a:off x="4248724" y="0"/>
        <a:ext cx="1976188" cy="1044416"/>
      </dsp:txXfrm>
    </dsp:sp>
    <dsp:sp modelId="{231FEB2B-FD3B-4C8B-AD3F-0ADE9A202A42}">
      <dsp:nvSpPr>
        <dsp:cNvPr id="0" name=""/>
        <dsp:cNvSpPr/>
      </dsp:nvSpPr>
      <dsp:spPr>
        <a:xfrm>
          <a:off x="4448438" y="1044416"/>
          <a:ext cx="1580950" cy="2262902"/>
        </a:xfrm>
        <a:prstGeom prst="roundRect">
          <a:avLst>
            <a:gd name="adj" fmla="val 10000"/>
          </a:avLst>
        </a:prstGeom>
        <a:solidFill>
          <a:srgbClr val="008C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600" i="1" kern="1200" noProof="0" dirty="0">
              <a:solidFill>
                <a:srgbClr val="FFFFFF"/>
              </a:solidFill>
              <a:latin typeface="Palatino Linotype"/>
              <a:ea typeface="+mn-ea"/>
              <a:cs typeface="+mn-cs"/>
            </a:rPr>
            <a:t>Engagement of actors requires special attention because participation is voluntary.</a:t>
          </a:r>
          <a:endParaRPr lang="fi-FI" sz="1600" i="1" kern="1200" dirty="0">
            <a:solidFill>
              <a:srgbClr val="FFFFFF"/>
            </a:solidFill>
            <a:latin typeface="Palatino Linotype"/>
            <a:ea typeface="+mn-ea"/>
            <a:cs typeface="+mn-cs"/>
          </a:endParaRPr>
        </a:p>
      </dsp:txBody>
      <dsp:txXfrm>
        <a:off x="4494742" y="1090720"/>
        <a:ext cx="1488342" cy="2170294"/>
      </dsp:txXfrm>
    </dsp:sp>
    <dsp:sp modelId="{2080D081-C28D-44E5-A029-82E202A02EF2}">
      <dsp:nvSpPr>
        <dsp:cNvPr id="0" name=""/>
        <dsp:cNvSpPr/>
      </dsp:nvSpPr>
      <dsp:spPr>
        <a:xfrm>
          <a:off x="6375222" y="0"/>
          <a:ext cx="1976188" cy="34813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Measurement and knowledge flow</a:t>
          </a:r>
          <a:endParaRPr lang="fi-FI" sz="1800" b="1" kern="1200" dirty="0"/>
        </a:p>
      </dsp:txBody>
      <dsp:txXfrm>
        <a:off x="6375222" y="0"/>
        <a:ext cx="1976188" cy="1044416"/>
      </dsp:txXfrm>
    </dsp:sp>
    <dsp:sp modelId="{E582945E-CA74-422D-B98A-1D159AB2F357}">
      <dsp:nvSpPr>
        <dsp:cNvPr id="0" name=""/>
        <dsp:cNvSpPr/>
      </dsp:nvSpPr>
      <dsp:spPr>
        <a:xfrm>
          <a:off x="6572841" y="1044416"/>
          <a:ext cx="1580950" cy="2262902"/>
        </a:xfrm>
        <a:prstGeom prst="roundRect">
          <a:avLst>
            <a:gd name="adj" fmla="val 10000"/>
          </a:avLst>
        </a:prstGeom>
        <a:solidFill>
          <a:srgbClr val="008C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600" i="1" kern="1200" noProof="0" dirty="0">
              <a:solidFill>
                <a:srgbClr val="FFFFFF"/>
              </a:solidFill>
              <a:latin typeface="Palatino Linotype"/>
              <a:ea typeface="+mn-ea"/>
              <a:cs typeface="+mn-cs"/>
            </a:rPr>
            <a:t>Situation awareness is a precondition for hybrid arrangements – measurement and knowledge flows need to work well.</a:t>
          </a:r>
          <a:endParaRPr lang="fi-FI" sz="1600" i="1" kern="1200" dirty="0">
            <a:solidFill>
              <a:srgbClr val="FFFFFF"/>
            </a:solidFill>
            <a:latin typeface="Palatino Linotype"/>
            <a:ea typeface="+mn-ea"/>
            <a:cs typeface="+mn-cs"/>
          </a:endParaRPr>
        </a:p>
      </dsp:txBody>
      <dsp:txXfrm>
        <a:off x="6619145" y="1090720"/>
        <a:ext cx="1488342" cy="21702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GB"/>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endParaRPr lang="en-GB"/>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endParaRPr lang="en-GB"/>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fld id="{333221B3-AEEF-4E71-B54F-84FA5977AD48}" type="slidenum">
              <a:rPr lang="en-GB"/>
              <a:pPr>
                <a:defRPr/>
              </a:pPr>
              <a:t>‹#›</a:t>
            </a:fld>
            <a:endParaRPr lang="en-GB"/>
          </a:p>
        </p:txBody>
      </p:sp>
    </p:spTree>
    <p:extLst>
      <p:ext uri="{BB962C8B-B14F-4D97-AF65-F5344CB8AC3E}">
        <p14:creationId xmlns:p14="http://schemas.microsoft.com/office/powerpoint/2010/main" val="60626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GB"/>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endParaRPr lang="en-GB"/>
          </a:p>
        </p:txBody>
      </p:sp>
      <p:sp>
        <p:nvSpPr>
          <p:cNvPr id="235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endParaRPr lang="en-GB" dirty="0"/>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fld id="{59B94AAB-AEB6-4909-A9E9-7A8097C20927}" type="slidenum">
              <a:rPr lang="en-GB"/>
              <a:pPr>
                <a:defRPr/>
              </a:pPr>
              <a:t>‹#›</a:t>
            </a:fld>
            <a:endParaRPr lang="en-GB"/>
          </a:p>
        </p:txBody>
      </p:sp>
    </p:spTree>
    <p:extLst>
      <p:ext uri="{BB962C8B-B14F-4D97-AF65-F5344CB8AC3E}">
        <p14:creationId xmlns:p14="http://schemas.microsoft.com/office/powerpoint/2010/main" val="4099711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59B94AAB-AEB6-4909-A9E9-7A8097C20927}" type="slidenum">
              <a:rPr lang="en-GB" smtClean="0"/>
              <a:pPr>
                <a:defRPr/>
              </a:pPr>
              <a:t>4</a:t>
            </a:fld>
            <a:endParaRPr lang="en-GB"/>
          </a:p>
        </p:txBody>
      </p:sp>
    </p:spTree>
    <p:extLst>
      <p:ext uri="{BB962C8B-B14F-4D97-AF65-F5344CB8AC3E}">
        <p14:creationId xmlns:p14="http://schemas.microsoft.com/office/powerpoint/2010/main" val="286294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395536" y="2353444"/>
            <a:ext cx="8280920" cy="1296144"/>
          </a:xfrm>
        </p:spPr>
        <p:txBody>
          <a:bodyPr/>
          <a:lstStyle>
            <a:lvl1pPr>
              <a:lnSpc>
                <a:spcPts val="4200"/>
              </a:lnSpc>
              <a:defRPr sz="3300" baseline="0"/>
            </a:lvl1pPr>
          </a:lstStyle>
          <a:p>
            <a:r>
              <a:rPr lang="fi-FI" dirty="0"/>
              <a:t>Itä-Suomen yliopisto –</a:t>
            </a:r>
            <a:br>
              <a:rPr lang="fi-FI" dirty="0"/>
            </a:br>
            <a:r>
              <a:rPr lang="fi-FI" dirty="0"/>
              <a:t>Hyvällä tieteellä on tekijänsä</a:t>
            </a:r>
          </a:p>
        </p:txBody>
      </p:sp>
      <p:sp>
        <p:nvSpPr>
          <p:cNvPr id="81924" name="Rectangle 4"/>
          <p:cNvSpPr>
            <a:spLocks noGrp="1" noChangeArrowheads="1"/>
          </p:cNvSpPr>
          <p:nvPr>
            <p:ph type="subTitle" idx="1" hasCustomPrompt="1"/>
          </p:nvPr>
        </p:nvSpPr>
        <p:spPr>
          <a:xfrm>
            <a:off x="395536" y="409228"/>
            <a:ext cx="6696744" cy="288032"/>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5188178"/>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ekstin paikkamerkki 5"/>
          <p:cNvSpPr>
            <a:spLocks noGrp="1"/>
          </p:cNvSpPr>
          <p:nvPr>
            <p:ph type="body" sz="quarter" idx="10" hasCustomPrompt="1"/>
          </p:nvPr>
        </p:nvSpPr>
        <p:spPr>
          <a:xfrm>
            <a:off x="395536" y="697260"/>
            <a:ext cx="6696744" cy="288032"/>
          </a:xfrm>
        </p:spPr>
        <p:txBody>
          <a:bodyPr/>
          <a:lstStyle>
            <a:lvl1pPr marL="0" indent="0" algn="l">
              <a:buNone/>
              <a:defRPr sz="1400" i="1" baseline="0">
                <a:solidFill>
                  <a:schemeClr val="accent2"/>
                </a:solidFill>
              </a:defRPr>
            </a:lvl1pPr>
          </a:lstStyle>
          <a:p>
            <a:r>
              <a:rPr lang="fi-FI" dirty="0"/>
              <a:t>Etunimi Sukunimi, Titteli</a:t>
            </a:r>
          </a:p>
        </p:txBody>
      </p:sp>
      <p:pic>
        <p:nvPicPr>
          <p:cNvPr id="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53" y="401520"/>
            <a:ext cx="1433153" cy="1356718"/>
          </a:xfrm>
          <a:prstGeom prst="rect">
            <a:avLst/>
          </a:prstGeom>
        </p:spPr>
      </p:pic>
    </p:spTree>
    <p:extLst>
      <p:ext uri="{BB962C8B-B14F-4D97-AF65-F5344CB8AC3E}">
        <p14:creationId xmlns:p14="http://schemas.microsoft.com/office/powerpoint/2010/main" val="315088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Lopetus">
    <p:spTree>
      <p:nvGrpSpPr>
        <p:cNvPr id="1" name=""/>
        <p:cNvGrpSpPr/>
        <p:nvPr/>
      </p:nvGrpSpPr>
      <p:grpSpPr>
        <a:xfrm>
          <a:off x="0" y="0"/>
          <a:ext cx="0" cy="0"/>
          <a:chOff x="0" y="0"/>
          <a:chExt cx="0" cy="0"/>
        </a:xfrm>
      </p:grpSpPr>
      <p:sp>
        <p:nvSpPr>
          <p:cNvPr id="13" name="Suorakulmio 12"/>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4135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 kuva">
    <p:spTree>
      <p:nvGrpSpPr>
        <p:cNvPr id="1" name=""/>
        <p:cNvGrpSpPr/>
        <p:nvPr/>
      </p:nvGrpSpPr>
      <p:grpSpPr>
        <a:xfrm>
          <a:off x="0" y="0"/>
          <a:ext cx="0" cy="0"/>
          <a:chOff x="0" y="0"/>
          <a:chExt cx="0" cy="0"/>
        </a:xfrm>
      </p:grpSpPr>
      <p:sp>
        <p:nvSpPr>
          <p:cNvPr id="13" name="Kuvan paikkamerkki 2"/>
          <p:cNvSpPr>
            <a:spLocks noGrp="1"/>
          </p:cNvSpPr>
          <p:nvPr>
            <p:ph type="pic" idx="13"/>
          </p:nvPr>
        </p:nvSpPr>
        <p:spPr>
          <a:xfrm>
            <a:off x="395536" y="409228"/>
            <a:ext cx="8352928"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1923" name="Rectangle 3"/>
          <p:cNvSpPr>
            <a:spLocks noGrp="1" noChangeArrowheads="1"/>
          </p:cNvSpPr>
          <p:nvPr>
            <p:ph type="ctrTitle" hasCustomPrompt="1"/>
          </p:nvPr>
        </p:nvSpPr>
        <p:spPr>
          <a:xfrm>
            <a:off x="395536" y="2857500"/>
            <a:ext cx="8352928" cy="1296144"/>
          </a:xfrm>
        </p:spPr>
        <p:txBody>
          <a:bodyPr/>
          <a:lstStyle>
            <a:lvl1pPr>
              <a:lnSpc>
                <a:spcPts val="4200"/>
              </a:lnSpc>
              <a:defRPr sz="3300" baseline="0"/>
            </a:lvl1pPr>
          </a:lstStyle>
          <a:p>
            <a:r>
              <a:rPr lang="fi-FI" dirty="0"/>
              <a:t>Hyvällä tieteellä on tekijänsä</a:t>
            </a:r>
          </a:p>
        </p:txBody>
      </p:sp>
      <p:sp>
        <p:nvSpPr>
          <p:cNvPr id="81924" name="Rectangle 4"/>
          <p:cNvSpPr>
            <a:spLocks noGrp="1" noChangeArrowheads="1"/>
          </p:cNvSpPr>
          <p:nvPr>
            <p:ph type="subTitle" idx="1" hasCustomPrompt="1"/>
          </p:nvPr>
        </p:nvSpPr>
        <p:spPr>
          <a:xfrm>
            <a:off x="395536" y="4225652"/>
            <a:ext cx="8352928" cy="288032"/>
          </a:xfrm>
        </p:spPr>
        <p:txBody>
          <a:bodyPr rIns="91440"/>
          <a:lstStyle>
            <a:lvl1pPr marL="0" indent="0">
              <a:buFontTx/>
              <a:buNone/>
              <a:defRPr sz="1400" i="0">
                <a:solidFill>
                  <a:schemeClr val="tx1"/>
                </a:solidFill>
              </a:defRPr>
            </a:lvl1pPr>
          </a:lstStyle>
          <a:p>
            <a:pPr eaLnBrk="1" hangingPunct="1"/>
            <a:r>
              <a:rPr lang="fi-FI" dirty="0">
                <a:latin typeface="Palatino Linotype" charset="0"/>
              </a:rPr>
              <a:t>Luentotilaisuus Mallipaikassa 30.10.2015</a:t>
            </a:r>
          </a:p>
        </p:txBody>
      </p:sp>
      <p:sp>
        <p:nvSpPr>
          <p:cNvPr id="11" name="Tekstiruutu 10"/>
          <p:cNvSpPr txBox="1"/>
          <p:nvPr userDrawn="1"/>
        </p:nvSpPr>
        <p:spPr>
          <a:xfrm>
            <a:off x="323528" y="5188178"/>
            <a:ext cx="3528392" cy="261610"/>
          </a:xfrm>
          <a:prstGeom prst="rect">
            <a:avLst/>
          </a:prstGeom>
          <a:noFill/>
        </p:spPr>
        <p:txBody>
          <a:bodyPr wrap="square" rtlCol="0">
            <a:spAutoFit/>
          </a:bodyPr>
          <a:lstStyle/>
          <a:p>
            <a:r>
              <a:rPr lang="fi-FI" sz="1100" b="1" dirty="0">
                <a:solidFill>
                  <a:schemeClr val="bg2">
                    <a:lumMod val="25000"/>
                  </a:schemeClr>
                </a:solidFill>
                <a:latin typeface="Arial" panose="020B0604020202020204" pitchFamily="34" charset="0"/>
                <a:cs typeface="Arial" panose="020B0604020202020204" pitchFamily="34" charset="0"/>
              </a:rPr>
              <a:t>UEF</a:t>
            </a:r>
            <a:r>
              <a:rPr lang="fi-FI" sz="1100" dirty="0">
                <a:solidFill>
                  <a:schemeClr val="bg2">
                    <a:lumMod val="25000"/>
                  </a:schemeClr>
                </a:solidFill>
                <a:latin typeface="Arial" panose="020B0604020202020204" pitchFamily="34" charset="0"/>
                <a:cs typeface="Arial" panose="020B0604020202020204" pitchFamily="34" charset="0"/>
              </a:rPr>
              <a:t> // </a:t>
            </a:r>
            <a:r>
              <a:rPr lang="fi-FI" sz="1100" dirty="0" err="1">
                <a:solidFill>
                  <a:schemeClr val="bg2">
                    <a:lumMod val="25000"/>
                  </a:schemeClr>
                </a:solidFill>
                <a:latin typeface="Arial" panose="020B0604020202020204" pitchFamily="34" charset="0"/>
                <a:cs typeface="Arial" panose="020B0604020202020204" pitchFamily="34" charset="0"/>
              </a:rPr>
              <a:t>University</a:t>
            </a:r>
            <a:r>
              <a:rPr lang="fi-FI" sz="1100" dirty="0">
                <a:solidFill>
                  <a:schemeClr val="bg2">
                    <a:lumMod val="25000"/>
                  </a:schemeClr>
                </a:solidFill>
                <a:latin typeface="Arial" panose="020B0604020202020204" pitchFamily="34" charset="0"/>
                <a:cs typeface="Arial" panose="020B0604020202020204" pitchFamily="34" charset="0"/>
              </a:rPr>
              <a:t> of Eastern Finland</a:t>
            </a: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kstin paikkamerkki 5"/>
          <p:cNvSpPr>
            <a:spLocks noGrp="1"/>
          </p:cNvSpPr>
          <p:nvPr>
            <p:ph type="body" sz="quarter" idx="10" hasCustomPrompt="1"/>
          </p:nvPr>
        </p:nvSpPr>
        <p:spPr>
          <a:xfrm>
            <a:off x="395536" y="4513684"/>
            <a:ext cx="8352928" cy="288032"/>
          </a:xfrm>
        </p:spPr>
        <p:txBody>
          <a:bodyPr/>
          <a:lstStyle>
            <a:lvl1pPr marL="0" indent="0" algn="l">
              <a:buNone/>
              <a:defRPr sz="1400" i="1">
                <a:solidFill>
                  <a:schemeClr val="accent2"/>
                </a:solidFill>
              </a:defRPr>
            </a:lvl1pPr>
          </a:lstStyle>
          <a:p>
            <a:r>
              <a:rPr lang="fi-FI" dirty="0"/>
              <a:t>Etunimi Sukunimi </a:t>
            </a:r>
          </a:p>
        </p:txBody>
      </p:sp>
    </p:spTree>
    <p:extLst>
      <p:ext uri="{BB962C8B-B14F-4D97-AF65-F5344CB8AC3E}">
        <p14:creationId xmlns:p14="http://schemas.microsoft.com/office/powerpoint/2010/main" val="32965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547688"/>
            <a:ext cx="8352928" cy="840053"/>
          </a:xfrm>
        </p:spPr>
        <p:txBody>
          <a:bodyPr/>
          <a:lstStyle/>
          <a:p>
            <a:r>
              <a:rPr lang="fi-FI"/>
              <a:t>Muokkaa perustyyl. napsautt.</a:t>
            </a:r>
            <a:endParaRPr lang="en-US"/>
          </a:p>
        </p:txBody>
      </p:sp>
      <p:sp>
        <p:nvSpPr>
          <p:cNvPr id="3" name="Sisällön paikkamerkki 2"/>
          <p:cNvSpPr>
            <a:spLocks noGrp="1"/>
          </p:cNvSpPr>
          <p:nvPr>
            <p:ph idx="1"/>
          </p:nvPr>
        </p:nvSpPr>
        <p:spPr>
          <a:xfrm>
            <a:off x="395536" y="1537230"/>
            <a:ext cx="8352928" cy="348059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27.10.2020</a:t>
            </a:fld>
            <a:endParaRPr lang="fi-FI" dirty="0"/>
          </a:p>
        </p:txBody>
      </p:sp>
      <p:sp>
        <p:nvSpPr>
          <p:cNvPr id="8"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0"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83187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395536" y="547688"/>
            <a:ext cx="8352928" cy="840053"/>
          </a:xfrm>
        </p:spPr>
        <p:txBody>
          <a:bodyPr/>
          <a:lstStyle/>
          <a:p>
            <a:r>
              <a:rPr lang="fi-FI"/>
              <a:t>Muokkaa perustyyl. napsautt.</a:t>
            </a:r>
            <a:endParaRPr lang="en-US"/>
          </a:p>
        </p:txBody>
      </p:sp>
      <p:sp>
        <p:nvSpPr>
          <p:cNvPr id="3" name="Sisällön paikkamerkki 2"/>
          <p:cNvSpPr>
            <a:spLocks noGrp="1"/>
          </p:cNvSpPr>
          <p:nvPr>
            <p:ph idx="1"/>
          </p:nvPr>
        </p:nvSpPr>
        <p:spPr>
          <a:xfrm>
            <a:off x="395536" y="1537230"/>
            <a:ext cx="4896544" cy="3480594"/>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27.10.2020</a:t>
            </a:fld>
            <a:endParaRPr lang="fi-FI" dirty="0"/>
          </a:p>
        </p:txBody>
      </p:sp>
      <p:sp>
        <p:nvSpPr>
          <p:cNvPr id="8"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0"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
        <p:nvSpPr>
          <p:cNvPr id="9" name="Sisällön paikkamerkki 2"/>
          <p:cNvSpPr>
            <a:spLocks noGrp="1"/>
          </p:cNvSpPr>
          <p:nvPr>
            <p:ph idx="13"/>
          </p:nvPr>
        </p:nvSpPr>
        <p:spPr>
          <a:xfrm>
            <a:off x="5436096" y="1561356"/>
            <a:ext cx="3312368" cy="3456384"/>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3848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27.10.2020</a:t>
            </a:fld>
            <a:endParaRPr lang="fi-FI" dirty="0"/>
          </a:p>
        </p:txBody>
      </p:sp>
      <p:sp>
        <p:nvSpPr>
          <p:cNvPr id="8"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0"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93485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2BCC84-F53F-524B-9DBE-6944834F9D94}"/>
              </a:ext>
            </a:extLst>
          </p:cNvPr>
          <p:cNvSpPr/>
          <p:nvPr/>
        </p:nvSpPr>
        <p:spPr>
          <a:xfrm>
            <a:off x="208483" y="530352"/>
            <a:ext cx="8935517" cy="5184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50">
              <a:solidFill>
                <a:schemeClr val="tx1">
                  <a:lumMod val="60000"/>
                  <a:lumOff val="40000"/>
                </a:schemeClr>
              </a:solidFill>
            </a:endParaRPr>
          </a:p>
        </p:txBody>
      </p:sp>
      <p:sp>
        <p:nvSpPr>
          <p:cNvPr id="2" name="Title 1"/>
          <p:cNvSpPr>
            <a:spLocks noGrp="1"/>
          </p:cNvSpPr>
          <p:nvPr>
            <p:ph type="title"/>
          </p:nvPr>
        </p:nvSpPr>
        <p:spPr>
          <a:xfrm>
            <a:off x="307042" y="759769"/>
            <a:ext cx="7886700" cy="53801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8BB0DCD-F1BF-434E-AC86-91B07D9533BB}" type="datetimeFigureOut">
              <a:rPr lang="fi-FI" smtClean="0"/>
              <a:t>27.10.2020</a:t>
            </a:fld>
            <a:endParaRPr lang="fi-FI"/>
          </a:p>
        </p:txBody>
      </p:sp>
      <p:sp>
        <p:nvSpPr>
          <p:cNvPr id="5" name="Footer Placeholder 4"/>
          <p:cNvSpPr>
            <a:spLocks noGrp="1"/>
          </p:cNvSpPr>
          <p:nvPr>
            <p:ph type="ftr" sz="quarter" idx="11"/>
          </p:nvPr>
        </p:nvSpPr>
        <p:spPr>
          <a:xfrm>
            <a:off x="316589" y="5408084"/>
            <a:ext cx="5084669" cy="209956"/>
          </a:xfrm>
          <a:prstGeom prst="rect">
            <a:avLst/>
          </a:prstGeom>
        </p:spPr>
        <p:txBody>
          <a:bodyPr/>
          <a:lstStyle>
            <a:lvl1pPr>
              <a:defRPr>
                <a:solidFill>
                  <a:schemeClr val="bg1"/>
                </a:solidFill>
              </a:defRPr>
            </a:lvl1pPr>
          </a:lstStyle>
          <a:p>
            <a:endParaRPr lang="fi-FI" dirty="0"/>
          </a:p>
        </p:txBody>
      </p:sp>
      <p:sp>
        <p:nvSpPr>
          <p:cNvPr id="7" name="Slide Number Placeholder 5">
            <a:extLst>
              <a:ext uri="{FF2B5EF4-FFF2-40B4-BE49-F238E27FC236}">
                <a16:creationId xmlns:a16="http://schemas.microsoft.com/office/drawing/2014/main" id="{3CCD89AA-C7B0-4546-8848-6AFDC870CA69}"/>
              </a:ext>
            </a:extLst>
          </p:cNvPr>
          <p:cNvSpPr>
            <a:spLocks noGrp="1"/>
          </p:cNvSpPr>
          <p:nvPr>
            <p:ph type="sldNum" sz="quarter" idx="4"/>
          </p:nvPr>
        </p:nvSpPr>
        <p:spPr>
          <a:xfrm>
            <a:off x="8772754" y="5408084"/>
            <a:ext cx="281949" cy="211679"/>
          </a:xfrm>
          <a:prstGeom prst="rect">
            <a:avLst/>
          </a:prstGeom>
        </p:spPr>
        <p:txBody>
          <a:bodyPr vert="horz" lIns="0" tIns="45720" rIns="91440" bIns="45720" rtlCol="0" anchor="b" anchorCtr="0"/>
          <a:lstStyle>
            <a:lvl1pPr algn="r">
              <a:defRPr sz="750">
                <a:solidFill>
                  <a:schemeClr val="bg1"/>
                </a:solidFill>
              </a:defRPr>
            </a:lvl1pPr>
          </a:lstStyle>
          <a:p>
            <a:r>
              <a:rPr lang="fi-FI"/>
              <a:t>|  </a:t>
            </a:r>
            <a:fld id="{CDC8994D-33BE-6F4B-918B-78B2D731EB1C}" type="slidenum">
              <a:rPr lang="fi-FI" smtClean="0"/>
              <a:pPr/>
              <a:t>‹#›</a:t>
            </a:fld>
            <a:endParaRPr lang="fi-FI" dirty="0"/>
          </a:p>
        </p:txBody>
      </p:sp>
    </p:spTree>
    <p:extLst>
      <p:ext uri="{BB962C8B-B14F-4D97-AF65-F5344CB8AC3E}">
        <p14:creationId xmlns:p14="http://schemas.microsoft.com/office/powerpoint/2010/main" val="141753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Välilehti turkoosi">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a:t>Muokkaa tekstin perustyylejä napsauttamalla</a:t>
            </a: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27.10.2020</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87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lehti vihreä">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8" name="Suorakulmio 7"/>
          <p:cNvSpPr/>
          <p:nvPr userDrawn="1"/>
        </p:nvSpPr>
        <p:spPr>
          <a:xfrm>
            <a:off x="395536" y="5616624"/>
            <a:ext cx="8352928" cy="121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a:t>Muokkaa tekstin perustyylejä napsauttamalla</a:t>
            </a:r>
          </a:p>
        </p:txBody>
      </p:sp>
      <p:sp>
        <p:nvSpPr>
          <p:cNvPr id="11"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27.10.2020</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4641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rgbClr val="FFFFFF"/>
              </a:solidFill>
            </a:endParaRPr>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8" name="Suorakulmio 7"/>
          <p:cNvSpPr/>
          <p:nvPr userDrawn="1"/>
        </p:nvSpPr>
        <p:spPr>
          <a:xfrm>
            <a:off x="395536" y="5616624"/>
            <a:ext cx="8352928" cy="121196"/>
          </a:xfrm>
          <a:prstGeom prst="rect">
            <a:avLst/>
          </a:prstGeom>
          <a:solidFill>
            <a:srgbClr val="6A6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a:t>Muokkaa tekstin perustyylejä napsauttamalla</a:t>
            </a:r>
          </a:p>
        </p:txBody>
      </p:sp>
      <p:sp>
        <p:nvSpPr>
          <p:cNvPr id="9"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27.10.2020</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a:t>Esityksen nimi / Tekijä</a:t>
            </a:r>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87161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547688"/>
            <a:ext cx="8316664" cy="840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537230"/>
            <a:ext cx="8316664" cy="3480594"/>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userDrawn="1"/>
        </p:nvSpPr>
        <p:spPr>
          <a:xfrm>
            <a:off x="323528" y="5188178"/>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27.10.2020</a:t>
            </a:fld>
            <a:endParaRPr lang="fi-FI" dirty="0"/>
          </a:p>
        </p:txBody>
      </p:sp>
      <p:sp>
        <p:nvSpPr>
          <p:cNvPr id="14"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5"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pic>
        <p:nvPicPr>
          <p:cNvPr id="10" name="Kuva 17" descr="UEF_tunnus_harmaa_tausta.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23453" y="401520"/>
            <a:ext cx="1433153" cy="1356718"/>
          </a:xfrm>
          <a:prstGeom prst="rect">
            <a:avLst/>
          </a:prstGeom>
        </p:spPr>
      </p:pic>
    </p:spTree>
    <p:extLst>
      <p:ext uri="{BB962C8B-B14F-4D97-AF65-F5344CB8AC3E}">
        <p14:creationId xmlns:p14="http://schemas.microsoft.com/office/powerpoint/2010/main" val="3839424056"/>
      </p:ext>
    </p:extLst>
  </p:cSld>
  <p:clrMap bg1="lt1" tx1="dk1" bg2="lt2" tx2="dk2" accent1="accent1" accent2="accent2" accent3="accent3" accent4="accent4" accent5="accent5" accent6="accent6" hlink="hlink" folHlink="folHlink"/>
  <p:sldLayoutIdLst>
    <p:sldLayoutId id="2147483791" r:id="rId1"/>
    <p:sldLayoutId id="2147483779" r:id="rId2"/>
  </p:sldLayoutIdLst>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547688"/>
            <a:ext cx="8316664" cy="840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395536" y="1537230"/>
            <a:ext cx="8316664" cy="3480594"/>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Tekstiruutu 1"/>
          <p:cNvSpPr txBox="1"/>
          <p:nvPr userDrawn="1"/>
        </p:nvSpPr>
        <p:spPr>
          <a:xfrm>
            <a:off x="323528" y="5188178"/>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1" name="Suorakulmio 10"/>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27.10.2020</a:t>
            </a:fld>
            <a:endParaRPr lang="fi-FI" dirty="0"/>
          </a:p>
        </p:txBody>
      </p:sp>
      <p:sp>
        <p:nvSpPr>
          <p:cNvPr id="10"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2"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1072915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8" r:id="rId3"/>
    <p:sldLayoutId id="2147483812" r:id="rId4"/>
  </p:sldLayoutIdLst>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3568" y="2353444"/>
            <a:ext cx="799306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
        <p:nvSpPr>
          <p:cNvPr id="1027" name="Rectangle 3"/>
          <p:cNvSpPr>
            <a:spLocks noGrp="1" noChangeArrowheads="1"/>
          </p:cNvSpPr>
          <p:nvPr>
            <p:ph type="body" idx="1"/>
          </p:nvPr>
        </p:nvSpPr>
        <p:spPr bwMode="auto">
          <a:xfrm>
            <a:off x="683568" y="2929507"/>
            <a:ext cx="7993062" cy="504056"/>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p:txBody>
      </p:sp>
      <p:sp>
        <p:nvSpPr>
          <p:cNvPr id="16" name="Tekstiruutu 15"/>
          <p:cNvSpPr txBox="1"/>
          <p:nvPr userDrawn="1"/>
        </p:nvSpPr>
        <p:spPr>
          <a:xfrm>
            <a:off x="323528" y="5188178"/>
            <a:ext cx="3528392" cy="261610"/>
          </a:xfrm>
          <a:prstGeom prst="rect">
            <a:avLst/>
          </a:prstGeom>
          <a:noFill/>
        </p:spPr>
        <p:txBody>
          <a:bodyPr wrap="square" rtlCol="0">
            <a:spAutoFit/>
          </a:bodyPr>
          <a:lstStyle/>
          <a:p>
            <a:r>
              <a:rPr lang="fi-FI" sz="1100" b="1" dirty="0">
                <a:solidFill>
                  <a:schemeClr val="bg2">
                    <a:lumMod val="25000"/>
                  </a:schemeClr>
                </a:solidFill>
                <a:latin typeface="Arial"/>
                <a:cs typeface="Arial"/>
              </a:rPr>
              <a:t>UEF</a:t>
            </a:r>
            <a:r>
              <a:rPr lang="fi-FI" sz="1100" dirty="0">
                <a:solidFill>
                  <a:schemeClr val="bg2">
                    <a:lumMod val="25000"/>
                  </a:schemeClr>
                </a:solidFill>
                <a:latin typeface="Arial"/>
                <a:cs typeface="Arial"/>
              </a:rPr>
              <a:t> // </a:t>
            </a:r>
            <a:r>
              <a:rPr lang="fi-FI" sz="1100" dirty="0" err="1">
                <a:solidFill>
                  <a:schemeClr val="bg2">
                    <a:lumMod val="25000"/>
                  </a:schemeClr>
                </a:solidFill>
                <a:latin typeface="Arial"/>
                <a:cs typeface="Arial"/>
              </a:rPr>
              <a:t>University</a:t>
            </a:r>
            <a:r>
              <a:rPr lang="fi-FI" sz="1100" dirty="0">
                <a:solidFill>
                  <a:schemeClr val="bg2">
                    <a:lumMod val="25000"/>
                  </a:schemeClr>
                </a:solidFill>
                <a:latin typeface="Arial"/>
                <a:cs typeface="Arial"/>
              </a:rPr>
              <a:t> of Eastern Finland</a:t>
            </a:r>
          </a:p>
        </p:txBody>
      </p:sp>
      <p:sp>
        <p:nvSpPr>
          <p:cNvPr id="13"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27.10.2020</a:t>
            </a:fld>
            <a:endParaRPr lang="fi-FI" dirty="0"/>
          </a:p>
        </p:txBody>
      </p:sp>
      <p:sp>
        <p:nvSpPr>
          <p:cNvPr id="14"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a:t>Esityksen nimi / Tekijä</a:t>
            </a:r>
          </a:p>
        </p:txBody>
      </p:sp>
      <p:sp>
        <p:nvSpPr>
          <p:cNvPr id="17"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158209807"/>
      </p:ext>
    </p:extLst>
  </p:cSld>
  <p:clrMap bg1="lt1" tx1="dk1" bg2="lt2" tx2="dk2" accent1="accent1" accent2="accent2" accent3="accent3" accent4="accent4" accent5="accent5" accent6="accent6" hlink="hlink" folHlink="folHlink"/>
  <p:sldLayoutIdLst>
    <p:sldLayoutId id="2147483770" r:id="rId1"/>
    <p:sldLayoutId id="2147483777" r:id="rId2"/>
    <p:sldLayoutId id="2147483771" r:id="rId3"/>
  </p:sldLayoutIdLst>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0" indent="0" algn="l" rtl="0" eaLnBrk="0" fontAlgn="base" hangingPunct="0">
        <a:spcBef>
          <a:spcPct val="0"/>
        </a:spcBef>
        <a:spcAft>
          <a:spcPct val="30000"/>
        </a:spcAft>
        <a:buClr>
          <a:schemeClr val="accent2"/>
        </a:buClr>
        <a:buNone/>
        <a:defRPr sz="2000" i="1">
          <a:solidFill>
            <a:srgbClr val="353535"/>
          </a:solidFill>
          <a:latin typeface="+mn-lt"/>
          <a:ea typeface="+mn-ea"/>
          <a:cs typeface="+mn-cs"/>
        </a:defRPr>
      </a:lvl1pPr>
      <a:lvl2pPr marL="361950" indent="0" algn="l" rtl="0" eaLnBrk="0" fontAlgn="base" hangingPunct="0">
        <a:spcBef>
          <a:spcPct val="0"/>
        </a:spcBef>
        <a:spcAft>
          <a:spcPct val="30000"/>
        </a:spcAft>
        <a:buClr>
          <a:schemeClr val="accent2"/>
        </a:buClr>
        <a:buNone/>
        <a:defRPr>
          <a:solidFill>
            <a:srgbClr val="353535"/>
          </a:solidFill>
          <a:latin typeface="+mn-lt"/>
        </a:defRPr>
      </a:lvl2pPr>
      <a:lvl3pPr marL="806450" indent="0" algn="l" rtl="0" eaLnBrk="0" fontAlgn="base" hangingPunct="0">
        <a:spcBef>
          <a:spcPct val="0"/>
        </a:spcBef>
        <a:spcAft>
          <a:spcPct val="30000"/>
        </a:spcAft>
        <a:buClr>
          <a:schemeClr val="accent2"/>
        </a:buClr>
        <a:buNone/>
        <a:defRPr sz="1600">
          <a:solidFill>
            <a:srgbClr val="353535"/>
          </a:solidFill>
          <a:latin typeface="+mn-lt"/>
        </a:defRPr>
      </a:lvl3pPr>
      <a:lvl4pPr marL="1163638" indent="0" algn="l" rtl="0" eaLnBrk="0" fontAlgn="base" hangingPunct="0">
        <a:spcBef>
          <a:spcPct val="0"/>
        </a:spcBef>
        <a:spcAft>
          <a:spcPct val="30000"/>
        </a:spcAft>
        <a:buClr>
          <a:schemeClr val="accent2"/>
        </a:buClr>
        <a:buNone/>
        <a:defRPr sz="1400">
          <a:solidFill>
            <a:srgbClr val="353535"/>
          </a:solidFill>
          <a:latin typeface="+mn-lt"/>
        </a:defRPr>
      </a:lvl4pPr>
      <a:lvl5pPr marL="1517650" indent="0" algn="l" rtl="0" eaLnBrk="0" fontAlgn="base" hangingPunct="0">
        <a:spcBef>
          <a:spcPct val="0"/>
        </a:spcBef>
        <a:spcAft>
          <a:spcPct val="30000"/>
        </a:spcAft>
        <a:buClr>
          <a:schemeClr val="accent2"/>
        </a:buClr>
        <a:buNone/>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uorakulmio 9"/>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56519144"/>
      </p:ext>
    </p:extLst>
  </p:cSld>
  <p:clrMap bg1="lt1" tx1="dk1" bg2="lt2" tx2="dk2" accent1="accent1" accent2="accent2" accent3="accent3" accent4="accent4" accent5="accent5" accent6="accent6" hlink="hlink" folHlink="folHlink"/>
  <p:sldLayoutIdLst>
    <p:sldLayoutId id="2147483799" r:id="rId1"/>
  </p:sldLayoutIdLst>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ietovirta.wordpress.com/" TargetMode="External"/><Relationship Id="rId13" Type="http://schemas.openxmlformats.org/officeDocument/2006/relationships/image" Target="../media/image7.jpeg"/><Relationship Id="rId3" Type="http://schemas.openxmlformats.org/officeDocument/2006/relationships/image" Target="../media/image1.emf"/><Relationship Id="rId7" Type="http://schemas.openxmlformats.org/officeDocument/2006/relationships/image" Target="../media/image4.png"/><Relationship Id="rId12" Type="http://schemas.openxmlformats.org/officeDocument/2006/relationships/hyperlink" Target="http://www.slideshare.net/laihonen" TargetMode="Externa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hyperlink" Target="http://www.linkedin.com/in/laihonen"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www.researchgate.net/profile/Harri_Laihonen" TargetMode="External"/><Relationship Id="rId4" Type="http://schemas.openxmlformats.org/officeDocument/2006/relationships/hyperlink" Target="https://twitter.com/harri_laihonen"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rojects.tuni.fi/hyper/"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Powerpoint_Kansikuvat_Kape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9228"/>
            <a:ext cx="8279904" cy="2448717"/>
          </a:xfrm>
          <a:prstGeom prst="rect">
            <a:avLst/>
          </a:prstGeom>
        </p:spPr>
      </p:pic>
      <p:sp>
        <p:nvSpPr>
          <p:cNvPr id="4" name="Päivämäärän paikkamerkki 3"/>
          <p:cNvSpPr>
            <a:spLocks noGrp="1"/>
          </p:cNvSpPr>
          <p:nvPr>
            <p:ph type="dt" sz="half" idx="2"/>
          </p:nvPr>
        </p:nvSpPr>
        <p:spPr/>
        <p:txBody>
          <a:bodyPr/>
          <a:lstStyle/>
          <a:p>
            <a:pPr>
              <a:defRPr/>
            </a:pPr>
            <a:fld id="{53FCBABD-41D0-47C6-BEE8-5256A0303ED7}" type="datetime1">
              <a:rPr lang="fi-FI" smtClean="0"/>
              <a:pPr>
                <a:defRPr/>
              </a:pPr>
              <a:t>27.10.2020</a:t>
            </a:fld>
            <a:endParaRPr lang="fi-FI" dirty="0"/>
          </a:p>
        </p:txBody>
      </p:sp>
      <p:sp>
        <p:nvSpPr>
          <p:cNvPr id="5" name="Alatunnisteen paikkamerkki 4"/>
          <p:cNvSpPr>
            <a:spLocks noGrp="1"/>
          </p:cNvSpPr>
          <p:nvPr>
            <p:ph type="ftr" sz="quarter" idx="3"/>
          </p:nvPr>
        </p:nvSpPr>
        <p:spPr/>
        <p:txBody>
          <a:bodyPr/>
          <a:lstStyle/>
          <a:p>
            <a:pPr>
              <a:defRPr/>
            </a:pPr>
            <a:r>
              <a:rPr lang="en-GB" dirty="0"/>
              <a:t>Evaluating hybrids / Harri Laihonen</a:t>
            </a:r>
          </a:p>
        </p:txBody>
      </p:sp>
      <p:sp>
        <p:nvSpPr>
          <p:cNvPr id="6" name="Dian numeron paikkamerkki 5"/>
          <p:cNvSpPr>
            <a:spLocks noGrp="1"/>
          </p:cNvSpPr>
          <p:nvPr>
            <p:ph type="sldNum" sz="quarter" idx="4"/>
          </p:nvPr>
        </p:nvSpPr>
        <p:spPr/>
        <p:txBody>
          <a:bodyPr/>
          <a:lstStyle/>
          <a:p>
            <a:pPr>
              <a:defRPr/>
            </a:pPr>
            <a:fld id="{9AC9C5E4-DD34-409E-9E11-89682544FB1A}" type="slidenum">
              <a:rPr lang="fi-FI" smtClean="0"/>
              <a:pPr>
                <a:defRPr/>
              </a:pPr>
              <a:t>1</a:t>
            </a:fld>
            <a:endParaRPr lang="fi-FI" dirty="0"/>
          </a:p>
        </p:txBody>
      </p:sp>
      <p:sp>
        <p:nvSpPr>
          <p:cNvPr id="54" name="Otsikko 2"/>
          <p:cNvSpPr>
            <a:spLocks noGrp="1"/>
          </p:cNvSpPr>
          <p:nvPr>
            <p:ph type="title"/>
          </p:nvPr>
        </p:nvSpPr>
        <p:spPr>
          <a:xfrm>
            <a:off x="755576" y="3433564"/>
            <a:ext cx="7632848" cy="648072"/>
          </a:xfrm>
        </p:spPr>
        <p:txBody>
          <a:bodyPr/>
          <a:lstStyle/>
          <a:p>
            <a:r>
              <a:rPr lang="en-US" dirty="0"/>
              <a:t>Evaluating Hybrid Management Models</a:t>
            </a:r>
            <a:endParaRPr lang="fi-FI" dirty="0"/>
          </a:p>
        </p:txBody>
      </p:sp>
      <p:sp>
        <p:nvSpPr>
          <p:cNvPr id="55" name="Sisällön paikkamerkki 3"/>
          <p:cNvSpPr>
            <a:spLocks noGrp="1"/>
          </p:cNvSpPr>
          <p:nvPr>
            <p:ph idx="1"/>
          </p:nvPr>
        </p:nvSpPr>
        <p:spPr>
          <a:xfrm>
            <a:off x="755576" y="4003262"/>
            <a:ext cx="7632848" cy="648072"/>
          </a:xfrm>
        </p:spPr>
        <p:txBody>
          <a:bodyPr/>
          <a:lstStyle/>
          <a:p>
            <a:pPr marL="0" indent="0">
              <a:buNone/>
            </a:pPr>
            <a:r>
              <a:rPr lang="en-GB" sz="1400" dirty="0"/>
              <a:t>Based on two evaluations carried out by the HYPER research group (</a:t>
            </a:r>
            <a:r>
              <a:rPr lang="fi-FI" sz="1400" i="1" dirty="0"/>
              <a:t>Jarmo Vakkuri, Jan-Erik Johanson, Petra Kokko, Tomi </a:t>
            </a:r>
            <a:r>
              <a:rPr lang="fi-FI" sz="1400" i="1"/>
              <a:t>Rajala and </a:t>
            </a:r>
            <a:r>
              <a:rPr lang="fi-FI" sz="1400" i="1" dirty="0"/>
              <a:t>Harri Laihonen</a:t>
            </a:r>
            <a:r>
              <a:rPr lang="en-GB" sz="1400" dirty="0"/>
              <a:t>)</a:t>
            </a:r>
          </a:p>
        </p:txBody>
      </p:sp>
      <p:pic>
        <p:nvPicPr>
          <p:cNvPr id="13" name="Kuva 12" descr="UEF_tunnus_harmaa_tausta.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09228"/>
            <a:ext cx="1445232" cy="1368152"/>
          </a:xfrm>
          <a:prstGeom prst="rect">
            <a:avLst/>
          </a:prstGeom>
        </p:spPr>
      </p:pic>
      <p:pic>
        <p:nvPicPr>
          <p:cNvPr id="10" name="Picture 2" descr="http://www.freelargeimages.com/wp-content/uploads/2014/11/Twitter_logo-4.png">
            <a:hlinkClick r:id="rId4"/>
            <a:extLst>
              <a:ext uri="{FF2B5EF4-FFF2-40B4-BE49-F238E27FC236}">
                <a16:creationId xmlns:a16="http://schemas.microsoft.com/office/drawing/2014/main" id="{C56DDE74-F8A4-4F07-9C8A-081DFE9307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249" y="2992082"/>
            <a:ext cx="287299" cy="28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upload.wikimedia.org/wikipedia/commons/c/ca/LinkedIn_logo_initials.png">
            <a:hlinkClick r:id="rId6"/>
            <a:extLst>
              <a:ext uri="{FF2B5EF4-FFF2-40B4-BE49-F238E27FC236}">
                <a16:creationId xmlns:a16="http://schemas.microsoft.com/office/drawing/2014/main" id="{C12015E6-D074-44B7-98DD-D406DF5305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3219" y="2991856"/>
            <a:ext cx="285261" cy="28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hlinkClick r:id="rId8"/>
            <a:extLst>
              <a:ext uri="{FF2B5EF4-FFF2-40B4-BE49-F238E27FC236}">
                <a16:creationId xmlns:a16="http://schemas.microsoft.com/office/drawing/2014/main" id="{BD0B2AA5-92F5-403C-94CA-97D2C3E3876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6151" y="3000006"/>
            <a:ext cx="268960" cy="2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Kuvahaun tulos haulle researchgate">
            <a:hlinkClick r:id="rId10"/>
            <a:extLst>
              <a:ext uri="{FF2B5EF4-FFF2-40B4-BE49-F238E27FC236}">
                <a16:creationId xmlns:a16="http://schemas.microsoft.com/office/drawing/2014/main" id="{441B3D6C-B354-48D0-AE1C-527CFF2A26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15830" y="2991856"/>
            <a:ext cx="268960" cy="2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http://predictableprofits.com/wp-content/uploads/2014/02/SlideShare-logo.jpg">
            <a:hlinkClick r:id="rId12"/>
            <a:extLst>
              <a:ext uri="{FF2B5EF4-FFF2-40B4-BE49-F238E27FC236}">
                <a16:creationId xmlns:a16="http://schemas.microsoft.com/office/drawing/2014/main" id="{C13D1D9A-B612-4817-BAC2-1653CA320F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00571" y="2985216"/>
            <a:ext cx="277110" cy="27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18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kern="0" dirty="0" err="1"/>
              <a:t>Tesoma</a:t>
            </a:r>
            <a:r>
              <a:rPr lang="en-US" b="1" kern="0" dirty="0"/>
              <a:t> Wellbeing Centre </a:t>
            </a:r>
            <a:br>
              <a:rPr lang="en-US" b="1" kern="0" dirty="0"/>
            </a:br>
            <a:r>
              <a:rPr lang="en-US" dirty="0">
                <a:solidFill>
                  <a:srgbClr val="008C99"/>
                </a:solidFill>
              </a:rPr>
              <a:t>Objectives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5941819"/>
              </p:ext>
            </p:extLst>
          </p:nvPr>
        </p:nvGraphicFramePr>
        <p:xfrm>
          <a:off x="827584" y="1705372"/>
          <a:ext cx="7358980" cy="3197951"/>
        </p:xfrm>
        <a:graphic>
          <a:graphicData uri="http://schemas.openxmlformats.org/drawingml/2006/table">
            <a:tbl>
              <a:tblPr firstRow="1" bandRow="1">
                <a:tableStyleId>{5C22544A-7EE6-4342-B048-85BDC9FD1C3A}</a:tableStyleId>
              </a:tblPr>
              <a:tblGrid>
                <a:gridCol w="3679490">
                  <a:extLst>
                    <a:ext uri="{9D8B030D-6E8A-4147-A177-3AD203B41FA5}">
                      <a16:colId xmlns:a16="http://schemas.microsoft.com/office/drawing/2014/main" val="2288039677"/>
                    </a:ext>
                  </a:extLst>
                </a:gridCol>
                <a:gridCol w="3679490">
                  <a:extLst>
                    <a:ext uri="{9D8B030D-6E8A-4147-A177-3AD203B41FA5}">
                      <a16:colId xmlns:a16="http://schemas.microsoft.com/office/drawing/2014/main" val="1265651196"/>
                    </a:ext>
                  </a:extLst>
                </a:gridCol>
              </a:tblGrid>
              <a:tr h="323762">
                <a:tc>
                  <a:txBody>
                    <a:bodyPr/>
                    <a:lstStyle/>
                    <a:p>
                      <a:r>
                        <a:rPr lang="en-US" sz="1400" noProof="0" dirty="0"/>
                        <a:t>City’s objectives</a:t>
                      </a:r>
                    </a:p>
                  </a:txBody>
                  <a:tcPr marL="68580" marR="68580" marT="34290" marB="34290"/>
                </a:tc>
                <a:tc>
                  <a:txBody>
                    <a:bodyPr/>
                    <a:lstStyle/>
                    <a:p>
                      <a:r>
                        <a:rPr lang="en-US" sz="1400" noProof="0" dirty="0"/>
                        <a:t>Objectives of the </a:t>
                      </a:r>
                      <a:r>
                        <a:rPr lang="en-US" sz="1400" noProof="0" dirty="0" err="1"/>
                        <a:t>Tesoma</a:t>
                      </a:r>
                      <a:r>
                        <a:rPr lang="en-US" sz="1400" baseline="0" noProof="0" dirty="0"/>
                        <a:t> wellbeing </a:t>
                      </a:r>
                      <a:r>
                        <a:rPr lang="en-US" sz="1400" baseline="0" noProof="0" dirty="0" err="1"/>
                        <a:t>centre</a:t>
                      </a:r>
                      <a:endParaRPr lang="en-US" sz="1400" noProof="0" dirty="0"/>
                    </a:p>
                  </a:txBody>
                  <a:tcPr marL="68580" marR="68580" marT="34290" marB="34290"/>
                </a:tc>
                <a:extLst>
                  <a:ext uri="{0D108BD9-81ED-4DB2-BD59-A6C34878D82A}">
                    <a16:rowId xmlns:a16="http://schemas.microsoft.com/office/drawing/2014/main" val="3721690144"/>
                  </a:ext>
                </a:extLst>
              </a:tr>
              <a:tr h="463767">
                <a:tc>
                  <a:txBody>
                    <a:bodyPr/>
                    <a:lstStyle/>
                    <a:p>
                      <a:r>
                        <a:rPr lang="en-US" sz="1100" kern="1200" noProof="0" dirty="0">
                          <a:solidFill>
                            <a:schemeClr val="dk1"/>
                          </a:solidFill>
                          <a:effectLst/>
                          <a:latin typeface="+mn-lt"/>
                          <a:ea typeface="+mn-ea"/>
                          <a:cs typeface="+mn-cs"/>
                        </a:rPr>
                        <a:t>Renewing service models</a:t>
                      </a:r>
                      <a:r>
                        <a:rPr lang="en-US" sz="1100" kern="1200" baseline="0" noProof="0" dirty="0">
                          <a:solidFill>
                            <a:schemeClr val="dk1"/>
                          </a:solidFill>
                          <a:effectLst/>
                          <a:latin typeface="+mn-lt"/>
                          <a:ea typeface="+mn-ea"/>
                          <a:cs typeface="+mn-cs"/>
                        </a:rPr>
                        <a:t>….</a:t>
                      </a:r>
                      <a:endParaRPr lang="en-US" sz="1100" kern="1200" noProof="0" dirty="0">
                        <a:solidFill>
                          <a:schemeClr val="dk1"/>
                        </a:solidFill>
                        <a:effectLst/>
                        <a:latin typeface="+mn-lt"/>
                        <a:ea typeface="+mn-ea"/>
                        <a:cs typeface="+mn-cs"/>
                      </a:endParaRPr>
                    </a:p>
                  </a:txBody>
                  <a:tcPr marL="68580" marR="68580" marT="34290" marB="34290"/>
                </a:tc>
                <a:tc>
                  <a:txBody>
                    <a:bodyPr/>
                    <a:lstStyle/>
                    <a:p>
                      <a:pPr marL="228600" indent="-228600">
                        <a:buAutoNum type="alphaUcParenR"/>
                      </a:pPr>
                      <a:r>
                        <a:rPr lang="en-US" sz="1100" noProof="0" dirty="0"/>
                        <a:t>Improving</a:t>
                      </a:r>
                      <a:r>
                        <a:rPr lang="en-US" sz="1100" baseline="0" noProof="0" dirty="0"/>
                        <a:t> wellbeing in </a:t>
                      </a:r>
                      <a:r>
                        <a:rPr lang="en-US" sz="1100" baseline="0" noProof="0" dirty="0" err="1"/>
                        <a:t>Tesoma</a:t>
                      </a:r>
                      <a:endParaRPr lang="en-US" sz="1100" baseline="0" noProof="0" dirty="0"/>
                    </a:p>
                    <a:p>
                      <a:pPr marL="530225" indent="-176213">
                        <a:buFont typeface="Arial" panose="020B0604020202020204" pitchFamily="34" charset="0"/>
                        <a:buChar char="•"/>
                      </a:pPr>
                      <a:r>
                        <a:rPr lang="en-US" sz="1100" noProof="0" dirty="0"/>
                        <a:t>Healthier</a:t>
                      </a:r>
                      <a:r>
                        <a:rPr lang="en-US" sz="1100" baseline="0" noProof="0" dirty="0"/>
                        <a:t> and more active citizens</a:t>
                      </a:r>
                    </a:p>
                  </a:txBody>
                  <a:tcPr marL="68580" marR="68580" marT="34290" marB="34290"/>
                </a:tc>
                <a:extLst>
                  <a:ext uri="{0D108BD9-81ED-4DB2-BD59-A6C34878D82A}">
                    <a16:rowId xmlns:a16="http://schemas.microsoft.com/office/drawing/2014/main" val="2905240619"/>
                  </a:ext>
                </a:extLst>
              </a:tr>
              <a:tr h="848782">
                <a:tc>
                  <a:txBody>
                    <a:bodyPr/>
                    <a:lstStyle/>
                    <a:p>
                      <a:r>
                        <a:rPr lang="en-US" sz="1100" noProof="0" dirty="0"/>
                        <a:t>Experimentation….platform….enabler...innovations…</a:t>
                      </a:r>
                      <a:br>
                        <a:rPr lang="en-US" sz="1100" noProof="0" dirty="0"/>
                      </a:br>
                      <a:r>
                        <a:rPr lang="en-US" sz="1100" noProof="0" dirty="0"/>
                        <a:t>collaboration…participation….</a:t>
                      </a:r>
                    </a:p>
                  </a:txBody>
                  <a:tcPr marL="68580" marR="68580" marT="34290" marB="34290"/>
                </a:tc>
                <a:tc>
                  <a:txBody>
                    <a:bodyPr/>
                    <a:lstStyle/>
                    <a:p>
                      <a:pPr marL="0" indent="0">
                        <a:buNone/>
                      </a:pPr>
                      <a:r>
                        <a:rPr lang="en-US" sz="1100" noProof="0" dirty="0"/>
                        <a:t>B)</a:t>
                      </a:r>
                      <a:r>
                        <a:rPr lang="en-US" sz="1100" baseline="0" noProof="0" dirty="0"/>
                        <a:t> Profitability and development</a:t>
                      </a:r>
                    </a:p>
                    <a:p>
                      <a:pPr marL="530225" indent="-176213">
                        <a:buFont typeface="Arial" panose="020B0604020202020204" pitchFamily="34" charset="0"/>
                        <a:buChar char="•"/>
                      </a:pPr>
                      <a:r>
                        <a:rPr lang="en-US" sz="1100" noProof="0" dirty="0"/>
                        <a:t>Profitable and cost-efficient…</a:t>
                      </a:r>
                    </a:p>
                    <a:p>
                      <a:pPr marL="530225" indent="-176213">
                        <a:buFont typeface="Arial" panose="020B0604020202020204" pitchFamily="34" charset="0"/>
                        <a:buChar char="•"/>
                      </a:pPr>
                      <a:r>
                        <a:rPr lang="en-US" sz="1100" noProof="0" dirty="0"/>
                        <a:t>Renewing and developing</a:t>
                      </a:r>
                      <a:r>
                        <a:rPr lang="en-US" sz="1100" baseline="0" noProof="0" dirty="0"/>
                        <a:t> practices…</a:t>
                      </a:r>
                      <a:endParaRPr lang="en-US" sz="1100" noProof="0" dirty="0"/>
                    </a:p>
                    <a:p>
                      <a:pPr marL="530225" indent="-176213">
                        <a:buFont typeface="Arial" panose="020B0604020202020204" pitchFamily="34" charset="0"/>
                        <a:buChar char="•"/>
                      </a:pPr>
                      <a:r>
                        <a:rPr lang="en-US" sz="1100" noProof="0" dirty="0"/>
                        <a:t>Limited public funding (max. xx. euros)</a:t>
                      </a:r>
                    </a:p>
                  </a:txBody>
                  <a:tcPr marL="68580" marR="68580" marT="34290" marB="34290"/>
                </a:tc>
                <a:extLst>
                  <a:ext uri="{0D108BD9-81ED-4DB2-BD59-A6C34878D82A}">
                    <a16:rowId xmlns:a16="http://schemas.microsoft.com/office/drawing/2014/main" val="1921222990"/>
                  </a:ext>
                </a:extLst>
              </a:tr>
              <a:tr h="656274">
                <a:tc>
                  <a:txBody>
                    <a:bodyPr/>
                    <a:lstStyle/>
                    <a:p>
                      <a:r>
                        <a:rPr lang="en-US" sz="1100" kern="1200" noProof="0" dirty="0">
                          <a:solidFill>
                            <a:schemeClr val="dk1"/>
                          </a:solidFill>
                          <a:effectLst/>
                          <a:latin typeface="+mn-lt"/>
                          <a:ea typeface="+mn-ea"/>
                          <a:cs typeface="+mn-cs"/>
                        </a:rPr>
                        <a:t>Improving overall welfare</a:t>
                      </a:r>
                      <a:r>
                        <a:rPr lang="en-US" sz="1100" kern="1200" baseline="0" noProof="0" dirty="0">
                          <a:solidFill>
                            <a:schemeClr val="dk1"/>
                          </a:solidFill>
                          <a:effectLst/>
                          <a:latin typeface="+mn-lt"/>
                          <a:ea typeface="+mn-ea"/>
                          <a:cs typeface="+mn-cs"/>
                        </a:rPr>
                        <a:t> in the area</a:t>
                      </a:r>
                      <a:r>
                        <a:rPr lang="en-US" sz="1100" kern="1200" noProof="0" dirty="0">
                          <a:solidFill>
                            <a:schemeClr val="dk1"/>
                          </a:solidFill>
                          <a:effectLst/>
                          <a:latin typeface="+mn-lt"/>
                          <a:ea typeface="+mn-ea"/>
                          <a:cs typeface="+mn-cs"/>
                        </a:rPr>
                        <a:t>.</a:t>
                      </a:r>
                    </a:p>
                  </a:txBody>
                  <a:tcPr marL="68580" marR="68580" marT="34290" marB="34290"/>
                </a:tc>
                <a:tc>
                  <a:txBody>
                    <a:bodyPr/>
                    <a:lstStyle/>
                    <a:p>
                      <a:r>
                        <a:rPr lang="en-US" sz="1100" noProof="0" dirty="0"/>
                        <a:t>C) Fit for purpose services</a:t>
                      </a:r>
                    </a:p>
                    <a:p>
                      <a:pPr marL="530225" indent="-176213">
                        <a:buFont typeface="Arial" panose="020B0604020202020204" pitchFamily="34" charset="0"/>
                        <a:buChar char="•"/>
                      </a:pPr>
                      <a:r>
                        <a:rPr lang="en-US" sz="1100" noProof="0" dirty="0"/>
                        <a:t>Continuous and open development of services</a:t>
                      </a:r>
                    </a:p>
                    <a:p>
                      <a:pPr marL="530225" indent="-176213">
                        <a:buFont typeface="Arial" panose="020B0604020202020204" pitchFamily="34" charset="0"/>
                        <a:buChar char="•"/>
                      </a:pPr>
                      <a:r>
                        <a:rPr lang="en-US" sz="1100" noProof="0" dirty="0"/>
                        <a:t>Service experience</a:t>
                      </a:r>
                    </a:p>
                  </a:txBody>
                  <a:tcPr marL="68580" marR="68580" marT="34290" marB="34290"/>
                </a:tc>
                <a:extLst>
                  <a:ext uri="{0D108BD9-81ED-4DB2-BD59-A6C34878D82A}">
                    <a16:rowId xmlns:a16="http://schemas.microsoft.com/office/drawing/2014/main" val="2845524041"/>
                  </a:ext>
                </a:extLst>
              </a:tr>
              <a:tr h="463767">
                <a:tc>
                  <a:txBody>
                    <a:bodyPr/>
                    <a:lstStyle/>
                    <a:p>
                      <a:r>
                        <a:rPr lang="en-US" sz="1100" kern="1200" noProof="0" dirty="0">
                          <a:solidFill>
                            <a:schemeClr val="dk1"/>
                          </a:solidFill>
                          <a:effectLst/>
                          <a:latin typeface="+mn-lt"/>
                          <a:ea typeface="+mn-ea"/>
                          <a:cs typeface="+mn-cs"/>
                        </a:rPr>
                        <a:t>Integration of social and healthcare…strengthening third sector…citizen participation…</a:t>
                      </a:r>
                    </a:p>
                  </a:txBody>
                  <a:tcPr marL="68580" marR="68580" marT="34290" marB="34290"/>
                </a:tc>
                <a:tc>
                  <a:txBody>
                    <a:bodyPr/>
                    <a:lstStyle/>
                    <a:p>
                      <a:endParaRPr lang="fi-FI" sz="1100" dirty="0"/>
                    </a:p>
                  </a:txBody>
                  <a:tcPr marL="68580" marR="68580" marT="34290" marB="34290"/>
                </a:tc>
                <a:extLst>
                  <a:ext uri="{0D108BD9-81ED-4DB2-BD59-A6C34878D82A}">
                    <a16:rowId xmlns:a16="http://schemas.microsoft.com/office/drawing/2014/main" val="2332680767"/>
                  </a:ext>
                </a:extLst>
              </a:tr>
              <a:tr h="441599">
                <a:tc>
                  <a:txBody>
                    <a:bodyPr/>
                    <a:lstStyle/>
                    <a:p>
                      <a:r>
                        <a:rPr lang="en-US" sz="1100" noProof="0" dirty="0"/>
                        <a:t>Low-threshold services…</a:t>
                      </a:r>
                      <a:r>
                        <a:rPr lang="en-US" sz="1100" noProof="0" dirty="0" err="1"/>
                        <a:t>eServices</a:t>
                      </a:r>
                      <a:r>
                        <a:rPr lang="en-US" sz="1100" noProof="0" dirty="0"/>
                        <a:t>…. Counselling…self-service…</a:t>
                      </a:r>
                      <a:endParaRPr lang="en-US" sz="1100" kern="1200" noProof="0" dirty="0">
                        <a:solidFill>
                          <a:schemeClr val="dk1"/>
                        </a:solidFill>
                        <a:effectLst/>
                        <a:latin typeface="+mn-lt"/>
                        <a:ea typeface="+mn-ea"/>
                        <a:cs typeface="+mn-cs"/>
                      </a:endParaRPr>
                    </a:p>
                  </a:txBody>
                  <a:tcPr marL="68580" marR="68580" marT="34290" marB="34290"/>
                </a:tc>
                <a:tc>
                  <a:txBody>
                    <a:bodyPr/>
                    <a:lstStyle/>
                    <a:p>
                      <a:endParaRPr lang="fi-FI" sz="1100" dirty="0"/>
                    </a:p>
                  </a:txBody>
                  <a:tcPr marL="68580" marR="68580" marT="34290" marB="34290"/>
                </a:tc>
                <a:extLst>
                  <a:ext uri="{0D108BD9-81ED-4DB2-BD59-A6C34878D82A}">
                    <a16:rowId xmlns:a16="http://schemas.microsoft.com/office/drawing/2014/main" val="1427875010"/>
                  </a:ext>
                </a:extLst>
              </a:tr>
            </a:tbl>
          </a:graphicData>
        </a:graphic>
      </p:graphicFrame>
      <p:sp>
        <p:nvSpPr>
          <p:cNvPr id="2" name="TextBox 1"/>
          <p:cNvSpPr txBox="1"/>
          <p:nvPr/>
        </p:nvSpPr>
        <p:spPr>
          <a:xfrm>
            <a:off x="4788024" y="4903323"/>
            <a:ext cx="3381054" cy="230832"/>
          </a:xfrm>
          <a:prstGeom prst="rect">
            <a:avLst/>
          </a:prstGeom>
          <a:noFill/>
        </p:spPr>
        <p:txBody>
          <a:bodyPr wrap="none" rtlCol="0">
            <a:spAutoFit/>
          </a:bodyPr>
          <a:lstStyle/>
          <a:p>
            <a:r>
              <a:rPr lang="fi-FI" sz="900" dirty="0">
                <a:solidFill>
                  <a:schemeClr val="bg1">
                    <a:lumMod val="50000"/>
                  </a:schemeClr>
                </a:solidFill>
              </a:rPr>
              <a:t>Lähde: Tesoman hyvinvointiallianssi - Hankintamallin kuvaus</a:t>
            </a:r>
          </a:p>
        </p:txBody>
      </p:sp>
      <p:sp>
        <p:nvSpPr>
          <p:cNvPr id="5" name="Päivämäärän paikkamerkki 3">
            <a:extLst>
              <a:ext uri="{FF2B5EF4-FFF2-40B4-BE49-F238E27FC236}">
                <a16:creationId xmlns:a16="http://schemas.microsoft.com/office/drawing/2014/main" id="{C720F7F0-3BFA-4951-A589-C03465F11FC9}"/>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7" name="Alatunnisteen paikkamerkki 4">
            <a:extLst>
              <a:ext uri="{FF2B5EF4-FFF2-40B4-BE49-F238E27FC236}">
                <a16:creationId xmlns:a16="http://schemas.microsoft.com/office/drawing/2014/main" id="{2136C637-D21C-4FEA-9801-9CB6B2114A26}"/>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8" name="Dian numeron paikkamerkki 5">
            <a:extLst>
              <a:ext uri="{FF2B5EF4-FFF2-40B4-BE49-F238E27FC236}">
                <a16:creationId xmlns:a16="http://schemas.microsoft.com/office/drawing/2014/main" id="{D7AA5CA2-5055-43CE-8D17-3E40411603CC}"/>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10</a:t>
            </a:fld>
            <a:endParaRPr lang="fi-FI" dirty="0"/>
          </a:p>
        </p:txBody>
      </p:sp>
    </p:spTree>
    <p:extLst>
      <p:ext uri="{BB962C8B-B14F-4D97-AF65-F5344CB8AC3E}">
        <p14:creationId xmlns:p14="http://schemas.microsoft.com/office/powerpoint/2010/main" val="238477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summary</a:t>
            </a:r>
            <a:br>
              <a:rPr lang="en-US" dirty="0"/>
            </a:br>
            <a:r>
              <a:rPr lang="en-US" dirty="0">
                <a:solidFill>
                  <a:srgbClr val="008C99"/>
                </a:solidFill>
              </a:rPr>
              <a:t>Main managerial challenges in hybrids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051303"/>
              </p:ext>
            </p:extLst>
          </p:nvPr>
        </p:nvGraphicFramePr>
        <p:xfrm>
          <a:off x="363072" y="1572918"/>
          <a:ext cx="8417856" cy="3569970"/>
        </p:xfrm>
        <a:graphic>
          <a:graphicData uri="http://schemas.openxmlformats.org/drawingml/2006/table">
            <a:tbl>
              <a:tblPr firstRow="1" bandRow="1">
                <a:tableStyleId>{5C22544A-7EE6-4342-B048-85BDC9FD1C3A}</a:tableStyleId>
              </a:tblPr>
              <a:tblGrid>
                <a:gridCol w="1040576">
                  <a:extLst>
                    <a:ext uri="{9D8B030D-6E8A-4147-A177-3AD203B41FA5}">
                      <a16:colId xmlns:a16="http://schemas.microsoft.com/office/drawing/2014/main" val="2362529603"/>
                    </a:ext>
                  </a:extLst>
                </a:gridCol>
                <a:gridCol w="3777920">
                  <a:extLst>
                    <a:ext uri="{9D8B030D-6E8A-4147-A177-3AD203B41FA5}">
                      <a16:colId xmlns:a16="http://schemas.microsoft.com/office/drawing/2014/main" val="2725831372"/>
                    </a:ext>
                  </a:extLst>
                </a:gridCol>
                <a:gridCol w="3599360">
                  <a:extLst>
                    <a:ext uri="{9D8B030D-6E8A-4147-A177-3AD203B41FA5}">
                      <a16:colId xmlns:a16="http://schemas.microsoft.com/office/drawing/2014/main" val="1792898896"/>
                    </a:ext>
                  </a:extLst>
                </a:gridCol>
              </a:tblGrid>
              <a:tr h="278130">
                <a:tc>
                  <a:txBody>
                    <a:bodyPr/>
                    <a:lstStyle/>
                    <a:p>
                      <a:endParaRPr lang="en-GB" sz="800" noProof="0">
                        <a:solidFill>
                          <a:schemeClr val="tx1"/>
                        </a:solidFill>
                      </a:endParaRPr>
                    </a:p>
                  </a:txBody>
                  <a:tcPr marL="68580" marR="68580" marT="34290" marB="34290"/>
                </a:tc>
                <a:tc>
                  <a:txBody>
                    <a:bodyPr/>
                    <a:lstStyle/>
                    <a:p>
                      <a:r>
                        <a:rPr lang="en-GB" sz="800" noProof="0">
                          <a:solidFill>
                            <a:schemeClr val="tx1"/>
                          </a:solidFill>
                        </a:rPr>
                        <a:t>Accountable care organization (VHO)</a:t>
                      </a:r>
                    </a:p>
                  </a:txBody>
                  <a:tcPr marL="68580" marR="68580" marT="34290" marB="34290"/>
                </a:tc>
                <a:tc>
                  <a:txBody>
                    <a:bodyPr/>
                    <a:lstStyle/>
                    <a:p>
                      <a:r>
                        <a:rPr lang="en-GB" sz="800" noProof="0">
                          <a:solidFill>
                            <a:schemeClr val="tx1"/>
                          </a:solidFill>
                        </a:rPr>
                        <a:t>Tesoma</a:t>
                      </a:r>
                      <a:r>
                        <a:rPr lang="en-GB" sz="800" baseline="0" noProof="0">
                          <a:solidFill>
                            <a:schemeClr val="tx1"/>
                          </a:solidFill>
                        </a:rPr>
                        <a:t> welfare alliance </a:t>
                      </a:r>
                      <a:r>
                        <a:rPr lang="en-GB" sz="800" noProof="0">
                          <a:solidFill>
                            <a:schemeClr val="tx1"/>
                          </a:solidFill>
                        </a:rPr>
                        <a:t>(THA)</a:t>
                      </a:r>
                    </a:p>
                  </a:txBody>
                  <a:tcPr marL="68580" marR="68580" marT="34290" marB="34290"/>
                </a:tc>
                <a:extLst>
                  <a:ext uri="{0D108BD9-81ED-4DB2-BD59-A6C34878D82A}">
                    <a16:rowId xmlns:a16="http://schemas.microsoft.com/office/drawing/2014/main" val="3688858542"/>
                  </a:ext>
                </a:extLst>
              </a:tr>
              <a:tr h="948690">
                <a:tc>
                  <a:txBody>
                    <a:bodyPr/>
                    <a:lstStyle/>
                    <a:p>
                      <a:r>
                        <a:rPr lang="en-GB" sz="800" b="1" noProof="0">
                          <a:solidFill>
                            <a:schemeClr val="tx1"/>
                          </a:solidFill>
                        </a:rPr>
                        <a:t>Objectives</a:t>
                      </a:r>
                    </a:p>
                  </a:txBody>
                  <a:tcPr marL="68580" marR="68580" marT="34290" marB="34290"/>
                </a:tc>
                <a:tc>
                  <a:txBody>
                    <a:bodyPr/>
                    <a:lstStyle/>
                    <a:p>
                      <a:pPr marL="342900" marR="0" lvl="0" indent="-342900" algn="l" defTabSz="548640" rtl="0" eaLnBrk="1" fontAlgn="auto" latinLnBrk="0" hangingPunct="1">
                        <a:lnSpc>
                          <a:spcPct val="100000"/>
                        </a:lnSpc>
                        <a:spcBef>
                          <a:spcPts val="0"/>
                        </a:spcBef>
                        <a:spcAft>
                          <a:spcPts val="0"/>
                        </a:spcAft>
                        <a:buClrTx/>
                        <a:buSzTx/>
                        <a:buFont typeface="+mj-lt"/>
                        <a:buAutoNum type="arabicPeriod"/>
                        <a:tabLst/>
                        <a:defRPr/>
                      </a:pPr>
                      <a:r>
                        <a:rPr lang="en-GB" sz="8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Objectives create commitment among actors;</a:t>
                      </a: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there are no conflicts (or at least those are not mentioned)</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Underlying principles are observable (ACO, New care model and Shared savings)</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Operational logics are close to each others; shared care path guides operations, but it remains unclear how process optimization has been taken into account in objectives (time lag, lead-time, early warnings)?</a:t>
                      </a:r>
                    </a:p>
                  </a:txBody>
                  <a:tcPr marL="68580" marR="68580" marT="34290" marB="34290"/>
                </a:tc>
                <a:tc>
                  <a:txBody>
                    <a:bodyPr/>
                    <a:lstStyle/>
                    <a:p>
                      <a:pPr marL="342900" marR="0" lvl="0" indent="-342900" algn="l" defTabSz="548640" rtl="0" eaLnBrk="1" fontAlgn="auto" latinLnBrk="0" hangingPunct="1">
                        <a:lnSpc>
                          <a:spcPct val="100000"/>
                        </a:lnSpc>
                        <a:spcBef>
                          <a:spcPts val="0"/>
                        </a:spcBef>
                        <a:spcAft>
                          <a:spcPts val="0"/>
                        </a:spcAft>
                        <a:buClrTx/>
                        <a:buSzTx/>
                        <a:buFont typeface="+mj-lt"/>
                        <a:buAutoNum type="arabicPeriod"/>
                        <a:tabLst/>
                        <a:defRPr/>
                      </a:pPr>
                      <a:r>
                        <a:rPr lang="en-GB" sz="8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Objectives create commitment among actors;</a:t>
                      </a: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there are no conflicts (or at least those are not mentioned)</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Objects seem to relate more to other ongoing projects than THA ‘s own process. </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Agreement model creates mixed incentives.</a:t>
                      </a:r>
                    </a:p>
                  </a:txBody>
                  <a:tcPr marL="68580" marR="68580" marT="34290" marB="34290"/>
                </a:tc>
                <a:extLst>
                  <a:ext uri="{0D108BD9-81ED-4DB2-BD59-A6C34878D82A}">
                    <a16:rowId xmlns:a16="http://schemas.microsoft.com/office/drawing/2014/main" val="1000566178"/>
                  </a:ext>
                </a:extLst>
              </a:tr>
              <a:tr h="822960">
                <a:tc>
                  <a:txBody>
                    <a:bodyPr/>
                    <a:lstStyle/>
                    <a:p>
                      <a:r>
                        <a:rPr lang="en-GB" sz="800" b="1" noProof="0">
                          <a:solidFill>
                            <a:schemeClr val="tx1"/>
                          </a:solidFill>
                        </a:rPr>
                        <a:t>Organization</a:t>
                      </a:r>
                      <a:r>
                        <a:rPr lang="en-GB" sz="800" b="1" baseline="0" noProof="0">
                          <a:solidFill>
                            <a:schemeClr val="tx1"/>
                          </a:solidFill>
                        </a:rPr>
                        <a:t> and responsibilities</a:t>
                      </a:r>
                      <a:endParaRPr lang="en-GB" sz="800" b="1" noProof="0">
                        <a:solidFill>
                          <a:schemeClr val="tx1"/>
                        </a:solidFill>
                      </a:endParaRPr>
                    </a:p>
                  </a:txBody>
                  <a:tcPr marL="68580" marR="68580" marT="34290" marB="34290"/>
                </a:tc>
                <a:tc>
                  <a:txBody>
                    <a:bodyPr/>
                    <a:lstStyle/>
                    <a:p>
                      <a:pPr marL="342900" indent="-342900">
                        <a:buFont typeface="+mj-lt"/>
                        <a:buAutoNum type="arabicPeriod"/>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 analysis provides support for operations management and organizing; clear roles and sharing of responsibilities</a:t>
                      </a:r>
                    </a:p>
                    <a:p>
                      <a:pPr marL="342900" indent="-342900">
                        <a:buFont typeface="+mj-lt"/>
                        <a:buAutoNum type="arabicPeriod"/>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Collaboration is based on trust and appreciation; this will be truly weighted when someone has to give up something</a:t>
                      </a:r>
                    </a:p>
                    <a:p>
                      <a:pPr marL="342900" indent="-342900">
                        <a:buFont typeface="+mj-lt"/>
                        <a:buAutoNum type="arabicPeriod"/>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Instilling the model, its continuity and sustainability; strong reliance on some key persons and lack of well-established practices as risks</a:t>
                      </a:r>
                    </a:p>
                  </a:txBody>
                  <a:tcPr marL="68580" marR="68580" marT="34290" marB="34290"/>
                </a:tc>
                <a:tc>
                  <a:txBody>
                    <a:bodyPr/>
                    <a:lstStyle/>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Collaboration is a shared ambition, there are clear differences between cultures (public vs. private).</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Organizing and responsibilities are unclear on critical areas</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Management responsibilities are about to from; supervision of work and administrative vs. decision-making; clear responsibilities?</a:t>
                      </a:r>
                    </a:p>
                  </a:txBody>
                  <a:tcPr marL="68580" marR="68580" marT="34290" marB="34290"/>
                </a:tc>
                <a:extLst>
                  <a:ext uri="{0D108BD9-81ED-4DB2-BD59-A6C34878D82A}">
                    <a16:rowId xmlns:a16="http://schemas.microsoft.com/office/drawing/2014/main" val="3241370409"/>
                  </a:ext>
                </a:extLst>
              </a:tr>
              <a:tr h="822960">
                <a:tc>
                  <a:txBody>
                    <a:bodyPr/>
                    <a:lstStyle/>
                    <a:p>
                      <a:r>
                        <a:rPr lang="en-GB" sz="800" b="1" noProof="0">
                          <a:solidFill>
                            <a:schemeClr val="tx1"/>
                          </a:solidFill>
                        </a:rPr>
                        <a:t>Engagement and commitment</a:t>
                      </a:r>
                    </a:p>
                  </a:txBody>
                  <a:tcPr marL="68580" marR="68580" marT="34290" marB="34290"/>
                </a:tc>
                <a:tc>
                  <a:txBody>
                    <a:bodyPr/>
                    <a:lstStyle/>
                    <a:p>
                      <a:pPr marL="342900" indent="-342900">
                        <a:buFont typeface="+mj-lt"/>
                        <a:buAutoNum type="arabicPeriod"/>
                      </a:pP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Actors credit openness</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voluntary</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nature of the model; joint decision-making and innovativeness as incentives</a:t>
                      </a:r>
                    </a:p>
                    <a:p>
                      <a:pPr marL="342900" indent="-342900">
                        <a:buFont typeface="+mj-lt"/>
                        <a:buAutoNum type="arabicPeriod"/>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Monetary incentives are not in use yet; remains to be seen how those will engage; resources and possibilities to participate differ</a:t>
                      </a:r>
                    </a:p>
                    <a:p>
                      <a:pPr marL="342900" indent="-342900">
                        <a:buFont typeface="+mj-lt"/>
                        <a:buAutoNum type="arabicPeriod"/>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Loose coupling may create a risk for continuity and sustainability</a:t>
                      </a:r>
                    </a:p>
                  </a:txBody>
                  <a:tcPr marL="68580" marR="68580" marT="34290" marB="34290"/>
                </a:tc>
                <a:tc>
                  <a:txBody>
                    <a:bodyPr/>
                    <a:lstStyle/>
                    <a:p>
                      <a:pPr marL="342900" indent="-342900">
                        <a:buFont typeface="+mj-lt"/>
                        <a:buAutoNum type="arabicPeriod"/>
                      </a:pP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Complex relationships</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between </a:t>
                      </a: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objectives</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actor’s commitment more complex than </a:t>
                      </a: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 for</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management control</a:t>
                      </a: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mj-lt"/>
                        <a:buAutoNum type="arabicPeriod"/>
                      </a:pP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Commitment</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disappears if own/personal objective are not connected to objectives of the </a:t>
                      </a: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a:t>
                      </a:r>
                    </a:p>
                    <a:p>
                      <a:pPr marL="342900" indent="-342900">
                        <a:buFont typeface="+mj-lt"/>
                        <a:buAutoNum type="arabicPeriod"/>
                      </a:pPr>
                      <a:r>
                        <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 practices for engagement – </a:t>
                      </a: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training, interaction and diverse collaboration</a:t>
                      </a:r>
                      <a:endParaRPr lang="en-GB" sz="800" kern="12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4235967130"/>
                  </a:ext>
                </a:extLst>
              </a:tr>
              <a:tr h="697230">
                <a:tc>
                  <a:txBody>
                    <a:bodyPr/>
                    <a:lstStyle/>
                    <a:p>
                      <a:r>
                        <a:rPr lang="en-GB" sz="800" b="1" noProof="0">
                          <a:solidFill>
                            <a:schemeClr val="tx1"/>
                          </a:solidFill>
                        </a:rPr>
                        <a:t>Measurement and knowledge flow</a:t>
                      </a:r>
                    </a:p>
                  </a:txBody>
                  <a:tcPr marL="68580" marR="68580" marT="34290" marB="34290"/>
                </a:tc>
                <a:tc>
                  <a:txBody>
                    <a:bodyPr/>
                    <a:lstStyle/>
                    <a:p>
                      <a:pPr marL="342900" marR="0" lvl="0" indent="-342900" algn="l" defTabSz="548640" rtl="0" eaLnBrk="1" fontAlgn="auto" latinLnBrk="0" hangingPunct="1">
                        <a:lnSpc>
                          <a:spcPct val="100000"/>
                        </a:lnSpc>
                        <a:spcBef>
                          <a:spcPts val="0"/>
                        </a:spcBef>
                        <a:spcAft>
                          <a:spcPts val="0"/>
                        </a:spcAft>
                        <a:buClrTx/>
                        <a:buSzTx/>
                        <a:buFont typeface="+mj-lt"/>
                        <a:buAutoNum type="arabicPeriod"/>
                        <a:tabLst/>
                        <a:defRPr/>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questions regarding knowledge flow relate to objectives, organizing, commitment, reporting (e.g. care plan) and communication</a:t>
                      </a:r>
                    </a:p>
                    <a:p>
                      <a:pPr marL="342900" marR="0" lvl="0" indent="-342900" algn="l" defTabSz="548640" rtl="0" eaLnBrk="1" fontAlgn="auto" latinLnBrk="0" hangingPunct="1">
                        <a:lnSpc>
                          <a:spcPct val="100000"/>
                        </a:lnSpc>
                        <a:spcBef>
                          <a:spcPts val="0"/>
                        </a:spcBef>
                        <a:spcAft>
                          <a:spcPts val="0"/>
                        </a:spcAft>
                        <a:buClrTx/>
                        <a:buSzTx/>
                        <a:buFont typeface="+mj-lt"/>
                        <a:buAutoNum type="arabicPeriod"/>
                        <a:tabLst/>
                        <a:defRPr/>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risks related to data governance and reporting</a:t>
                      </a:r>
                    </a:p>
                    <a:p>
                      <a:pPr marL="342900" marR="0" lvl="0" indent="-342900" algn="l" defTabSz="548640" rtl="0" eaLnBrk="1" fontAlgn="auto" latinLnBrk="0" hangingPunct="1">
                        <a:lnSpc>
                          <a:spcPct val="100000"/>
                        </a:lnSpc>
                        <a:spcBef>
                          <a:spcPts val="0"/>
                        </a:spcBef>
                        <a:spcAft>
                          <a:spcPts val="0"/>
                        </a:spcAft>
                        <a:buClrTx/>
                        <a:buSzTx/>
                        <a:buFont typeface="+mj-lt"/>
                        <a:buAutoNum type="arabicPeriod"/>
                        <a:tabLst/>
                        <a:defRPr/>
                      </a:pPr>
                      <a:r>
                        <a:rPr lang="en-GB" sz="800" kern="1200" baseline="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Missing measurement information on process optimization (e.g.. time lag, lead-time, early warnings)?</a:t>
                      </a:r>
                    </a:p>
                  </a:txBody>
                  <a:tcPr marL="68580" marR="68580" marT="34290" marB="34290"/>
                </a:tc>
                <a:tc>
                  <a:txBody>
                    <a:bodyPr/>
                    <a:lstStyle/>
                    <a:p>
                      <a:pPr marL="342900" indent="-342900">
                        <a:buFont typeface="+mj-lt"/>
                        <a:buAutoNum type="arabicPeriod"/>
                      </a:pPr>
                      <a:r>
                        <a:rPr lang="en-GB" sz="8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Building of a shared knowledge base</a:t>
                      </a: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incomplete</a:t>
                      </a:r>
                      <a:endParaRPr lang="en-GB" sz="8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Measuring the value of the new model difficult (shared value)</a:t>
                      </a:r>
                    </a:p>
                    <a:p>
                      <a:pPr marL="342900" indent="-342900">
                        <a:buFont typeface="+mj-lt"/>
                        <a:buAutoNum type="arabicPeriod"/>
                      </a:pPr>
                      <a:r>
                        <a:rPr lang="en-GB" sz="800" kern="120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Problems in knowledge flow relate to objectives, organizing, commitment, and reporting.</a:t>
                      </a:r>
                    </a:p>
                  </a:txBody>
                  <a:tcPr marL="68580" marR="68580" marT="34290" marB="34290"/>
                </a:tc>
                <a:extLst>
                  <a:ext uri="{0D108BD9-81ED-4DB2-BD59-A6C34878D82A}">
                    <a16:rowId xmlns:a16="http://schemas.microsoft.com/office/drawing/2014/main" val="3066374109"/>
                  </a:ext>
                </a:extLst>
              </a:tr>
            </a:tbl>
          </a:graphicData>
        </a:graphic>
      </p:graphicFrame>
      <p:sp>
        <p:nvSpPr>
          <p:cNvPr id="5" name="Päivämäärän paikkamerkki 3">
            <a:extLst>
              <a:ext uri="{FF2B5EF4-FFF2-40B4-BE49-F238E27FC236}">
                <a16:creationId xmlns:a16="http://schemas.microsoft.com/office/drawing/2014/main" id="{B4AE0A74-8C5B-4044-8A57-25C89B45703E}"/>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6" name="Alatunnisteen paikkamerkki 4">
            <a:extLst>
              <a:ext uri="{FF2B5EF4-FFF2-40B4-BE49-F238E27FC236}">
                <a16:creationId xmlns:a16="http://schemas.microsoft.com/office/drawing/2014/main" id="{77E08EC9-0AC4-4F54-BB93-B370DB82D51E}"/>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7" name="Dian numeron paikkamerkki 5">
            <a:extLst>
              <a:ext uri="{FF2B5EF4-FFF2-40B4-BE49-F238E27FC236}">
                <a16:creationId xmlns:a16="http://schemas.microsoft.com/office/drawing/2014/main" id="{24ADCCE1-18A8-4425-A416-3750FE19405A}"/>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11</a:t>
            </a:fld>
            <a:endParaRPr lang="fi-FI" dirty="0"/>
          </a:p>
        </p:txBody>
      </p:sp>
      <p:sp>
        <p:nvSpPr>
          <p:cNvPr id="8" name="Rectangle 7">
            <a:extLst>
              <a:ext uri="{FF2B5EF4-FFF2-40B4-BE49-F238E27FC236}">
                <a16:creationId xmlns:a16="http://schemas.microsoft.com/office/drawing/2014/main" id="{63ED9FA9-5C4B-4EF6-B1AE-5A12F4EF542F}"/>
              </a:ext>
            </a:extLst>
          </p:cNvPr>
          <p:cNvSpPr/>
          <p:nvPr/>
        </p:nvSpPr>
        <p:spPr>
          <a:xfrm>
            <a:off x="2166139" y="2004966"/>
            <a:ext cx="606910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rgbClr val="008C99"/>
                </a:solidFill>
                <a:effectLst/>
                <a:uLnTx/>
                <a:uFillTx/>
                <a:latin typeface="Arial" panose="020B0604020202020204"/>
                <a:ea typeface="+mn-ea"/>
                <a:cs typeface="+mn-cs"/>
              </a:rPr>
              <a:t>Managerial challenge: How to develop a shared agenda and</a:t>
            </a:r>
            <a:r>
              <a:rPr kumimoji="0" lang="en-US" sz="1800" b="0" i="0" u="none" strike="noStrike" kern="1200" cap="none" spc="0" normalizeH="0" dirty="0">
                <a:ln>
                  <a:noFill/>
                </a:ln>
                <a:solidFill>
                  <a:srgbClr val="008C99"/>
                </a:solidFill>
                <a:effectLst/>
                <a:uLnTx/>
                <a:uFillTx/>
                <a:latin typeface="Arial" panose="020B0604020202020204"/>
                <a:ea typeface="+mn-ea"/>
                <a:cs typeface="+mn-cs"/>
              </a:rPr>
              <a:t> objectives? </a:t>
            </a:r>
            <a:endParaRPr kumimoji="0" lang="en-US" sz="1800" b="0" i="0" u="none" strike="noStrike" kern="1200" cap="none" spc="0" normalizeH="0" baseline="0" dirty="0">
              <a:ln>
                <a:noFill/>
              </a:ln>
              <a:solidFill>
                <a:srgbClr val="008C99"/>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DF7A667-C20D-4BF2-A2F3-3F6C7E499BFD}"/>
              </a:ext>
            </a:extLst>
          </p:cNvPr>
          <p:cNvSpPr/>
          <p:nvPr/>
        </p:nvSpPr>
        <p:spPr>
          <a:xfrm>
            <a:off x="2166139" y="2891025"/>
            <a:ext cx="606910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rgbClr val="008C99"/>
                </a:solidFill>
                <a:effectLst/>
                <a:uLnTx/>
                <a:uFillTx/>
                <a:latin typeface="Arial" panose="020B0604020202020204"/>
                <a:ea typeface="+mn-ea"/>
                <a:cs typeface="+mn-cs"/>
              </a:rPr>
              <a:t>Managerial challenge: How to organize responsibilities, build trust and enable continuous dialogue?</a:t>
            </a:r>
          </a:p>
        </p:txBody>
      </p:sp>
      <p:sp>
        <p:nvSpPr>
          <p:cNvPr id="10" name="Rectangle 9">
            <a:extLst>
              <a:ext uri="{FF2B5EF4-FFF2-40B4-BE49-F238E27FC236}">
                <a16:creationId xmlns:a16="http://schemas.microsoft.com/office/drawing/2014/main" id="{36ADECE2-E897-4399-9185-4627A2659A98}"/>
              </a:ext>
            </a:extLst>
          </p:cNvPr>
          <p:cNvSpPr/>
          <p:nvPr/>
        </p:nvSpPr>
        <p:spPr>
          <a:xfrm>
            <a:off x="2166139" y="3692920"/>
            <a:ext cx="606910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rgbClr val="008C99"/>
                </a:solidFill>
                <a:effectLst/>
                <a:uLnTx/>
                <a:uFillTx/>
                <a:latin typeface="Arial" panose="020B0604020202020204"/>
                <a:ea typeface="+mn-ea"/>
                <a:cs typeface="+mn-cs"/>
              </a:rPr>
              <a:t>Managerial challenge: How to motivate and enable participation?</a:t>
            </a:r>
          </a:p>
        </p:txBody>
      </p:sp>
      <p:sp>
        <p:nvSpPr>
          <p:cNvPr id="11" name="Rectangle 10">
            <a:extLst>
              <a:ext uri="{FF2B5EF4-FFF2-40B4-BE49-F238E27FC236}">
                <a16:creationId xmlns:a16="http://schemas.microsoft.com/office/drawing/2014/main" id="{1F53ED09-A291-4C97-A636-EAE6D3F71586}"/>
              </a:ext>
            </a:extLst>
          </p:cNvPr>
          <p:cNvSpPr/>
          <p:nvPr/>
        </p:nvSpPr>
        <p:spPr>
          <a:xfrm>
            <a:off x="2166139" y="4494815"/>
            <a:ext cx="606910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srgbClr val="008C99"/>
                </a:solidFill>
                <a:effectLst/>
                <a:uLnTx/>
                <a:uFillTx/>
                <a:latin typeface="Arial" panose="020B0604020202020204"/>
                <a:ea typeface="+mn-ea"/>
                <a:cs typeface="+mn-cs"/>
              </a:rPr>
              <a:t>Managerial challenge: How to agree on</a:t>
            </a:r>
            <a:r>
              <a:rPr kumimoji="0" lang="en-US" sz="1800" b="0" i="0" u="none" strike="noStrike" kern="1200" cap="none" spc="0" normalizeH="0" dirty="0">
                <a:ln>
                  <a:noFill/>
                </a:ln>
                <a:solidFill>
                  <a:srgbClr val="008C99"/>
                </a:solidFill>
                <a:effectLst/>
                <a:uLnTx/>
                <a:uFillTx/>
                <a:latin typeface="Arial" panose="020B0604020202020204"/>
                <a:ea typeface="+mn-ea"/>
                <a:cs typeface="+mn-cs"/>
              </a:rPr>
              <a:t> </a:t>
            </a:r>
            <a:r>
              <a:rPr lang="en-US" sz="1800" dirty="0">
                <a:solidFill>
                  <a:srgbClr val="008C99"/>
                </a:solidFill>
                <a:latin typeface="Arial" panose="020B0604020202020204"/>
              </a:rPr>
              <a:t>shared measures and analyze data together</a:t>
            </a:r>
            <a:r>
              <a:rPr kumimoji="0" lang="en-US" sz="1800" b="0" i="0" u="none" strike="noStrike" kern="1200" cap="none" spc="0" normalizeH="0" baseline="0" dirty="0">
                <a:ln>
                  <a:noFill/>
                </a:ln>
                <a:solidFill>
                  <a:srgbClr val="008C99"/>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1988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learnings </a:t>
            </a:r>
            <a:br>
              <a:rPr lang="en-US" dirty="0"/>
            </a:br>
            <a:r>
              <a:rPr lang="en-US" dirty="0">
                <a:solidFill>
                  <a:srgbClr val="008C99"/>
                </a:solidFill>
              </a:rPr>
              <a:t>Takeaways for the management group</a:t>
            </a:r>
          </a:p>
        </p:txBody>
      </p:sp>
      <p:sp>
        <p:nvSpPr>
          <p:cNvPr id="3" name="Content Placeholder 2"/>
          <p:cNvSpPr>
            <a:spLocks noGrp="1"/>
          </p:cNvSpPr>
          <p:nvPr>
            <p:ph idx="1"/>
          </p:nvPr>
        </p:nvSpPr>
        <p:spPr>
          <a:xfrm>
            <a:off x="589407" y="1510758"/>
            <a:ext cx="7965188" cy="3539498"/>
          </a:xfrm>
        </p:spPr>
        <p:txBody>
          <a:bodyPr>
            <a:noAutofit/>
          </a:bodyPr>
          <a:lstStyle/>
          <a:p>
            <a:r>
              <a:rPr lang="en-US" dirty="0"/>
              <a:t>Strategic</a:t>
            </a:r>
          </a:p>
          <a:p>
            <a:pPr marL="475060" indent="-276225">
              <a:buFont typeface="+mj-lt"/>
              <a:buAutoNum type="arabicPeriod"/>
            </a:pPr>
            <a:r>
              <a:rPr lang="en-US" sz="1350" dirty="0"/>
              <a:t>Special attention to a) service system, b) customer orientation .</a:t>
            </a:r>
          </a:p>
          <a:p>
            <a:pPr marL="475060" indent="-276225">
              <a:buFont typeface="+mj-lt"/>
              <a:buAutoNum type="arabicPeriod"/>
            </a:pPr>
            <a:r>
              <a:rPr lang="en-US" sz="1350" dirty="0"/>
              <a:t>VHO ja THA different cases: different hybrids solve the problems in a different way, calls for case-specific solutions.</a:t>
            </a:r>
          </a:p>
          <a:p>
            <a:pPr marL="475060" indent="-276225">
              <a:buFont typeface="+mj-lt"/>
              <a:buAutoNum type="arabicPeriod"/>
            </a:pPr>
            <a:r>
              <a:rPr lang="en-US" sz="1350" dirty="0"/>
              <a:t>Objectives change during the life-cycle: commitment vs. strategic management.</a:t>
            </a:r>
          </a:p>
          <a:p>
            <a:pPr marL="475060" indent="-276225">
              <a:buFont typeface="+mj-lt"/>
              <a:buAutoNum type="arabicPeriod"/>
            </a:pPr>
            <a:r>
              <a:rPr lang="en-US" sz="1350" dirty="0"/>
              <a:t>Engagement and commitment in an important role: enable sustainable change, learning from others and long-term impacts of the network.</a:t>
            </a:r>
          </a:p>
          <a:p>
            <a:pPr marL="475060" indent="-276225">
              <a:buFont typeface="+mj-lt"/>
              <a:buAutoNum type="arabicPeriod"/>
            </a:pPr>
            <a:r>
              <a:rPr lang="en-US" sz="1350" dirty="0"/>
              <a:t>Development of measurement practices is a necessity for showing the shared value and acceptability of the model.</a:t>
            </a:r>
          </a:p>
          <a:p>
            <a:r>
              <a:rPr lang="en-US" dirty="0"/>
              <a:t>Practical tips</a:t>
            </a:r>
          </a:p>
          <a:p>
            <a:pPr marL="475060" indent="-276225">
              <a:buFont typeface="+mj-lt"/>
              <a:buAutoNum type="arabicPeriod"/>
            </a:pPr>
            <a:r>
              <a:rPr lang="en-US" sz="1350" dirty="0"/>
              <a:t>Create clear focus and story between different level objectives.</a:t>
            </a:r>
          </a:p>
          <a:p>
            <a:pPr marL="475060" indent="-276225">
              <a:buFont typeface="+mj-lt"/>
              <a:buAutoNum type="arabicPeriod"/>
            </a:pPr>
            <a:r>
              <a:rPr lang="en-US" sz="1350" dirty="0"/>
              <a:t>Ensure data integration.</a:t>
            </a:r>
          </a:p>
          <a:p>
            <a:pPr marL="475060" indent="-276225">
              <a:buFont typeface="+mj-lt"/>
              <a:buAutoNum type="arabicPeriod"/>
            </a:pPr>
            <a:r>
              <a:rPr lang="en-US" sz="1350" dirty="0"/>
              <a:t>Make responsibilities explicit.</a:t>
            </a:r>
          </a:p>
        </p:txBody>
      </p:sp>
      <p:sp>
        <p:nvSpPr>
          <p:cNvPr id="4" name="Päivämäärän paikkamerkki 3">
            <a:extLst>
              <a:ext uri="{FF2B5EF4-FFF2-40B4-BE49-F238E27FC236}">
                <a16:creationId xmlns:a16="http://schemas.microsoft.com/office/drawing/2014/main" id="{7ABB532D-A457-4C51-815A-788265012904}"/>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5" name="Alatunnisteen paikkamerkki 4">
            <a:extLst>
              <a:ext uri="{FF2B5EF4-FFF2-40B4-BE49-F238E27FC236}">
                <a16:creationId xmlns:a16="http://schemas.microsoft.com/office/drawing/2014/main" id="{9FD4ADB2-2B45-4260-A210-DC02385CF60F}"/>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6" name="Dian numeron paikkamerkki 5">
            <a:extLst>
              <a:ext uri="{FF2B5EF4-FFF2-40B4-BE49-F238E27FC236}">
                <a16:creationId xmlns:a16="http://schemas.microsoft.com/office/drawing/2014/main" id="{7AE45995-AF4A-4395-9794-5FA89149F6C0}"/>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12</a:t>
            </a:fld>
            <a:endParaRPr lang="fi-FI" dirty="0"/>
          </a:p>
        </p:txBody>
      </p:sp>
    </p:spTree>
    <p:extLst>
      <p:ext uri="{BB962C8B-B14F-4D97-AF65-F5344CB8AC3E}">
        <p14:creationId xmlns:p14="http://schemas.microsoft.com/office/powerpoint/2010/main" val="329232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3EC83-24AD-402D-AF35-780CEC4778B0}"/>
              </a:ext>
            </a:extLst>
          </p:cNvPr>
          <p:cNvSpPr>
            <a:spLocks noGrp="1"/>
          </p:cNvSpPr>
          <p:nvPr>
            <p:ph type="title"/>
          </p:nvPr>
        </p:nvSpPr>
        <p:spPr/>
        <p:txBody>
          <a:bodyPr/>
          <a:lstStyle/>
          <a:p>
            <a:r>
              <a:rPr lang="en-US" dirty="0"/>
              <a:t>Academic contribution?</a:t>
            </a:r>
          </a:p>
        </p:txBody>
      </p:sp>
      <p:sp>
        <p:nvSpPr>
          <p:cNvPr id="9" name="Content Placeholder 8">
            <a:extLst>
              <a:ext uri="{FF2B5EF4-FFF2-40B4-BE49-F238E27FC236}">
                <a16:creationId xmlns:a16="http://schemas.microsoft.com/office/drawing/2014/main" id="{0FA603A6-34AD-49EF-BDE0-C88678721A6E}"/>
              </a:ext>
            </a:extLst>
          </p:cNvPr>
          <p:cNvSpPr>
            <a:spLocks noGrp="1"/>
          </p:cNvSpPr>
          <p:nvPr>
            <p:ph idx="1"/>
          </p:nvPr>
        </p:nvSpPr>
        <p:spPr/>
        <p:txBody>
          <a:bodyPr/>
          <a:lstStyle/>
          <a:p>
            <a:r>
              <a:rPr lang="en-US" dirty="0"/>
              <a:t>For sure…we already had an abstract </a:t>
            </a:r>
            <a:r>
              <a:rPr lang="en-US" dirty="0">
                <a:sym typeface="Wingdings" panose="05000000000000000000" pitchFamily="2" charset="2"/>
              </a:rPr>
              <a:t></a:t>
            </a:r>
            <a:endParaRPr lang="en-US" dirty="0"/>
          </a:p>
        </p:txBody>
      </p:sp>
      <p:sp>
        <p:nvSpPr>
          <p:cNvPr id="10" name="Päivämäärän paikkamerkki 3">
            <a:extLst>
              <a:ext uri="{FF2B5EF4-FFF2-40B4-BE49-F238E27FC236}">
                <a16:creationId xmlns:a16="http://schemas.microsoft.com/office/drawing/2014/main" id="{C833ABDB-FC0C-47F9-AD0A-F97213B2C58E}"/>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1" name="Alatunnisteen paikkamerkki 4">
            <a:extLst>
              <a:ext uri="{FF2B5EF4-FFF2-40B4-BE49-F238E27FC236}">
                <a16:creationId xmlns:a16="http://schemas.microsoft.com/office/drawing/2014/main" id="{C9D025D8-8D7C-4281-AB70-661574100551}"/>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2" name="Dian numeron paikkamerkki 5">
            <a:extLst>
              <a:ext uri="{FF2B5EF4-FFF2-40B4-BE49-F238E27FC236}">
                <a16:creationId xmlns:a16="http://schemas.microsoft.com/office/drawing/2014/main" id="{13ADDC34-9E63-45CB-9407-56440893DB63}"/>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13</a:t>
            </a:fld>
            <a:endParaRPr lang="fi-FI" dirty="0"/>
          </a:p>
        </p:txBody>
      </p:sp>
    </p:spTree>
    <p:extLst>
      <p:ext uri="{BB962C8B-B14F-4D97-AF65-F5344CB8AC3E}">
        <p14:creationId xmlns:p14="http://schemas.microsoft.com/office/powerpoint/2010/main" val="250975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p:cNvSpPr>
          <p:nvPr/>
        </p:nvSpPr>
        <p:spPr>
          <a:xfrm>
            <a:off x="1331640" y="913284"/>
            <a:ext cx="6408712" cy="1440160"/>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pPr algn="ctr">
              <a:lnSpc>
                <a:spcPct val="100000"/>
              </a:lnSpc>
            </a:pPr>
            <a:r>
              <a:rPr lang="en-GB" sz="4000" b="0" i="1" dirty="0"/>
              <a:t>Thank you!</a:t>
            </a:r>
          </a:p>
        </p:txBody>
      </p:sp>
      <p:sp>
        <p:nvSpPr>
          <p:cNvPr id="8" name="Rectangle 4"/>
          <p:cNvSpPr txBox="1">
            <a:spLocks noChangeArrowheads="1"/>
          </p:cNvSpPr>
          <p:nvPr/>
        </p:nvSpPr>
        <p:spPr bwMode="auto">
          <a:xfrm>
            <a:off x="3779912" y="4081636"/>
            <a:ext cx="1436228" cy="638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30000"/>
              </a:spcAft>
              <a:buClr>
                <a:schemeClr val="accent2"/>
              </a:buClr>
              <a:buFontTx/>
              <a:buNone/>
              <a:defRPr sz="1400" i="1">
                <a:solidFill>
                  <a:srgbClr val="FFFFFF"/>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ctr"/>
            <a:r>
              <a:rPr lang="fi-FI" sz="2000" b="1" dirty="0" err="1">
                <a:solidFill>
                  <a:srgbClr val="009FB8"/>
                </a:solidFill>
              </a:rPr>
              <a:t>uef.fi</a:t>
            </a:r>
            <a:endParaRPr lang="fi-FI" sz="2000" b="1" dirty="0">
              <a:solidFill>
                <a:srgbClr val="009FB8"/>
              </a:solidFill>
            </a:endParaRPr>
          </a:p>
        </p:txBody>
      </p:sp>
      <p:pic>
        <p:nvPicPr>
          <p:cNvPr id="9" name="Kuva 5" descr="UEF_tunn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461" y="2388566"/>
            <a:ext cx="1693070" cy="1693070"/>
          </a:xfrm>
          <a:prstGeom prst="rect">
            <a:avLst/>
          </a:prstGeom>
        </p:spPr>
      </p:pic>
    </p:spTree>
    <p:extLst>
      <p:ext uri="{BB962C8B-B14F-4D97-AF65-F5344CB8AC3E}">
        <p14:creationId xmlns:p14="http://schemas.microsoft.com/office/powerpoint/2010/main" val="47407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0E4842-3AC9-48C2-8AF7-F7EA7E43253D}"/>
              </a:ext>
            </a:extLst>
          </p:cNvPr>
          <p:cNvPicPr>
            <a:picLocks noChangeAspect="1"/>
          </p:cNvPicPr>
          <p:nvPr/>
        </p:nvPicPr>
        <p:blipFill>
          <a:blip r:embed="rId2"/>
          <a:stretch>
            <a:fillRect/>
          </a:stretch>
        </p:blipFill>
        <p:spPr>
          <a:xfrm>
            <a:off x="1619672" y="121196"/>
            <a:ext cx="5732189" cy="5046116"/>
          </a:xfrm>
          <a:prstGeom prst="rect">
            <a:avLst/>
          </a:prstGeom>
        </p:spPr>
      </p:pic>
      <p:sp>
        <p:nvSpPr>
          <p:cNvPr id="11" name="Päivämäärän paikkamerkki 3">
            <a:extLst>
              <a:ext uri="{FF2B5EF4-FFF2-40B4-BE49-F238E27FC236}">
                <a16:creationId xmlns:a16="http://schemas.microsoft.com/office/drawing/2014/main" id="{FA2378CE-F1FA-485B-AB59-6A6666800B1E}"/>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2" name="Alatunnisteen paikkamerkki 4">
            <a:extLst>
              <a:ext uri="{FF2B5EF4-FFF2-40B4-BE49-F238E27FC236}">
                <a16:creationId xmlns:a16="http://schemas.microsoft.com/office/drawing/2014/main" id="{314370FC-4007-41C4-9A16-E137F57A93C6}"/>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3" name="Dian numeron paikkamerkki 5">
            <a:extLst>
              <a:ext uri="{FF2B5EF4-FFF2-40B4-BE49-F238E27FC236}">
                <a16:creationId xmlns:a16="http://schemas.microsoft.com/office/drawing/2014/main" id="{82331BE9-01F0-4DAC-B80E-3AA2D666E121}"/>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2</a:t>
            </a:fld>
            <a:endParaRPr lang="fi-FI" dirty="0"/>
          </a:p>
        </p:txBody>
      </p:sp>
    </p:spTree>
    <p:extLst>
      <p:ext uri="{BB962C8B-B14F-4D97-AF65-F5344CB8AC3E}">
        <p14:creationId xmlns:p14="http://schemas.microsoft.com/office/powerpoint/2010/main" val="104773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Agenda</a:t>
            </a:r>
          </a:p>
        </p:txBody>
      </p:sp>
      <p:sp>
        <p:nvSpPr>
          <p:cNvPr id="3" name="Content Placeholder 2"/>
          <p:cNvSpPr>
            <a:spLocks noGrp="1"/>
          </p:cNvSpPr>
          <p:nvPr>
            <p:ph idx="1"/>
          </p:nvPr>
        </p:nvSpPr>
        <p:spPr>
          <a:xfrm>
            <a:off x="395536" y="1537230"/>
            <a:ext cx="3672408" cy="3480594"/>
          </a:xfrm>
        </p:spPr>
        <p:txBody>
          <a:bodyPr/>
          <a:lstStyle/>
          <a:p>
            <a:pPr marL="342900" indent="-342900">
              <a:buFont typeface="+mj-lt"/>
              <a:buAutoNum type="arabicPeriod"/>
            </a:pPr>
            <a:r>
              <a:rPr lang="en-US" dirty="0"/>
              <a:t>An example of how basic research can contribute to practice.</a:t>
            </a:r>
          </a:p>
          <a:p>
            <a:pPr marL="342900" indent="-342900">
              <a:buFont typeface="+mj-lt"/>
              <a:buAutoNum type="arabicPeriod"/>
            </a:pPr>
            <a:r>
              <a:rPr lang="en-US" dirty="0"/>
              <a:t>Key learnings from two evaluations of hybrid organizations (or their management models)</a:t>
            </a:r>
          </a:p>
        </p:txBody>
      </p:sp>
      <p:pic>
        <p:nvPicPr>
          <p:cNvPr id="4" name="Picture 3">
            <a:extLst>
              <a:ext uri="{FF2B5EF4-FFF2-40B4-BE49-F238E27FC236}">
                <a16:creationId xmlns:a16="http://schemas.microsoft.com/office/drawing/2014/main" id="{6F4EDBB5-C00B-404C-9C6C-18C33B130102}"/>
              </a:ext>
            </a:extLst>
          </p:cNvPr>
          <p:cNvPicPr>
            <a:picLocks noChangeAspect="1"/>
          </p:cNvPicPr>
          <p:nvPr/>
        </p:nvPicPr>
        <p:blipFill>
          <a:blip r:embed="rId2"/>
          <a:stretch>
            <a:fillRect/>
          </a:stretch>
        </p:blipFill>
        <p:spPr>
          <a:xfrm>
            <a:off x="4427984" y="550850"/>
            <a:ext cx="4218987" cy="4150049"/>
          </a:xfrm>
          <a:prstGeom prst="rect">
            <a:avLst/>
          </a:prstGeom>
        </p:spPr>
      </p:pic>
      <p:sp>
        <p:nvSpPr>
          <p:cNvPr id="5" name="TextBox 4">
            <a:extLst>
              <a:ext uri="{FF2B5EF4-FFF2-40B4-BE49-F238E27FC236}">
                <a16:creationId xmlns:a16="http://schemas.microsoft.com/office/drawing/2014/main" id="{756C55D4-ACEC-401F-96A1-132BB77EA6FF}"/>
              </a:ext>
            </a:extLst>
          </p:cNvPr>
          <p:cNvSpPr txBox="1"/>
          <p:nvPr/>
        </p:nvSpPr>
        <p:spPr>
          <a:xfrm>
            <a:off x="4897739" y="4718743"/>
            <a:ext cx="3433953" cy="307777"/>
          </a:xfrm>
          <a:prstGeom prst="rect">
            <a:avLst/>
          </a:prstGeom>
          <a:noFill/>
        </p:spPr>
        <p:txBody>
          <a:bodyPr wrap="none" rtlCol="0">
            <a:spAutoFit/>
          </a:bodyPr>
          <a:lstStyle/>
          <a:p>
            <a:r>
              <a:rPr lang="en-US" dirty="0"/>
              <a:t>Read more: </a:t>
            </a:r>
            <a:r>
              <a:rPr lang="en-US" dirty="0">
                <a:hlinkClick r:id="rId3"/>
              </a:rPr>
              <a:t>https://projects.tuni.fi/hyper/</a:t>
            </a:r>
            <a:endParaRPr lang="en-US" dirty="0"/>
          </a:p>
        </p:txBody>
      </p:sp>
      <p:sp>
        <p:nvSpPr>
          <p:cNvPr id="6" name="Päivämäärän paikkamerkki 3">
            <a:extLst>
              <a:ext uri="{FF2B5EF4-FFF2-40B4-BE49-F238E27FC236}">
                <a16:creationId xmlns:a16="http://schemas.microsoft.com/office/drawing/2014/main" id="{0B272C81-8F6D-40ED-BE8C-0C35EFE7EB11}"/>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7" name="Alatunnisteen paikkamerkki 4">
            <a:extLst>
              <a:ext uri="{FF2B5EF4-FFF2-40B4-BE49-F238E27FC236}">
                <a16:creationId xmlns:a16="http://schemas.microsoft.com/office/drawing/2014/main" id="{C8567733-6141-409B-8B2A-2AEEA651D7D0}"/>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8" name="Dian numeron paikkamerkki 5">
            <a:extLst>
              <a:ext uri="{FF2B5EF4-FFF2-40B4-BE49-F238E27FC236}">
                <a16:creationId xmlns:a16="http://schemas.microsoft.com/office/drawing/2014/main" id="{B0D5A1D6-87BC-42CF-8D30-0F58EB9411DB}"/>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3</a:t>
            </a:fld>
            <a:endParaRPr lang="fi-FI" dirty="0"/>
          </a:p>
        </p:txBody>
      </p:sp>
    </p:spTree>
    <p:extLst>
      <p:ext uri="{BB962C8B-B14F-4D97-AF65-F5344CB8AC3E}">
        <p14:creationId xmlns:p14="http://schemas.microsoft.com/office/powerpoint/2010/main" val="29947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CD868-ED6E-48B4-BC34-AFEB43B782D8}"/>
              </a:ext>
            </a:extLst>
          </p:cNvPr>
          <p:cNvSpPr>
            <a:spLocks noGrp="1"/>
          </p:cNvSpPr>
          <p:nvPr>
            <p:ph type="title"/>
          </p:nvPr>
        </p:nvSpPr>
        <p:spPr/>
        <p:txBody>
          <a:bodyPr/>
          <a:lstStyle/>
          <a:p>
            <a:r>
              <a:rPr lang="en-US" b="1" dirty="0"/>
              <a:t>Academy of Finland project</a:t>
            </a:r>
            <a:br>
              <a:rPr lang="en-US" b="1" dirty="0"/>
            </a:br>
            <a:r>
              <a:rPr lang="en-US" b="1" dirty="0">
                <a:solidFill>
                  <a:srgbClr val="008C99"/>
                </a:solidFill>
              </a:rPr>
              <a:t>Performance measurement for hybrid governance</a:t>
            </a:r>
            <a:endParaRPr lang="fi-FI" dirty="0">
              <a:solidFill>
                <a:srgbClr val="008C99"/>
              </a:solidFill>
            </a:endParaRPr>
          </a:p>
        </p:txBody>
      </p:sp>
      <p:sp>
        <p:nvSpPr>
          <p:cNvPr id="9" name="Content Placeholder 8">
            <a:extLst>
              <a:ext uri="{FF2B5EF4-FFF2-40B4-BE49-F238E27FC236}">
                <a16:creationId xmlns:a16="http://schemas.microsoft.com/office/drawing/2014/main" id="{D913AC0E-9172-4224-9682-CCCDFA72FC41}"/>
              </a:ext>
            </a:extLst>
          </p:cNvPr>
          <p:cNvSpPr>
            <a:spLocks noGrp="1"/>
          </p:cNvSpPr>
          <p:nvPr>
            <p:ph idx="1"/>
          </p:nvPr>
        </p:nvSpPr>
        <p:spPr/>
        <p:txBody>
          <a:bodyPr/>
          <a:lstStyle/>
          <a:p>
            <a:r>
              <a:rPr lang="en-US" dirty="0"/>
              <a:t>Research project on performance measurement for hybrid governance in the Faculty of Management and Business at the Tampere University. Project begun on fall 2017 and lasts until August 2021. Principal Investigator is Professor Jarmo Vakkuri and the main source of funding is the Academy of Finland.</a:t>
            </a:r>
          </a:p>
          <a:p>
            <a:r>
              <a:rPr lang="en-US" dirty="0"/>
              <a:t>The general purpose of this project is to study external and internal performance measurement systems in hybrid forms of governance and the ways in which those metric systems influence and shape decision-making rationalities of hybrid institutions.</a:t>
            </a:r>
          </a:p>
          <a:p>
            <a:endParaRPr lang="fi-FI" dirty="0"/>
          </a:p>
        </p:txBody>
      </p:sp>
      <p:sp>
        <p:nvSpPr>
          <p:cNvPr id="10" name="Päivämäärän paikkamerkki 3">
            <a:extLst>
              <a:ext uri="{FF2B5EF4-FFF2-40B4-BE49-F238E27FC236}">
                <a16:creationId xmlns:a16="http://schemas.microsoft.com/office/drawing/2014/main" id="{97638D77-CE90-49E3-A52F-429D1CC1C32F}"/>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1" name="Alatunnisteen paikkamerkki 4">
            <a:extLst>
              <a:ext uri="{FF2B5EF4-FFF2-40B4-BE49-F238E27FC236}">
                <a16:creationId xmlns:a16="http://schemas.microsoft.com/office/drawing/2014/main" id="{1252373E-06BB-4FC5-8FB4-E7723CE79728}"/>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2" name="Dian numeron paikkamerkki 5">
            <a:extLst>
              <a:ext uri="{FF2B5EF4-FFF2-40B4-BE49-F238E27FC236}">
                <a16:creationId xmlns:a16="http://schemas.microsoft.com/office/drawing/2014/main" id="{C15BC14A-AC3A-4CF6-8587-978B29245DBE}"/>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4</a:t>
            </a:fld>
            <a:endParaRPr lang="fi-FI" dirty="0"/>
          </a:p>
        </p:txBody>
      </p:sp>
    </p:spTree>
    <p:extLst>
      <p:ext uri="{BB962C8B-B14F-4D97-AF65-F5344CB8AC3E}">
        <p14:creationId xmlns:p14="http://schemas.microsoft.com/office/powerpoint/2010/main" val="232524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9805CB-17F4-40AA-90B1-65D9E7358E9F}"/>
              </a:ext>
            </a:extLst>
          </p:cNvPr>
          <p:cNvSpPr>
            <a:spLocks noGrp="1"/>
          </p:cNvSpPr>
          <p:nvPr>
            <p:ph type="title"/>
          </p:nvPr>
        </p:nvSpPr>
        <p:spPr/>
        <p:txBody>
          <a:bodyPr/>
          <a:lstStyle/>
          <a:p>
            <a:r>
              <a:rPr lang="en-US" dirty="0"/>
              <a:t>Basic research project as a platform for</a:t>
            </a:r>
            <a:br>
              <a:rPr lang="en-US" dirty="0"/>
            </a:br>
            <a:r>
              <a:rPr lang="en-US" dirty="0">
                <a:solidFill>
                  <a:srgbClr val="008C99"/>
                </a:solidFill>
              </a:rPr>
              <a:t>Practice-oriented evaluation project</a:t>
            </a:r>
          </a:p>
        </p:txBody>
      </p:sp>
      <p:sp>
        <p:nvSpPr>
          <p:cNvPr id="9" name="Content Placeholder 8">
            <a:extLst>
              <a:ext uri="{FF2B5EF4-FFF2-40B4-BE49-F238E27FC236}">
                <a16:creationId xmlns:a16="http://schemas.microsoft.com/office/drawing/2014/main" id="{4E8CAF53-24D2-4BB3-A98B-677FD49BB3A5}"/>
              </a:ext>
            </a:extLst>
          </p:cNvPr>
          <p:cNvSpPr>
            <a:spLocks noGrp="1"/>
          </p:cNvSpPr>
          <p:nvPr>
            <p:ph idx="1"/>
          </p:nvPr>
        </p:nvSpPr>
        <p:spPr/>
        <p:txBody>
          <a:bodyPr/>
          <a:lstStyle/>
          <a:p>
            <a:r>
              <a:rPr lang="en-US" dirty="0"/>
              <a:t>In spring 2018, the HYPER group agreed with the City of Tampere on  an evaluation project in which the group will evaluate two existing hybrid organizations (combining public, private and third sector actors). </a:t>
            </a:r>
          </a:p>
          <a:p>
            <a:r>
              <a:rPr lang="en-US" dirty="0"/>
              <a:t>The aim of these evaluations was to support the further development of the models (what works well and what could be improved).</a:t>
            </a:r>
          </a:p>
          <a:p>
            <a:r>
              <a:rPr lang="en-US" dirty="0"/>
              <a:t>Timeline for the evaluation project was 1.6.2018-30.9.2018 and it was carried out in three main phases: 1) constructing an evaluation framework, 2) collecting the data, 3) analysis and reporting.</a:t>
            </a:r>
          </a:p>
        </p:txBody>
      </p:sp>
      <p:sp>
        <p:nvSpPr>
          <p:cNvPr id="10" name="Päivämäärän paikkamerkki 3">
            <a:extLst>
              <a:ext uri="{FF2B5EF4-FFF2-40B4-BE49-F238E27FC236}">
                <a16:creationId xmlns:a16="http://schemas.microsoft.com/office/drawing/2014/main" id="{B66EE125-8AD5-4D93-A038-8A85EA806D1C}"/>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1" name="Alatunnisteen paikkamerkki 4">
            <a:extLst>
              <a:ext uri="{FF2B5EF4-FFF2-40B4-BE49-F238E27FC236}">
                <a16:creationId xmlns:a16="http://schemas.microsoft.com/office/drawing/2014/main" id="{F9D49A10-5517-4CB0-8028-F15D2D8553EB}"/>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2" name="Dian numeron paikkamerkki 5">
            <a:extLst>
              <a:ext uri="{FF2B5EF4-FFF2-40B4-BE49-F238E27FC236}">
                <a16:creationId xmlns:a16="http://schemas.microsoft.com/office/drawing/2014/main" id="{00B11DB0-6AA0-4273-BCF5-BA78FD77BF5C}"/>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5</a:t>
            </a:fld>
            <a:endParaRPr lang="fi-FI" dirty="0"/>
          </a:p>
        </p:txBody>
      </p:sp>
    </p:spTree>
    <p:extLst>
      <p:ext uri="{BB962C8B-B14F-4D97-AF65-F5344CB8AC3E}">
        <p14:creationId xmlns:p14="http://schemas.microsoft.com/office/powerpoint/2010/main" val="1824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32" y="2128325"/>
            <a:ext cx="4044575" cy="3033431"/>
          </a:xfrm>
          <a:prstGeom prst="rect">
            <a:avLst/>
          </a:prstGeom>
        </p:spPr>
      </p:pic>
      <p:sp>
        <p:nvSpPr>
          <p:cNvPr id="5" name="Title 4"/>
          <p:cNvSpPr>
            <a:spLocks noGrp="1"/>
          </p:cNvSpPr>
          <p:nvPr>
            <p:ph type="title"/>
          </p:nvPr>
        </p:nvSpPr>
        <p:spPr/>
        <p:txBody>
          <a:bodyPr/>
          <a:lstStyle/>
          <a:p>
            <a:r>
              <a:rPr lang="en-US" dirty="0"/>
              <a:t>Steps 1 and 2</a:t>
            </a:r>
            <a:br>
              <a:rPr lang="en-US" dirty="0"/>
            </a:br>
            <a:r>
              <a:rPr lang="en-US" dirty="0">
                <a:solidFill>
                  <a:srgbClr val="008C99"/>
                </a:solidFill>
              </a:rPr>
              <a:t>Evaluation framework and the data</a:t>
            </a:r>
          </a:p>
        </p:txBody>
      </p:sp>
      <p:sp>
        <p:nvSpPr>
          <p:cNvPr id="6" name="Content Placeholder 5"/>
          <p:cNvSpPr>
            <a:spLocks noGrp="1"/>
          </p:cNvSpPr>
          <p:nvPr>
            <p:ph idx="1"/>
          </p:nvPr>
        </p:nvSpPr>
        <p:spPr>
          <a:xfrm>
            <a:off x="4911212" y="2128325"/>
            <a:ext cx="3549219" cy="2898482"/>
          </a:xfrm>
        </p:spPr>
        <p:txBody>
          <a:bodyPr/>
          <a:lstStyle/>
          <a:p>
            <a:pPr marL="342900" indent="-342900">
              <a:buFont typeface="+mj-lt"/>
              <a:buAutoNum type="arabicPeriod"/>
            </a:pPr>
            <a:r>
              <a:rPr lang="en-US" sz="1600" b="1" dirty="0"/>
              <a:t>Document analysis</a:t>
            </a:r>
            <a:r>
              <a:rPr lang="en-US" sz="1600" dirty="0"/>
              <a:t> (purchasing models; collaboration and alliance agreements)</a:t>
            </a:r>
          </a:p>
          <a:p>
            <a:pPr marL="342900" indent="-342900">
              <a:buFont typeface="+mj-lt"/>
              <a:buAutoNum type="arabicPeriod"/>
            </a:pPr>
            <a:r>
              <a:rPr lang="en-US" sz="1600" b="1" dirty="0"/>
              <a:t>Interview study </a:t>
            </a:r>
            <a:r>
              <a:rPr lang="en-US" sz="1600" dirty="0"/>
              <a:t>(n=12)</a:t>
            </a:r>
          </a:p>
          <a:p>
            <a:pPr marL="481330"/>
            <a:r>
              <a:rPr lang="en-US" sz="1600" dirty="0"/>
              <a:t>Head of service provision (2)</a:t>
            </a:r>
          </a:p>
          <a:p>
            <a:pPr marL="481330"/>
            <a:r>
              <a:rPr lang="en-US" sz="1600" dirty="0"/>
              <a:t>Project manager (2)</a:t>
            </a:r>
          </a:p>
          <a:p>
            <a:pPr marL="481330"/>
            <a:r>
              <a:rPr lang="en-US" sz="1600" dirty="0"/>
              <a:t>Management group (3+5)</a:t>
            </a:r>
            <a:endParaRPr lang="fi-FI" sz="1800" dirty="0"/>
          </a:p>
        </p:txBody>
      </p:sp>
      <p:sp>
        <p:nvSpPr>
          <p:cNvPr id="7" name="TextBox 6"/>
          <p:cNvSpPr txBox="1"/>
          <p:nvPr/>
        </p:nvSpPr>
        <p:spPr>
          <a:xfrm>
            <a:off x="475679" y="1584821"/>
            <a:ext cx="4557658" cy="369332"/>
          </a:xfrm>
          <a:prstGeom prst="rect">
            <a:avLst/>
          </a:prstGeom>
          <a:noFill/>
        </p:spPr>
        <p:txBody>
          <a:bodyPr wrap="none" rtlCol="0">
            <a:spAutoFit/>
          </a:bodyPr>
          <a:lstStyle/>
          <a:p>
            <a:r>
              <a:rPr lang="en-US" sz="1800" b="1" dirty="0"/>
              <a:t>1. Constructing an evaluation framework </a:t>
            </a:r>
          </a:p>
        </p:txBody>
      </p:sp>
      <p:sp>
        <p:nvSpPr>
          <p:cNvPr id="8" name="TextBox 7"/>
          <p:cNvSpPr txBox="1"/>
          <p:nvPr/>
        </p:nvSpPr>
        <p:spPr>
          <a:xfrm>
            <a:off x="5025167" y="1584821"/>
            <a:ext cx="2843727" cy="369332"/>
          </a:xfrm>
          <a:prstGeom prst="rect">
            <a:avLst/>
          </a:prstGeom>
          <a:noFill/>
        </p:spPr>
        <p:txBody>
          <a:bodyPr wrap="none" rtlCol="0">
            <a:spAutoFit/>
          </a:bodyPr>
          <a:lstStyle/>
          <a:p>
            <a:r>
              <a:rPr lang="en-US" sz="1800" b="1" dirty="0"/>
              <a:t>2. Two empirical contexts</a:t>
            </a:r>
          </a:p>
        </p:txBody>
      </p:sp>
      <p:sp>
        <p:nvSpPr>
          <p:cNvPr id="9" name="Päivämäärän paikkamerkki 3">
            <a:extLst>
              <a:ext uri="{FF2B5EF4-FFF2-40B4-BE49-F238E27FC236}">
                <a16:creationId xmlns:a16="http://schemas.microsoft.com/office/drawing/2014/main" id="{D623C3CC-B859-4A36-8E61-E238B16FD161}"/>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0" name="Alatunnisteen paikkamerkki 4">
            <a:extLst>
              <a:ext uri="{FF2B5EF4-FFF2-40B4-BE49-F238E27FC236}">
                <a16:creationId xmlns:a16="http://schemas.microsoft.com/office/drawing/2014/main" id="{43E4EC80-BBA4-4426-AE68-9073DD367A86}"/>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1" name="Dian numeron paikkamerkki 5">
            <a:extLst>
              <a:ext uri="{FF2B5EF4-FFF2-40B4-BE49-F238E27FC236}">
                <a16:creationId xmlns:a16="http://schemas.microsoft.com/office/drawing/2014/main" id="{66B5B585-E457-4C9E-8838-6D64385087D6}"/>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6</a:t>
            </a:fld>
            <a:endParaRPr lang="fi-FI" dirty="0"/>
          </a:p>
        </p:txBody>
      </p:sp>
    </p:spTree>
    <p:extLst>
      <p:ext uri="{BB962C8B-B14F-4D97-AF65-F5344CB8AC3E}">
        <p14:creationId xmlns:p14="http://schemas.microsoft.com/office/powerpoint/2010/main" val="29703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8D6D4A-B690-4265-BB29-CC4166318DAC}"/>
              </a:ext>
            </a:extLst>
          </p:cNvPr>
          <p:cNvSpPr>
            <a:spLocks noGrp="1"/>
          </p:cNvSpPr>
          <p:nvPr>
            <p:ph type="title"/>
          </p:nvPr>
        </p:nvSpPr>
        <p:spPr/>
        <p:txBody>
          <a:bodyPr/>
          <a:lstStyle/>
          <a:p>
            <a:r>
              <a:rPr lang="en-US" dirty="0"/>
              <a:t>Evaluation framework</a:t>
            </a:r>
            <a:endParaRPr lang="fi-FI" dirty="0"/>
          </a:p>
        </p:txBody>
      </p:sp>
      <p:graphicFrame>
        <p:nvGraphicFramePr>
          <p:cNvPr id="10" name="Content Placeholder 9">
            <a:extLst>
              <a:ext uri="{FF2B5EF4-FFF2-40B4-BE49-F238E27FC236}">
                <a16:creationId xmlns:a16="http://schemas.microsoft.com/office/drawing/2014/main" id="{227C2BB4-25EA-41EC-B6F1-EC651C7E3B43}"/>
              </a:ext>
            </a:extLst>
          </p:cNvPr>
          <p:cNvGraphicFramePr>
            <a:graphicFrameLocks noGrp="1"/>
          </p:cNvGraphicFramePr>
          <p:nvPr>
            <p:ph idx="1"/>
            <p:extLst>
              <p:ext uri="{D42A27DB-BD31-4B8C-83A1-F6EECF244321}">
                <p14:modId xmlns:p14="http://schemas.microsoft.com/office/powerpoint/2010/main" val="1753877691"/>
              </p:ext>
            </p:extLst>
          </p:nvPr>
        </p:nvGraphicFramePr>
        <p:xfrm>
          <a:off x="395288" y="1536700"/>
          <a:ext cx="8353425" cy="3481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äivämäärän paikkamerkki 3">
            <a:extLst>
              <a:ext uri="{FF2B5EF4-FFF2-40B4-BE49-F238E27FC236}">
                <a16:creationId xmlns:a16="http://schemas.microsoft.com/office/drawing/2014/main" id="{EE63879A-E9AB-4EE0-AAD5-F19BB9B5E9FE}"/>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2" name="Alatunnisteen paikkamerkki 4">
            <a:extLst>
              <a:ext uri="{FF2B5EF4-FFF2-40B4-BE49-F238E27FC236}">
                <a16:creationId xmlns:a16="http://schemas.microsoft.com/office/drawing/2014/main" id="{14C00672-CA0F-48B6-BDE8-68F8F905BB7B}"/>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3" name="Dian numeron paikkamerkki 5">
            <a:extLst>
              <a:ext uri="{FF2B5EF4-FFF2-40B4-BE49-F238E27FC236}">
                <a16:creationId xmlns:a16="http://schemas.microsoft.com/office/drawing/2014/main" id="{EEB9B7DF-2CE7-43E8-83CB-DCA33DB9C4EC}"/>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7</a:t>
            </a:fld>
            <a:endParaRPr lang="fi-FI" dirty="0"/>
          </a:p>
        </p:txBody>
      </p:sp>
    </p:spTree>
    <p:extLst>
      <p:ext uri="{BB962C8B-B14F-4D97-AF65-F5344CB8AC3E}">
        <p14:creationId xmlns:p14="http://schemas.microsoft.com/office/powerpoint/2010/main" val="236167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AD2C-AFE8-46FD-9861-548D5695480D}"/>
              </a:ext>
            </a:extLst>
          </p:cNvPr>
          <p:cNvSpPr>
            <a:spLocks noGrp="1"/>
          </p:cNvSpPr>
          <p:nvPr>
            <p:ph type="title"/>
          </p:nvPr>
        </p:nvSpPr>
        <p:spPr/>
        <p:txBody>
          <a:bodyPr/>
          <a:lstStyle/>
          <a:p>
            <a:r>
              <a:rPr lang="en-US" dirty="0"/>
              <a:t>Two empirical contexts</a:t>
            </a:r>
          </a:p>
        </p:txBody>
      </p:sp>
      <p:sp>
        <p:nvSpPr>
          <p:cNvPr id="3" name="Content Placeholder 2">
            <a:extLst>
              <a:ext uri="{FF2B5EF4-FFF2-40B4-BE49-F238E27FC236}">
                <a16:creationId xmlns:a16="http://schemas.microsoft.com/office/drawing/2014/main" id="{AAE79EF1-008C-461E-9464-6C6853402A84}"/>
              </a:ext>
            </a:extLst>
          </p:cNvPr>
          <p:cNvSpPr>
            <a:spLocks noGrp="1"/>
          </p:cNvSpPr>
          <p:nvPr>
            <p:ph idx="1"/>
          </p:nvPr>
        </p:nvSpPr>
        <p:spPr>
          <a:xfrm>
            <a:off x="395536" y="1345331"/>
            <a:ext cx="3960440" cy="3660055"/>
          </a:xfrm>
          <a:solidFill>
            <a:srgbClr val="6AB6C8"/>
          </a:solidFill>
        </p:spPr>
        <p:txBody>
          <a:bodyPr/>
          <a:lstStyle/>
          <a:p>
            <a:pPr marL="0" indent="0">
              <a:buNone/>
            </a:pPr>
            <a:r>
              <a:rPr lang="en-US" b="1" dirty="0"/>
              <a:t>Accountable Care Organization</a:t>
            </a:r>
            <a:endParaRPr lang="en-US" sz="1600" b="1" dirty="0"/>
          </a:p>
          <a:p>
            <a:r>
              <a:rPr lang="en-US" sz="1600" dirty="0"/>
              <a:t>City of Tampere and local Heart hospital have innovated a new model, called Accountable Care Organization (VHO), which was adapted in the Finnish healthcare system by combining principles from the United States and the UK. </a:t>
            </a:r>
          </a:p>
          <a:p>
            <a:r>
              <a:rPr lang="en-GB" sz="1600" i="1" dirty="0">
                <a:effectLst/>
                <a:latin typeface="Times New Roman" panose="02020603050405020304" pitchFamily="18" charset="0"/>
                <a:ea typeface="Calibri" panose="020F0502020204030204" pitchFamily="34" charset="0"/>
              </a:rPr>
              <a:t>The City of Tampere, the Heart hospital, the Joint Municipal Authority of the </a:t>
            </a:r>
            <a:r>
              <a:rPr lang="en-GB" sz="1600" i="1" dirty="0" err="1">
                <a:effectLst/>
                <a:latin typeface="Times New Roman" panose="02020603050405020304" pitchFamily="18" charset="0"/>
                <a:ea typeface="Calibri" panose="020F0502020204030204" pitchFamily="34" charset="0"/>
              </a:rPr>
              <a:t>Pirkanmaa</a:t>
            </a:r>
            <a:r>
              <a:rPr lang="en-GB" sz="1600" i="1" dirty="0">
                <a:effectLst/>
                <a:latin typeface="Times New Roman" panose="02020603050405020304" pitchFamily="18" charset="0"/>
                <a:ea typeface="Calibri" panose="020F0502020204030204" pitchFamily="34" charset="0"/>
              </a:rPr>
              <a:t> Hospital District and the Heart association.</a:t>
            </a:r>
            <a:endParaRPr lang="en-US" sz="1600" b="1" i="1" dirty="0"/>
          </a:p>
          <a:p>
            <a:r>
              <a:rPr lang="en-US" sz="1600" b="1" dirty="0"/>
              <a:t>Focus on heart failure care paths.</a:t>
            </a:r>
          </a:p>
          <a:p>
            <a:endParaRPr lang="en-US" dirty="0"/>
          </a:p>
        </p:txBody>
      </p:sp>
      <p:sp>
        <p:nvSpPr>
          <p:cNvPr id="8" name="Content Placeholder 2">
            <a:extLst>
              <a:ext uri="{FF2B5EF4-FFF2-40B4-BE49-F238E27FC236}">
                <a16:creationId xmlns:a16="http://schemas.microsoft.com/office/drawing/2014/main" id="{D05C1676-3BE4-4770-823C-DAA5F044E279}"/>
              </a:ext>
            </a:extLst>
          </p:cNvPr>
          <p:cNvSpPr txBox="1">
            <a:spLocks/>
          </p:cNvSpPr>
          <p:nvPr/>
        </p:nvSpPr>
        <p:spPr bwMode="auto">
          <a:xfrm>
            <a:off x="4587339" y="1357684"/>
            <a:ext cx="3960000" cy="3660055"/>
          </a:xfrm>
          <a:prstGeom prst="rect">
            <a:avLst/>
          </a:prstGeom>
          <a:solidFill>
            <a:srgbClr val="6AB6C8"/>
          </a:solidFill>
          <a:ln w="9525">
            <a:noFill/>
            <a:miter lim="800000"/>
            <a:headEnd/>
            <a:tailEnd/>
          </a:ln>
        </p:spPr>
        <p:txBody>
          <a:bodyPr vert="horz" wrap="square" lIns="91440" tIns="45720" rIns="90000" bIns="45720" numCol="1" anchor="t" anchorCtr="0" compatLnSpc="1">
            <a:prstTxWarp prst="textNoShape">
              <a:avLst/>
            </a:prstTxWarp>
          </a:bodyPr>
          <a:lst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marL="0" indent="0">
              <a:buFontTx/>
              <a:buNone/>
            </a:pPr>
            <a:r>
              <a:rPr lang="en-US" b="1" kern="0" dirty="0" err="1"/>
              <a:t>Tesoma</a:t>
            </a:r>
            <a:r>
              <a:rPr lang="en-US" b="1" kern="0" dirty="0"/>
              <a:t> Wellbeing Centre </a:t>
            </a:r>
          </a:p>
          <a:p>
            <a:r>
              <a:rPr lang="en-US" sz="1600" dirty="0"/>
              <a:t>The city of Tampere executes the welfare services of </a:t>
            </a:r>
            <a:r>
              <a:rPr lang="en-US" sz="1600" dirty="0" err="1"/>
              <a:t>Tesoma</a:t>
            </a:r>
            <a:r>
              <a:rPr lang="en-US" sz="1600" dirty="0"/>
              <a:t> in a new type of partnership. The city provides the services in a joint effort of own organization and a bid-winning service provider or a group of service providers.</a:t>
            </a:r>
          </a:p>
          <a:p>
            <a:r>
              <a:rPr lang="en-US" sz="1600" i="1" dirty="0"/>
              <a:t>Dental clinic, maternity and child health clinic, library, youth </a:t>
            </a:r>
            <a:r>
              <a:rPr lang="en-US" sz="1600" i="1" dirty="0" err="1"/>
              <a:t>centre</a:t>
            </a:r>
            <a:r>
              <a:rPr lang="en-US" sz="1600" i="1" dirty="0"/>
              <a:t>, laboratory, counselling and information and </a:t>
            </a:r>
            <a:r>
              <a:rPr lang="en-US" sz="1600" i="1" dirty="0" err="1"/>
              <a:t>counbselling</a:t>
            </a:r>
            <a:r>
              <a:rPr lang="en-US" sz="1600" i="1" dirty="0"/>
              <a:t> desk, café.</a:t>
            </a:r>
          </a:p>
          <a:p>
            <a:r>
              <a:rPr lang="en-US" sz="1600" b="1" dirty="0"/>
              <a:t>Focus on citizen’s wellbeing.</a:t>
            </a:r>
          </a:p>
          <a:p>
            <a:endParaRPr lang="en-US" sz="1800" b="1" dirty="0"/>
          </a:p>
        </p:txBody>
      </p:sp>
      <p:sp>
        <p:nvSpPr>
          <p:cNvPr id="9" name="Päivämäärän paikkamerkki 3">
            <a:extLst>
              <a:ext uri="{FF2B5EF4-FFF2-40B4-BE49-F238E27FC236}">
                <a16:creationId xmlns:a16="http://schemas.microsoft.com/office/drawing/2014/main" id="{73F92832-D111-483F-9238-742D8D23110D}"/>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10" name="Alatunnisteen paikkamerkki 4">
            <a:extLst>
              <a:ext uri="{FF2B5EF4-FFF2-40B4-BE49-F238E27FC236}">
                <a16:creationId xmlns:a16="http://schemas.microsoft.com/office/drawing/2014/main" id="{4D001119-0384-4744-87CE-6B56A6ED3FB2}"/>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11" name="Dian numeron paikkamerkki 5">
            <a:extLst>
              <a:ext uri="{FF2B5EF4-FFF2-40B4-BE49-F238E27FC236}">
                <a16:creationId xmlns:a16="http://schemas.microsoft.com/office/drawing/2014/main" id="{A6A23BD8-9849-4C1B-AB15-AF87AA617662}"/>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8</a:t>
            </a:fld>
            <a:endParaRPr lang="fi-FI" dirty="0"/>
          </a:p>
        </p:txBody>
      </p:sp>
    </p:spTree>
    <p:extLst>
      <p:ext uri="{BB962C8B-B14F-4D97-AF65-F5344CB8AC3E}">
        <p14:creationId xmlns:p14="http://schemas.microsoft.com/office/powerpoint/2010/main" val="284529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Accountable Care Organization</a:t>
            </a:r>
            <a:br>
              <a:rPr lang="en-US" sz="2000" b="1" dirty="0"/>
            </a:br>
            <a:r>
              <a:rPr lang="en-US" dirty="0">
                <a:solidFill>
                  <a:srgbClr val="008C99"/>
                </a:solidFill>
              </a:rPr>
              <a:t>Objectives</a:t>
            </a:r>
          </a:p>
        </p:txBody>
      </p:sp>
      <p:sp>
        <p:nvSpPr>
          <p:cNvPr id="2" name="Content Placeholder 1"/>
          <p:cNvSpPr>
            <a:spLocks noGrp="1"/>
          </p:cNvSpPr>
          <p:nvPr>
            <p:ph idx="1"/>
          </p:nvPr>
        </p:nvSpPr>
        <p:spPr>
          <a:xfrm>
            <a:off x="333912" y="1604887"/>
            <a:ext cx="7965188" cy="3360131"/>
          </a:xfrm>
        </p:spPr>
        <p:txBody>
          <a:bodyPr/>
          <a:lstStyle/>
          <a:p>
            <a:pPr marL="257175" indent="-257175">
              <a:buFont typeface="Arial" panose="020B0604020202020204" pitchFamily="34" charset="0"/>
              <a:buChar char="•"/>
            </a:pPr>
            <a:r>
              <a:rPr lang="en-US" dirty="0"/>
              <a:t>Objective was to improve: </a:t>
            </a:r>
          </a:p>
          <a:p>
            <a:pPr marL="1011555" lvl="1" indent="-342900">
              <a:buFont typeface="+mj-lt"/>
              <a:buAutoNum type="arabicPeriod"/>
            </a:pPr>
            <a:r>
              <a:rPr lang="en-US" dirty="0"/>
              <a:t>Customer-orientation, </a:t>
            </a:r>
          </a:p>
          <a:p>
            <a:pPr marL="1011555" lvl="1" indent="-342900">
              <a:buFont typeface="+mj-lt"/>
              <a:buAutoNum type="arabicPeriod"/>
            </a:pPr>
            <a:r>
              <a:rPr lang="en-US" dirty="0"/>
              <a:t>Effectiveness, and</a:t>
            </a:r>
          </a:p>
          <a:p>
            <a:pPr marL="1011555" lvl="1" indent="-342900">
              <a:buFont typeface="+mj-lt"/>
              <a:buAutoNum type="arabicPeriod"/>
            </a:pPr>
            <a:r>
              <a:rPr lang="en-US" dirty="0"/>
              <a:t>Cost-efficiency</a:t>
            </a:r>
          </a:p>
        </p:txBody>
      </p:sp>
      <p:pic>
        <p:nvPicPr>
          <p:cNvPr id="5" name="Picture 4"/>
          <p:cNvPicPr>
            <a:picLocks noChangeAspect="1"/>
          </p:cNvPicPr>
          <p:nvPr/>
        </p:nvPicPr>
        <p:blipFill>
          <a:blip r:embed="rId2"/>
          <a:stretch>
            <a:fillRect/>
          </a:stretch>
        </p:blipFill>
        <p:spPr>
          <a:xfrm>
            <a:off x="4455593" y="1564187"/>
            <a:ext cx="4048708" cy="3470321"/>
          </a:xfrm>
          <a:prstGeom prst="rect">
            <a:avLst/>
          </a:prstGeom>
        </p:spPr>
      </p:pic>
      <p:sp>
        <p:nvSpPr>
          <p:cNvPr id="6" name="TextBox 5"/>
          <p:cNvSpPr txBox="1"/>
          <p:nvPr/>
        </p:nvSpPr>
        <p:spPr>
          <a:xfrm>
            <a:off x="4484631" y="5034508"/>
            <a:ext cx="4188759" cy="230832"/>
          </a:xfrm>
          <a:prstGeom prst="rect">
            <a:avLst/>
          </a:prstGeom>
          <a:noFill/>
        </p:spPr>
        <p:txBody>
          <a:bodyPr wrap="square" rtlCol="0">
            <a:spAutoFit/>
          </a:bodyPr>
          <a:lstStyle/>
          <a:p>
            <a:r>
              <a:rPr lang="fi-FI" sz="900" dirty="0">
                <a:solidFill>
                  <a:schemeClr val="bg1">
                    <a:lumMod val="50000"/>
                  </a:schemeClr>
                </a:solidFill>
              </a:rPr>
              <a:t>Sydänpotilaan vastuullinen hoito-organisaatio </a:t>
            </a:r>
            <a:r>
              <a:rPr lang="fi-FI" sz="900" dirty="0" err="1">
                <a:solidFill>
                  <a:schemeClr val="bg1">
                    <a:lumMod val="50000"/>
                  </a:schemeClr>
                </a:solidFill>
              </a:rPr>
              <a:t>VHO</a:t>
            </a:r>
            <a:r>
              <a:rPr lang="fi-FI" sz="900" dirty="0">
                <a:solidFill>
                  <a:schemeClr val="bg1">
                    <a:lumMod val="50000"/>
                  </a:schemeClr>
                </a:solidFill>
              </a:rPr>
              <a:t> - Hankintamallin kuvaus</a:t>
            </a:r>
          </a:p>
        </p:txBody>
      </p:sp>
      <p:sp>
        <p:nvSpPr>
          <p:cNvPr id="7" name="Päivämäärän paikkamerkki 3">
            <a:extLst>
              <a:ext uri="{FF2B5EF4-FFF2-40B4-BE49-F238E27FC236}">
                <a16:creationId xmlns:a16="http://schemas.microsoft.com/office/drawing/2014/main" id="{749835AA-489F-4262-826E-25C646A50467}"/>
              </a:ext>
            </a:extLst>
          </p:cNvPr>
          <p:cNvSpPr>
            <a:spLocks noGrp="1"/>
          </p:cNvSpPr>
          <p:nvPr>
            <p:ph type="dt" sz="half" idx="2"/>
          </p:nvPr>
        </p:nvSpPr>
        <p:spPr>
          <a:xfrm>
            <a:off x="7488238" y="5226953"/>
            <a:ext cx="874712" cy="209021"/>
          </a:xfrm>
        </p:spPr>
        <p:txBody>
          <a:bodyPr/>
          <a:lstStyle/>
          <a:p>
            <a:pPr>
              <a:defRPr/>
            </a:pPr>
            <a:fld id="{53FCBABD-41D0-47C6-BEE8-5256A0303ED7}" type="datetime1">
              <a:rPr lang="fi-FI" smtClean="0"/>
              <a:pPr>
                <a:defRPr/>
              </a:pPr>
              <a:t>27.10.2020</a:t>
            </a:fld>
            <a:endParaRPr lang="fi-FI" dirty="0"/>
          </a:p>
        </p:txBody>
      </p:sp>
      <p:sp>
        <p:nvSpPr>
          <p:cNvPr id="8" name="Alatunnisteen paikkamerkki 4">
            <a:extLst>
              <a:ext uri="{FF2B5EF4-FFF2-40B4-BE49-F238E27FC236}">
                <a16:creationId xmlns:a16="http://schemas.microsoft.com/office/drawing/2014/main" id="{2CB9676C-6C33-4955-8623-E4D721646F60}"/>
              </a:ext>
            </a:extLst>
          </p:cNvPr>
          <p:cNvSpPr>
            <a:spLocks noGrp="1"/>
          </p:cNvSpPr>
          <p:nvPr>
            <p:ph type="ftr" sz="quarter" idx="3"/>
          </p:nvPr>
        </p:nvSpPr>
        <p:spPr>
          <a:xfrm>
            <a:off x="3052764" y="5226953"/>
            <a:ext cx="4435475" cy="209021"/>
          </a:xfrm>
        </p:spPr>
        <p:txBody>
          <a:bodyPr/>
          <a:lstStyle/>
          <a:p>
            <a:pPr>
              <a:defRPr/>
            </a:pPr>
            <a:r>
              <a:rPr lang="en-GB" dirty="0"/>
              <a:t>Evaluating hybrids / Harri Laihonen</a:t>
            </a:r>
          </a:p>
        </p:txBody>
      </p:sp>
      <p:sp>
        <p:nvSpPr>
          <p:cNvPr id="9" name="Dian numeron paikkamerkki 5">
            <a:extLst>
              <a:ext uri="{FF2B5EF4-FFF2-40B4-BE49-F238E27FC236}">
                <a16:creationId xmlns:a16="http://schemas.microsoft.com/office/drawing/2014/main" id="{9A89D492-AE59-4612-9706-491F4E90E0A1}"/>
              </a:ext>
            </a:extLst>
          </p:cNvPr>
          <p:cNvSpPr>
            <a:spLocks noGrp="1"/>
          </p:cNvSpPr>
          <p:nvPr>
            <p:ph type="sldNum" sz="quarter" idx="4"/>
          </p:nvPr>
        </p:nvSpPr>
        <p:spPr>
          <a:xfrm>
            <a:off x="8351838" y="5214600"/>
            <a:ext cx="360362" cy="209021"/>
          </a:xfrm>
        </p:spPr>
        <p:txBody>
          <a:bodyPr/>
          <a:lstStyle/>
          <a:p>
            <a:pPr>
              <a:defRPr/>
            </a:pPr>
            <a:fld id="{9AC9C5E4-DD34-409E-9E11-89682544FB1A}" type="slidenum">
              <a:rPr lang="fi-FI" smtClean="0"/>
              <a:pPr>
                <a:defRPr/>
              </a:pPr>
              <a:t>9</a:t>
            </a:fld>
            <a:endParaRPr lang="fi-FI" dirty="0"/>
          </a:p>
        </p:txBody>
      </p:sp>
    </p:spTree>
    <p:extLst>
      <p:ext uri="{BB962C8B-B14F-4D97-AF65-F5344CB8AC3E}">
        <p14:creationId xmlns:p14="http://schemas.microsoft.com/office/powerpoint/2010/main" val="821983101"/>
      </p:ext>
    </p:extLst>
  </p:cSld>
  <p:clrMapOvr>
    <a:masterClrMapping/>
  </p:clrMapOvr>
</p:sld>
</file>

<file path=ppt/theme/theme1.xml><?xml version="1.0" encoding="utf-8"?>
<a:theme xmlns:a="http://schemas.openxmlformats.org/drawingml/2006/main" name="UEF Aloi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EF Välilehdet">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EF Lope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42cdf23981843cca7c1dd939464ab4a xmlns="5b79877e-0d44-4f95-921b-7edaf05a2dcc">
      <Terms xmlns="http://schemas.microsoft.com/office/infopath/2007/PartnerControls">
        <TermInfo xmlns="http://schemas.microsoft.com/office/infopath/2007/PartnerControls">
          <TermName xmlns="http://schemas.microsoft.com/office/infopath/2007/PartnerControls">Markkinointi ja yliopiston esitteleminen</TermName>
          <TermId xmlns="http://schemas.microsoft.com/office/infopath/2007/PartnerControls">7c027237-da7e-49c2-8983-226d328ddf86</TermId>
        </TermInfo>
      </Terms>
    </g42cdf23981843cca7c1dd939464ab4a>
    <UEFHeimoDownloadLink xmlns="5b79877e-0d44-4f95-921b-7edaf05a2dcc">https://studentuef.sharepoint.com/sites/heimo_fi/palvelut/Documents/UEF_PP_template_2018.pptx</UEFHeimoDownloadLink>
    <TaxCatchAll xmlns="5b79877e-0d44-4f95-921b-7edaf05a2dcc">
      <Value>422</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UEF Service Catalog Document" ma:contentTypeID="0x010100B5DDBFB1DF164A32A47B44F2EE8DA19D009383946C736D66468608B43E2D226DDE" ma:contentTypeVersion="14" ma:contentTypeDescription="UEF Service Catalog Document Content Type" ma:contentTypeScope="" ma:versionID="8c5f6efdbaa861a841c492121b5c74bf">
  <xsd:schema xmlns:xsd="http://www.w3.org/2001/XMLSchema" xmlns:xs="http://www.w3.org/2001/XMLSchema" xmlns:p="http://schemas.microsoft.com/office/2006/metadata/properties" xmlns:ns1="5b79877e-0d44-4f95-921b-7edaf05a2dcc" xmlns:ns3="1d87ef13-6867-41d1-92cb-c91dfbd74ebd" xmlns:ns4="467c70a8-9f46-48f3-84c3-a316cc94901c" targetNamespace="http://schemas.microsoft.com/office/2006/metadata/properties" ma:root="true" ma:fieldsID="46ec01516eed5b251dea0d614fe92592" ns1:_="" ns3:_="" ns4:_="">
    <xsd:import namespace="5b79877e-0d44-4f95-921b-7edaf05a2dcc"/>
    <xsd:import namespace="1d87ef13-6867-41d1-92cb-c91dfbd74ebd"/>
    <xsd:import namespace="467c70a8-9f46-48f3-84c3-a316cc94901c"/>
    <xsd:element name="properties">
      <xsd:complexType>
        <xsd:sequence>
          <xsd:element name="documentManagement">
            <xsd:complexType>
              <xsd:all>
                <xsd:element ref="ns1:UEFHeimoDownloadLink" minOccurs="0"/>
                <xsd:element ref="ns1:TaxCatchAll" minOccurs="0"/>
                <xsd:element ref="ns1:TaxCatchAllLabel" minOccurs="0"/>
                <xsd:element ref="ns1:g42cdf23981843cca7c1dd939464ab4a" minOccurs="0"/>
                <xsd:element ref="ns3:MediaServiceMetadata" minOccurs="0"/>
                <xsd:element ref="ns3:MediaServiceFastMetadata" minOccurs="0"/>
                <xsd:element ref="ns3:MediaServiceDateTaken" minOccurs="0"/>
                <xsd:element ref="ns3:MediaServiceAutoTags" minOccurs="0"/>
                <xsd:element ref="ns4:SharedWithUsers" minOccurs="0"/>
                <xsd:element ref="ns3:MediaServiceOCR"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UEFHeimoDownloadLink" ma:index="0" nillable="true" ma:displayName="Lataus linkki" ma:internalName="UEFHeimoDownloadLink">
      <xsd:simpleType>
        <xsd:restriction base="dms:Text"/>
      </xsd:simpleType>
    </xsd:element>
    <xsd:element name="TaxCatchAll" ma:index="9"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Luokituksen Kaikki-sarake1" ma:description="" ma:hidden="true" ma:list="{55c7c385-7335-4cd2-88a6-06e8c5f38f61}" ma:internalName="TaxCatchAllLabel" ma:readOnly="true" ma:showField="CatchAllDataLabel"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g42cdf23981843cca7c1dd939464ab4a" ma:index="12"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87ef13-6867-41d1-92cb-c91dfbd74ebd"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c70a8-9f46-48f3-84c3-a316cc94901c" elementFormDefault="qualified">
    <xsd:import namespace="http://schemas.microsoft.com/office/2006/documentManagement/types"/>
    <xsd:import namespace="http://schemas.microsoft.com/office/infopath/2007/PartnerControls"/>
    <xsd:element name="SharedWithUsers" ma:index="1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E553B-882B-4B0D-B625-BBA0EB56941F}">
  <ds:schemaRefs>
    <ds:schemaRef ds:uri="http://schemas.microsoft.com/sharepoint/v3/contenttype/forms"/>
  </ds:schemaRefs>
</ds:datastoreItem>
</file>

<file path=customXml/itemProps2.xml><?xml version="1.0" encoding="utf-8"?>
<ds:datastoreItem xmlns:ds="http://schemas.openxmlformats.org/officeDocument/2006/customXml" ds:itemID="{B54789FB-3A23-4099-A506-957297DFB3C2}">
  <ds:schemaRefs>
    <ds:schemaRef ds:uri="http://schemas.microsoft.com/office/2006/metadata/properties"/>
    <ds:schemaRef ds:uri="http://schemas.microsoft.com/office/infopath/2007/PartnerControls"/>
    <ds:schemaRef ds:uri="5b79877e-0d44-4f95-921b-7edaf05a2dcc"/>
  </ds:schemaRefs>
</ds:datastoreItem>
</file>

<file path=customXml/itemProps3.xml><?xml version="1.0" encoding="utf-8"?>
<ds:datastoreItem xmlns:ds="http://schemas.openxmlformats.org/officeDocument/2006/customXml" ds:itemID="{8E2AD1DB-7BB8-4283-A27B-8A0715409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9877e-0d44-4f95-921b-7edaf05a2dcc"/>
    <ds:schemaRef ds:uri="1d87ef13-6867-41d1-92cb-c91dfbd74ebd"/>
    <ds:schemaRef ds:uri="467c70a8-9f46-48f3-84c3-a316cc9490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TotalTime>
  <Words>1378</Words>
  <Application>Microsoft Office PowerPoint</Application>
  <PresentationFormat>Näytössä katseltava esitys (16:10)</PresentationFormat>
  <Paragraphs>153</Paragraphs>
  <Slides>14</Slides>
  <Notes>1</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14</vt:i4>
      </vt:variant>
    </vt:vector>
  </HeadingPairs>
  <TitlesOfParts>
    <vt:vector size="23" baseType="lpstr">
      <vt:lpstr>Arial</vt:lpstr>
      <vt:lpstr>Calibri</vt:lpstr>
      <vt:lpstr>Myriad pro</vt:lpstr>
      <vt:lpstr>Palatino Linotype</vt:lpstr>
      <vt:lpstr>Times New Roman</vt:lpstr>
      <vt:lpstr>UEF Aloitus</vt:lpstr>
      <vt:lpstr>UEF Basic</vt:lpstr>
      <vt:lpstr>UEF Välilehdet</vt:lpstr>
      <vt:lpstr>UEF Lopetus</vt:lpstr>
      <vt:lpstr>Evaluating Hybrid Management Models</vt:lpstr>
      <vt:lpstr>PowerPoint-esitys</vt:lpstr>
      <vt:lpstr>Agenda</vt:lpstr>
      <vt:lpstr>Academy of Finland project Performance measurement for hybrid governance</vt:lpstr>
      <vt:lpstr>Basic research project as a platform for Practice-oriented evaluation project</vt:lpstr>
      <vt:lpstr>Steps 1 and 2 Evaluation framework and the data</vt:lpstr>
      <vt:lpstr>Evaluation framework</vt:lpstr>
      <vt:lpstr>Two empirical contexts</vt:lpstr>
      <vt:lpstr>Accountable Care Organization Objectives</vt:lpstr>
      <vt:lpstr>Tesoma Wellbeing Centre  Objectives</vt:lpstr>
      <vt:lpstr>Evaluation summary Main managerial challenges in hybrids</vt:lpstr>
      <vt:lpstr>Key learnings  Takeaways for the management group</vt:lpstr>
      <vt:lpstr>Academic contribution?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Hybrids</dc:title>
  <dc:creator>Harri Laihonen</dc:creator>
  <cp:lastModifiedBy>Elina Siivari</cp:lastModifiedBy>
  <cp:revision>1</cp:revision>
  <dcterms:created xsi:type="dcterms:W3CDTF">2020-02-04T12:34:49Z</dcterms:created>
  <dcterms:modified xsi:type="dcterms:W3CDTF">2020-10-27T16:39:18Z</dcterms:modified>
</cp:coreProperties>
</file>