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70" r:id="rId2"/>
    <p:sldId id="462" r:id="rId3"/>
    <p:sldId id="489" r:id="rId4"/>
    <p:sldId id="463" r:id="rId5"/>
    <p:sldId id="464" r:id="rId6"/>
    <p:sldId id="465" r:id="rId7"/>
    <p:sldId id="436" r:id="rId8"/>
    <p:sldId id="455" r:id="rId9"/>
    <p:sldId id="452" r:id="rId10"/>
    <p:sldId id="454" r:id="rId11"/>
    <p:sldId id="456" r:id="rId12"/>
    <p:sldId id="482" r:id="rId13"/>
    <p:sldId id="469" r:id="rId14"/>
    <p:sldId id="470" r:id="rId15"/>
    <p:sldId id="471" r:id="rId16"/>
    <p:sldId id="478" r:id="rId17"/>
    <p:sldId id="477" r:id="rId18"/>
    <p:sldId id="472" r:id="rId19"/>
    <p:sldId id="473" r:id="rId20"/>
    <p:sldId id="479" r:id="rId21"/>
    <p:sldId id="474" r:id="rId22"/>
    <p:sldId id="475" r:id="rId23"/>
    <p:sldId id="480" r:id="rId24"/>
    <p:sldId id="483" r:id="rId25"/>
    <p:sldId id="484" r:id="rId26"/>
    <p:sldId id="486" r:id="rId27"/>
    <p:sldId id="487" r:id="rId28"/>
    <p:sldId id="485" r:id="rId29"/>
    <p:sldId id="488" r:id="rId30"/>
    <p:sldId id="481" r:id="rId31"/>
    <p:sldId id="303" r:id="rId32"/>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na Iulia Dudau" initials="AID" lastIdx="3" clrIdx="0">
    <p:extLst>
      <p:ext uri="{19B8F6BF-5375-455C-9EA6-DF929625EA0E}">
        <p15:presenceInfo xmlns:p15="http://schemas.microsoft.com/office/powerpoint/2012/main" userId="S::Adina.Dudau@glasgow.ac.uk::0000f07e-7215-4258-b807-11ac368e1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560"/>
    <a:srgbClr val="0067A7"/>
    <a:srgbClr val="003865"/>
    <a:srgbClr val="284F76"/>
    <a:srgbClr val="3E474E"/>
    <a:srgbClr val="032952"/>
    <a:srgbClr val="00213B"/>
    <a:srgbClr val="394753"/>
    <a:srgbClr val="5B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p:restoredTop sz="94086"/>
  </p:normalViewPr>
  <p:slideViewPr>
    <p:cSldViewPr>
      <p:cViewPr varScale="1">
        <p:scale>
          <a:sx n="107" d="100"/>
          <a:sy n="107" d="100"/>
        </p:scale>
        <p:origin x="686" y="67"/>
      </p:cViewPr>
      <p:guideLst/>
    </p:cSldViewPr>
  </p:slid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63229-EBDA-48BB-BBC9-C99C2F884AC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5085440F-80B9-4C2E-A144-EFC3F53B0945}">
      <dgm:prSet phldrT="[Text]" custT="1"/>
      <dgm:spPr/>
      <dgm:t>
        <a:bodyPr/>
        <a:lstStyle/>
        <a:p>
          <a:r>
            <a:rPr lang="en-GB" sz="1600" dirty="0"/>
            <a:t>Responsibility towards clients (3)</a:t>
          </a:r>
        </a:p>
        <a:p>
          <a:endParaRPr lang="en-GB" sz="1600" dirty="0"/>
        </a:p>
        <a:p>
          <a:r>
            <a:rPr lang="en-GB" sz="1600" dirty="0"/>
            <a:t>Responsibility towards peers (3)</a:t>
          </a:r>
        </a:p>
        <a:p>
          <a:endParaRPr lang="en-GB" sz="1600" dirty="0"/>
        </a:p>
        <a:p>
          <a:r>
            <a:rPr lang="en-GB" sz="1600" dirty="0"/>
            <a:t>Responsibility towards prof body (3) </a:t>
          </a:r>
        </a:p>
        <a:p>
          <a:endParaRPr lang="en-GB" sz="1600" dirty="0"/>
        </a:p>
        <a:p>
          <a:r>
            <a:rPr lang="en-GB" sz="1600" dirty="0"/>
            <a:t>Responsibility towards prof self (3-2)</a:t>
          </a:r>
        </a:p>
      </dgm:t>
    </dgm:pt>
    <dgm:pt modelId="{120AFA7E-5C94-49D7-9485-B45B9863B5E1}" type="parTrans" cxnId="{9AAA7A7D-18C8-42A4-97C8-193309F641E6}">
      <dgm:prSet/>
      <dgm:spPr/>
      <dgm:t>
        <a:bodyPr/>
        <a:lstStyle/>
        <a:p>
          <a:endParaRPr lang="en-GB"/>
        </a:p>
      </dgm:t>
    </dgm:pt>
    <dgm:pt modelId="{87EBAAD3-30BF-44EF-84E7-1CECC3A7DF60}" type="sibTrans" cxnId="{9AAA7A7D-18C8-42A4-97C8-193309F641E6}">
      <dgm:prSet/>
      <dgm:spPr/>
      <dgm:t>
        <a:bodyPr/>
        <a:lstStyle/>
        <a:p>
          <a:endParaRPr lang="en-GB"/>
        </a:p>
      </dgm:t>
    </dgm:pt>
    <dgm:pt modelId="{26D5A7AC-D13E-46CD-9F6F-40F15079E929}">
      <dgm:prSet phldrT="[Text]"/>
      <dgm:spPr/>
      <dgm:t>
        <a:bodyPr/>
        <a:lstStyle/>
        <a:p>
          <a:endParaRPr lang="en-GB"/>
        </a:p>
      </dgm:t>
    </dgm:pt>
    <dgm:pt modelId="{AD162285-F030-4A31-8807-3ABB39340993}" type="parTrans" cxnId="{90BCCDFF-38B4-4E08-843F-C3C409517A80}">
      <dgm:prSet/>
      <dgm:spPr/>
      <dgm:t>
        <a:bodyPr/>
        <a:lstStyle/>
        <a:p>
          <a:endParaRPr lang="en-GB"/>
        </a:p>
      </dgm:t>
    </dgm:pt>
    <dgm:pt modelId="{77F79B6A-8692-4FBB-8F3A-C9EDA6EEE104}" type="sibTrans" cxnId="{90BCCDFF-38B4-4E08-843F-C3C409517A80}">
      <dgm:prSet/>
      <dgm:spPr/>
      <dgm:t>
        <a:bodyPr/>
        <a:lstStyle/>
        <a:p>
          <a:endParaRPr lang="en-GB"/>
        </a:p>
      </dgm:t>
    </dgm:pt>
    <dgm:pt modelId="{102F75C4-894B-40D9-8092-059959D7F716}">
      <dgm:prSet phldrT="[Text]" custT="1"/>
      <dgm:spPr/>
      <dgm:t>
        <a:bodyPr/>
        <a:lstStyle/>
        <a:p>
          <a:r>
            <a:rPr lang="en-GB" sz="1600" dirty="0"/>
            <a:t>Responsibility for liability avoidance -through reporting (3)</a:t>
          </a:r>
        </a:p>
        <a:p>
          <a:endParaRPr lang="en-GB" sz="1600" dirty="0"/>
        </a:p>
        <a:p>
          <a:r>
            <a:rPr lang="en-GB" sz="1600" dirty="0"/>
            <a:t>Responsibility to accept liability through disciplining (3)</a:t>
          </a:r>
        </a:p>
        <a:p>
          <a:endParaRPr lang="en-GB" sz="1600" dirty="0"/>
        </a:p>
        <a:p>
          <a:r>
            <a:rPr lang="en-GB" sz="1600" dirty="0"/>
            <a:t>Responsibility to make myself available for evaluation (3 -2)</a:t>
          </a:r>
        </a:p>
      </dgm:t>
    </dgm:pt>
    <dgm:pt modelId="{17FBB129-FA95-47F4-9A91-80F104BAC01B}" type="parTrans" cxnId="{5944FD36-98E7-4FB9-9ABF-04B31B2C5BB3}">
      <dgm:prSet/>
      <dgm:spPr/>
      <dgm:t>
        <a:bodyPr/>
        <a:lstStyle/>
        <a:p>
          <a:endParaRPr lang="en-GB"/>
        </a:p>
      </dgm:t>
    </dgm:pt>
    <dgm:pt modelId="{6E4757E0-F27E-44D8-B396-07E0793A15B6}" type="sibTrans" cxnId="{5944FD36-98E7-4FB9-9ABF-04B31B2C5BB3}">
      <dgm:prSet/>
      <dgm:spPr/>
      <dgm:t>
        <a:bodyPr/>
        <a:lstStyle/>
        <a:p>
          <a:endParaRPr lang="en-GB"/>
        </a:p>
      </dgm:t>
    </dgm:pt>
    <dgm:pt modelId="{2B02598D-467F-4ECB-A98A-F706C10FE5B6}" type="pres">
      <dgm:prSet presAssocID="{21263229-EBDA-48BB-BBC9-C99C2F884AC6}" presName="Name0" presStyleCnt="0">
        <dgm:presLayoutVars>
          <dgm:chMax val="2"/>
          <dgm:chPref val="2"/>
          <dgm:animLvl val="lvl"/>
        </dgm:presLayoutVars>
      </dgm:prSet>
      <dgm:spPr/>
    </dgm:pt>
    <dgm:pt modelId="{813D1CC1-2F19-49AF-AA3E-530EC2F73B4E}" type="pres">
      <dgm:prSet presAssocID="{21263229-EBDA-48BB-BBC9-C99C2F884AC6}" presName="LeftText" presStyleLbl="revTx" presStyleIdx="0" presStyleCnt="0">
        <dgm:presLayoutVars>
          <dgm:bulletEnabled val="1"/>
        </dgm:presLayoutVars>
      </dgm:prSet>
      <dgm:spPr/>
    </dgm:pt>
    <dgm:pt modelId="{E791C33B-56AE-470B-8E5D-A161470CF0FC}" type="pres">
      <dgm:prSet presAssocID="{21263229-EBDA-48BB-BBC9-C99C2F884AC6}" presName="LeftNode" presStyleLbl="bgImgPlace1" presStyleIdx="0" presStyleCnt="2" custScaleX="253369" custLinFactNeighborX="-12354" custLinFactNeighborY="988">
        <dgm:presLayoutVars>
          <dgm:chMax val="2"/>
          <dgm:chPref val="2"/>
        </dgm:presLayoutVars>
      </dgm:prSet>
      <dgm:spPr/>
    </dgm:pt>
    <dgm:pt modelId="{1821088E-A077-4CF3-9129-0FD75229E966}" type="pres">
      <dgm:prSet presAssocID="{21263229-EBDA-48BB-BBC9-C99C2F884AC6}" presName="RightText" presStyleLbl="revTx" presStyleIdx="0" presStyleCnt="0">
        <dgm:presLayoutVars>
          <dgm:bulletEnabled val="1"/>
        </dgm:presLayoutVars>
      </dgm:prSet>
      <dgm:spPr/>
    </dgm:pt>
    <dgm:pt modelId="{5E7C7F31-59C6-4E76-BE24-2605F794AC11}" type="pres">
      <dgm:prSet presAssocID="{21263229-EBDA-48BB-BBC9-C99C2F884AC6}" presName="RightNode" presStyleLbl="bgImgPlace1" presStyleIdx="1" presStyleCnt="2" custScaleX="187251" custScaleY="100228" custLinFactNeighborX="55457" custLinFactNeighborY="561">
        <dgm:presLayoutVars>
          <dgm:chMax val="0"/>
          <dgm:chPref val="0"/>
        </dgm:presLayoutVars>
      </dgm:prSet>
      <dgm:spPr/>
    </dgm:pt>
    <dgm:pt modelId="{EDFBB192-E47E-4739-B050-7449581792A1}" type="pres">
      <dgm:prSet presAssocID="{21263229-EBDA-48BB-BBC9-C99C2F884AC6}" presName="TopArrow" presStyleLbl="node1" presStyleIdx="0" presStyleCnt="2"/>
      <dgm:spPr/>
    </dgm:pt>
    <dgm:pt modelId="{DD967935-6906-47AB-AC21-9A8325F0DD2B}" type="pres">
      <dgm:prSet presAssocID="{21263229-EBDA-48BB-BBC9-C99C2F884AC6}" presName="BottomArrow" presStyleLbl="node1" presStyleIdx="1" presStyleCnt="2"/>
      <dgm:spPr/>
    </dgm:pt>
  </dgm:ptLst>
  <dgm:cxnLst>
    <dgm:cxn modelId="{1DCC3C06-BAFB-4BAF-B93E-C98555684609}" type="presOf" srcId="{21263229-EBDA-48BB-BBC9-C99C2F884AC6}" destId="{2B02598D-467F-4ECB-A98A-F706C10FE5B6}" srcOrd="0" destOrd="0" presId="urn:microsoft.com/office/officeart/2009/layout/ReverseList"/>
    <dgm:cxn modelId="{5944FD36-98E7-4FB9-9ABF-04B31B2C5BB3}" srcId="{21263229-EBDA-48BB-BBC9-C99C2F884AC6}" destId="{102F75C4-894B-40D9-8092-059959D7F716}" srcOrd="1" destOrd="0" parTransId="{17FBB129-FA95-47F4-9A91-80F104BAC01B}" sibTransId="{6E4757E0-F27E-44D8-B396-07E0793A15B6}"/>
    <dgm:cxn modelId="{14BC3077-8A68-4D49-BD63-BBCF82EFFC8D}" type="presOf" srcId="{5085440F-80B9-4C2E-A144-EFC3F53B0945}" destId="{E791C33B-56AE-470B-8E5D-A161470CF0FC}" srcOrd="1" destOrd="0" presId="urn:microsoft.com/office/officeart/2009/layout/ReverseList"/>
    <dgm:cxn modelId="{9AAA7A7D-18C8-42A4-97C8-193309F641E6}" srcId="{21263229-EBDA-48BB-BBC9-C99C2F884AC6}" destId="{5085440F-80B9-4C2E-A144-EFC3F53B0945}" srcOrd="0" destOrd="0" parTransId="{120AFA7E-5C94-49D7-9485-B45B9863B5E1}" sibTransId="{87EBAAD3-30BF-44EF-84E7-1CECC3A7DF60}"/>
    <dgm:cxn modelId="{29DEB0AA-2F28-4EE9-AC96-6164C9BA2217}" type="presOf" srcId="{102F75C4-894B-40D9-8092-059959D7F716}" destId="{5E7C7F31-59C6-4E76-BE24-2605F794AC11}" srcOrd="1" destOrd="0" presId="urn:microsoft.com/office/officeart/2009/layout/ReverseList"/>
    <dgm:cxn modelId="{87FC41D8-6AB8-4BF6-9198-D921F43C4657}" type="presOf" srcId="{5085440F-80B9-4C2E-A144-EFC3F53B0945}" destId="{813D1CC1-2F19-49AF-AA3E-530EC2F73B4E}" srcOrd="0" destOrd="0" presId="urn:microsoft.com/office/officeart/2009/layout/ReverseList"/>
    <dgm:cxn modelId="{21A52CF9-A772-4005-B907-0551F004C591}" type="presOf" srcId="{102F75C4-894B-40D9-8092-059959D7F716}" destId="{1821088E-A077-4CF3-9129-0FD75229E966}" srcOrd="0" destOrd="0" presId="urn:microsoft.com/office/officeart/2009/layout/ReverseList"/>
    <dgm:cxn modelId="{90BCCDFF-38B4-4E08-843F-C3C409517A80}" srcId="{21263229-EBDA-48BB-BBC9-C99C2F884AC6}" destId="{26D5A7AC-D13E-46CD-9F6F-40F15079E929}" srcOrd="2" destOrd="0" parTransId="{AD162285-F030-4A31-8807-3ABB39340993}" sibTransId="{77F79B6A-8692-4FBB-8F3A-C9EDA6EEE104}"/>
    <dgm:cxn modelId="{F63CF119-AE6F-498F-A793-083388067437}" type="presParOf" srcId="{2B02598D-467F-4ECB-A98A-F706C10FE5B6}" destId="{813D1CC1-2F19-49AF-AA3E-530EC2F73B4E}" srcOrd="0" destOrd="0" presId="urn:microsoft.com/office/officeart/2009/layout/ReverseList"/>
    <dgm:cxn modelId="{75F712FB-6333-4A5C-9FE9-81852A238815}" type="presParOf" srcId="{2B02598D-467F-4ECB-A98A-F706C10FE5B6}" destId="{E791C33B-56AE-470B-8E5D-A161470CF0FC}" srcOrd="1" destOrd="0" presId="urn:microsoft.com/office/officeart/2009/layout/ReverseList"/>
    <dgm:cxn modelId="{34B1EA0C-6B36-4635-BAA0-20A0B6F42FF1}" type="presParOf" srcId="{2B02598D-467F-4ECB-A98A-F706C10FE5B6}" destId="{1821088E-A077-4CF3-9129-0FD75229E966}" srcOrd="2" destOrd="0" presId="urn:microsoft.com/office/officeart/2009/layout/ReverseList"/>
    <dgm:cxn modelId="{39FAD10C-D3AF-4473-AB80-6F0E6C4F7BB4}" type="presParOf" srcId="{2B02598D-467F-4ECB-A98A-F706C10FE5B6}" destId="{5E7C7F31-59C6-4E76-BE24-2605F794AC11}" srcOrd="3" destOrd="0" presId="urn:microsoft.com/office/officeart/2009/layout/ReverseList"/>
    <dgm:cxn modelId="{BEA18DFE-2FE5-4394-A25D-32233E7BADC0}" type="presParOf" srcId="{2B02598D-467F-4ECB-A98A-F706C10FE5B6}" destId="{EDFBB192-E47E-4739-B050-7449581792A1}" srcOrd="4" destOrd="0" presId="urn:microsoft.com/office/officeart/2009/layout/ReverseList"/>
    <dgm:cxn modelId="{7EA637FA-659B-4EFF-854B-FE4CCCE8E560}" type="presParOf" srcId="{2B02598D-467F-4ECB-A98A-F706C10FE5B6}" destId="{DD967935-6906-47AB-AC21-9A8325F0DD2B}"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63229-EBDA-48BB-BBC9-C99C2F884AC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5085440F-80B9-4C2E-A144-EFC3F53B0945}">
      <dgm:prSet phldrT="[Text]" custT="1"/>
      <dgm:spPr/>
      <dgm:t>
        <a:bodyPr/>
        <a:lstStyle/>
        <a:p>
          <a:r>
            <a:rPr lang="en-GB" sz="1600" dirty="0"/>
            <a:t>Responsibility towards clients (3)</a:t>
          </a:r>
        </a:p>
        <a:p>
          <a:endParaRPr lang="en-GB" sz="1600" dirty="0"/>
        </a:p>
        <a:p>
          <a:r>
            <a:rPr lang="en-GB" sz="1600" dirty="0"/>
            <a:t>Responsibility towards peers (3)</a:t>
          </a:r>
        </a:p>
        <a:p>
          <a:endParaRPr lang="en-GB" sz="1600" dirty="0"/>
        </a:p>
        <a:p>
          <a:r>
            <a:rPr lang="en-GB" sz="1600" dirty="0"/>
            <a:t>Responsibility towards prof body (3) </a:t>
          </a:r>
        </a:p>
        <a:p>
          <a:endParaRPr lang="en-GB" sz="1600" dirty="0"/>
        </a:p>
        <a:p>
          <a:r>
            <a:rPr lang="en-GB" sz="1600" dirty="0"/>
            <a:t>Responsibility towards prof self (3-2)</a:t>
          </a:r>
        </a:p>
      </dgm:t>
    </dgm:pt>
    <dgm:pt modelId="{120AFA7E-5C94-49D7-9485-B45B9863B5E1}" type="parTrans" cxnId="{9AAA7A7D-18C8-42A4-97C8-193309F641E6}">
      <dgm:prSet/>
      <dgm:spPr/>
      <dgm:t>
        <a:bodyPr/>
        <a:lstStyle/>
        <a:p>
          <a:endParaRPr lang="en-GB"/>
        </a:p>
      </dgm:t>
    </dgm:pt>
    <dgm:pt modelId="{87EBAAD3-30BF-44EF-84E7-1CECC3A7DF60}" type="sibTrans" cxnId="{9AAA7A7D-18C8-42A4-97C8-193309F641E6}">
      <dgm:prSet/>
      <dgm:spPr/>
      <dgm:t>
        <a:bodyPr/>
        <a:lstStyle/>
        <a:p>
          <a:endParaRPr lang="en-GB"/>
        </a:p>
      </dgm:t>
    </dgm:pt>
    <dgm:pt modelId="{26D5A7AC-D13E-46CD-9F6F-40F15079E929}">
      <dgm:prSet phldrT="[Text]"/>
      <dgm:spPr/>
    </dgm:pt>
    <dgm:pt modelId="{AD162285-F030-4A31-8807-3ABB39340993}" type="parTrans" cxnId="{90BCCDFF-38B4-4E08-843F-C3C409517A80}">
      <dgm:prSet/>
      <dgm:spPr/>
      <dgm:t>
        <a:bodyPr/>
        <a:lstStyle/>
        <a:p>
          <a:endParaRPr lang="en-GB"/>
        </a:p>
      </dgm:t>
    </dgm:pt>
    <dgm:pt modelId="{77F79B6A-8692-4FBB-8F3A-C9EDA6EEE104}" type="sibTrans" cxnId="{90BCCDFF-38B4-4E08-843F-C3C409517A80}">
      <dgm:prSet/>
      <dgm:spPr/>
      <dgm:t>
        <a:bodyPr/>
        <a:lstStyle/>
        <a:p>
          <a:endParaRPr lang="en-GB"/>
        </a:p>
      </dgm:t>
    </dgm:pt>
    <dgm:pt modelId="{102F75C4-894B-40D9-8092-059959D7F716}">
      <dgm:prSet phldrT="[Text]" custT="1"/>
      <dgm:spPr/>
      <dgm:t>
        <a:bodyPr/>
        <a:lstStyle/>
        <a:p>
          <a:r>
            <a:rPr lang="en-GB" sz="1600" dirty="0"/>
            <a:t>Responsibility for liability avoidance -through reporting (3)</a:t>
          </a:r>
        </a:p>
        <a:p>
          <a:endParaRPr lang="en-GB" sz="1600" dirty="0"/>
        </a:p>
        <a:p>
          <a:r>
            <a:rPr lang="en-GB" sz="1600" dirty="0"/>
            <a:t>Responsibility to accept liability through disciplining (3)</a:t>
          </a:r>
        </a:p>
        <a:p>
          <a:endParaRPr lang="en-GB" sz="1600" dirty="0"/>
        </a:p>
        <a:p>
          <a:r>
            <a:rPr lang="en-GB" sz="1600" dirty="0"/>
            <a:t>Responsibility to make myself available for evaluation (3 -2)</a:t>
          </a:r>
        </a:p>
      </dgm:t>
    </dgm:pt>
    <dgm:pt modelId="{17FBB129-FA95-47F4-9A91-80F104BAC01B}" type="parTrans" cxnId="{5944FD36-98E7-4FB9-9ABF-04B31B2C5BB3}">
      <dgm:prSet/>
      <dgm:spPr/>
      <dgm:t>
        <a:bodyPr/>
        <a:lstStyle/>
        <a:p>
          <a:endParaRPr lang="en-GB"/>
        </a:p>
      </dgm:t>
    </dgm:pt>
    <dgm:pt modelId="{6E4757E0-F27E-44D8-B396-07E0793A15B6}" type="sibTrans" cxnId="{5944FD36-98E7-4FB9-9ABF-04B31B2C5BB3}">
      <dgm:prSet/>
      <dgm:spPr/>
      <dgm:t>
        <a:bodyPr/>
        <a:lstStyle/>
        <a:p>
          <a:endParaRPr lang="en-GB"/>
        </a:p>
      </dgm:t>
    </dgm:pt>
    <dgm:pt modelId="{2B02598D-467F-4ECB-A98A-F706C10FE5B6}" type="pres">
      <dgm:prSet presAssocID="{21263229-EBDA-48BB-BBC9-C99C2F884AC6}" presName="Name0" presStyleCnt="0">
        <dgm:presLayoutVars>
          <dgm:chMax val="2"/>
          <dgm:chPref val="2"/>
          <dgm:animLvl val="lvl"/>
        </dgm:presLayoutVars>
      </dgm:prSet>
      <dgm:spPr/>
    </dgm:pt>
    <dgm:pt modelId="{813D1CC1-2F19-49AF-AA3E-530EC2F73B4E}" type="pres">
      <dgm:prSet presAssocID="{21263229-EBDA-48BB-BBC9-C99C2F884AC6}" presName="LeftText" presStyleLbl="revTx" presStyleIdx="0" presStyleCnt="0">
        <dgm:presLayoutVars>
          <dgm:bulletEnabled val="1"/>
        </dgm:presLayoutVars>
      </dgm:prSet>
      <dgm:spPr/>
    </dgm:pt>
    <dgm:pt modelId="{E791C33B-56AE-470B-8E5D-A161470CF0FC}" type="pres">
      <dgm:prSet presAssocID="{21263229-EBDA-48BB-BBC9-C99C2F884AC6}" presName="LeftNode" presStyleLbl="bgImgPlace1" presStyleIdx="0" presStyleCnt="2" custScaleX="253369" custLinFactNeighborX="-12354" custLinFactNeighborY="988">
        <dgm:presLayoutVars>
          <dgm:chMax val="2"/>
          <dgm:chPref val="2"/>
        </dgm:presLayoutVars>
      </dgm:prSet>
      <dgm:spPr/>
    </dgm:pt>
    <dgm:pt modelId="{1821088E-A077-4CF3-9129-0FD75229E966}" type="pres">
      <dgm:prSet presAssocID="{21263229-EBDA-48BB-BBC9-C99C2F884AC6}" presName="RightText" presStyleLbl="revTx" presStyleIdx="0" presStyleCnt="0">
        <dgm:presLayoutVars>
          <dgm:bulletEnabled val="1"/>
        </dgm:presLayoutVars>
      </dgm:prSet>
      <dgm:spPr/>
    </dgm:pt>
    <dgm:pt modelId="{5E7C7F31-59C6-4E76-BE24-2605F794AC11}" type="pres">
      <dgm:prSet presAssocID="{21263229-EBDA-48BB-BBC9-C99C2F884AC6}" presName="RightNode" presStyleLbl="bgImgPlace1" presStyleIdx="1" presStyleCnt="2" custScaleX="187251" custLinFactNeighborX="54991" custLinFactNeighborY="-8">
        <dgm:presLayoutVars>
          <dgm:chMax val="0"/>
          <dgm:chPref val="0"/>
        </dgm:presLayoutVars>
      </dgm:prSet>
      <dgm:spPr/>
    </dgm:pt>
    <dgm:pt modelId="{EDFBB192-E47E-4739-B050-7449581792A1}" type="pres">
      <dgm:prSet presAssocID="{21263229-EBDA-48BB-BBC9-C99C2F884AC6}" presName="TopArrow" presStyleLbl="node1" presStyleIdx="0" presStyleCnt="2"/>
      <dgm:spPr/>
    </dgm:pt>
    <dgm:pt modelId="{DD967935-6906-47AB-AC21-9A8325F0DD2B}" type="pres">
      <dgm:prSet presAssocID="{21263229-EBDA-48BB-BBC9-C99C2F884AC6}" presName="BottomArrow" presStyleLbl="node1" presStyleIdx="1" presStyleCnt="2"/>
      <dgm:spPr/>
    </dgm:pt>
  </dgm:ptLst>
  <dgm:cxnLst>
    <dgm:cxn modelId="{1DCC3C06-BAFB-4BAF-B93E-C98555684609}" type="presOf" srcId="{21263229-EBDA-48BB-BBC9-C99C2F884AC6}" destId="{2B02598D-467F-4ECB-A98A-F706C10FE5B6}" srcOrd="0" destOrd="0" presId="urn:microsoft.com/office/officeart/2009/layout/ReverseList"/>
    <dgm:cxn modelId="{5944FD36-98E7-4FB9-9ABF-04B31B2C5BB3}" srcId="{21263229-EBDA-48BB-BBC9-C99C2F884AC6}" destId="{102F75C4-894B-40D9-8092-059959D7F716}" srcOrd="1" destOrd="0" parTransId="{17FBB129-FA95-47F4-9A91-80F104BAC01B}" sibTransId="{6E4757E0-F27E-44D8-B396-07E0793A15B6}"/>
    <dgm:cxn modelId="{14BC3077-8A68-4D49-BD63-BBCF82EFFC8D}" type="presOf" srcId="{5085440F-80B9-4C2E-A144-EFC3F53B0945}" destId="{E791C33B-56AE-470B-8E5D-A161470CF0FC}" srcOrd="1" destOrd="0" presId="urn:microsoft.com/office/officeart/2009/layout/ReverseList"/>
    <dgm:cxn modelId="{9AAA7A7D-18C8-42A4-97C8-193309F641E6}" srcId="{21263229-EBDA-48BB-BBC9-C99C2F884AC6}" destId="{5085440F-80B9-4C2E-A144-EFC3F53B0945}" srcOrd="0" destOrd="0" parTransId="{120AFA7E-5C94-49D7-9485-B45B9863B5E1}" sibTransId="{87EBAAD3-30BF-44EF-84E7-1CECC3A7DF60}"/>
    <dgm:cxn modelId="{29DEB0AA-2F28-4EE9-AC96-6164C9BA2217}" type="presOf" srcId="{102F75C4-894B-40D9-8092-059959D7F716}" destId="{5E7C7F31-59C6-4E76-BE24-2605F794AC11}" srcOrd="1" destOrd="0" presId="urn:microsoft.com/office/officeart/2009/layout/ReverseList"/>
    <dgm:cxn modelId="{87FC41D8-6AB8-4BF6-9198-D921F43C4657}" type="presOf" srcId="{5085440F-80B9-4C2E-A144-EFC3F53B0945}" destId="{813D1CC1-2F19-49AF-AA3E-530EC2F73B4E}" srcOrd="0" destOrd="0" presId="urn:microsoft.com/office/officeart/2009/layout/ReverseList"/>
    <dgm:cxn modelId="{21A52CF9-A772-4005-B907-0551F004C591}" type="presOf" srcId="{102F75C4-894B-40D9-8092-059959D7F716}" destId="{1821088E-A077-4CF3-9129-0FD75229E966}" srcOrd="0" destOrd="0" presId="urn:microsoft.com/office/officeart/2009/layout/ReverseList"/>
    <dgm:cxn modelId="{90BCCDFF-38B4-4E08-843F-C3C409517A80}" srcId="{21263229-EBDA-48BB-BBC9-C99C2F884AC6}" destId="{26D5A7AC-D13E-46CD-9F6F-40F15079E929}" srcOrd="2" destOrd="0" parTransId="{AD162285-F030-4A31-8807-3ABB39340993}" sibTransId="{77F79B6A-8692-4FBB-8F3A-C9EDA6EEE104}"/>
    <dgm:cxn modelId="{F63CF119-AE6F-498F-A793-083388067437}" type="presParOf" srcId="{2B02598D-467F-4ECB-A98A-F706C10FE5B6}" destId="{813D1CC1-2F19-49AF-AA3E-530EC2F73B4E}" srcOrd="0" destOrd="0" presId="urn:microsoft.com/office/officeart/2009/layout/ReverseList"/>
    <dgm:cxn modelId="{75F712FB-6333-4A5C-9FE9-81852A238815}" type="presParOf" srcId="{2B02598D-467F-4ECB-A98A-F706C10FE5B6}" destId="{E791C33B-56AE-470B-8E5D-A161470CF0FC}" srcOrd="1" destOrd="0" presId="urn:microsoft.com/office/officeart/2009/layout/ReverseList"/>
    <dgm:cxn modelId="{34B1EA0C-6B36-4635-BAA0-20A0B6F42FF1}" type="presParOf" srcId="{2B02598D-467F-4ECB-A98A-F706C10FE5B6}" destId="{1821088E-A077-4CF3-9129-0FD75229E966}" srcOrd="2" destOrd="0" presId="urn:microsoft.com/office/officeart/2009/layout/ReverseList"/>
    <dgm:cxn modelId="{39FAD10C-D3AF-4473-AB80-6F0E6C4F7BB4}" type="presParOf" srcId="{2B02598D-467F-4ECB-A98A-F706C10FE5B6}" destId="{5E7C7F31-59C6-4E76-BE24-2605F794AC11}" srcOrd="3" destOrd="0" presId="urn:microsoft.com/office/officeart/2009/layout/ReverseList"/>
    <dgm:cxn modelId="{BEA18DFE-2FE5-4394-A25D-32233E7BADC0}" type="presParOf" srcId="{2B02598D-467F-4ECB-A98A-F706C10FE5B6}" destId="{EDFBB192-E47E-4739-B050-7449581792A1}" srcOrd="4" destOrd="0" presId="urn:microsoft.com/office/officeart/2009/layout/ReverseList"/>
    <dgm:cxn modelId="{7EA637FA-659B-4EFF-854B-FE4CCCE8E560}" type="presParOf" srcId="{2B02598D-467F-4ECB-A98A-F706C10FE5B6}" destId="{DD967935-6906-47AB-AC21-9A8325F0DD2B}"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1C33B-56AE-470B-8E5D-A161470CF0FC}">
      <dsp:nvSpPr>
        <dsp:cNvPr id="0" name=""/>
        <dsp:cNvSpPr/>
      </dsp:nvSpPr>
      <dsp:spPr>
        <a:xfrm rot="16200000">
          <a:off x="1573949" y="35290"/>
          <a:ext cx="2612745" cy="4045452"/>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GB" sz="1600" kern="1200" dirty="0"/>
            <a:t>Responsibility towards clients (3)</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towards peers (3)</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towards prof body (3) </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towards prof self (3-2)</a:t>
          </a:r>
        </a:p>
      </dsp:txBody>
      <dsp:txXfrm rot="5400000">
        <a:off x="985163" y="879211"/>
        <a:ext cx="3917885" cy="2357611"/>
      </dsp:txXfrm>
    </dsp:sp>
    <dsp:sp modelId="{5E7C7F31-59C6-4E76-BE24-2605F794AC11}">
      <dsp:nvSpPr>
        <dsp:cNvPr id="0" name=""/>
        <dsp:cNvSpPr/>
      </dsp:nvSpPr>
      <dsp:spPr>
        <a:xfrm rot="5400000">
          <a:off x="4322851" y="551975"/>
          <a:ext cx="2618702" cy="298977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l" defTabSz="711200">
            <a:lnSpc>
              <a:spcPct val="90000"/>
            </a:lnSpc>
            <a:spcBef>
              <a:spcPct val="0"/>
            </a:spcBef>
            <a:spcAft>
              <a:spcPct val="35000"/>
            </a:spcAft>
            <a:buNone/>
          </a:pPr>
          <a:r>
            <a:rPr lang="en-GB" sz="1600" kern="1200" dirty="0"/>
            <a:t>Responsibility for liability avoidance -through reporting (3)</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 accept liability through disciplining (3)</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 make myself available for evaluation (3 -2)</a:t>
          </a:r>
        </a:p>
      </dsp:txBody>
      <dsp:txXfrm rot="-5400000">
        <a:off x="4137317" y="865367"/>
        <a:ext cx="2861912" cy="2362986"/>
      </dsp:txXfrm>
    </dsp:sp>
    <dsp:sp modelId="{EDFBB192-E47E-4739-B050-7449581792A1}">
      <dsp:nvSpPr>
        <dsp:cNvPr id="0" name=""/>
        <dsp:cNvSpPr/>
      </dsp:nvSpPr>
      <dsp:spPr>
        <a:xfrm>
          <a:off x="3077411" y="0"/>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67935-6906-47AB-AC21-9A8325F0DD2B}">
      <dsp:nvSpPr>
        <dsp:cNvPr id="0" name=""/>
        <dsp:cNvSpPr/>
      </dsp:nvSpPr>
      <dsp:spPr>
        <a:xfrm rot="10800000">
          <a:off x="3077411" y="2394915"/>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1C33B-56AE-470B-8E5D-A161470CF0FC}">
      <dsp:nvSpPr>
        <dsp:cNvPr id="0" name=""/>
        <dsp:cNvSpPr/>
      </dsp:nvSpPr>
      <dsp:spPr>
        <a:xfrm rot="16200000">
          <a:off x="1573949" y="35290"/>
          <a:ext cx="2612745" cy="4045452"/>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GB" sz="1600" kern="1200" dirty="0"/>
            <a:t>Responsibility towards clients (3)</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towards peers (3)</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towards prof body (3) </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towards prof self (3-2)</a:t>
          </a:r>
        </a:p>
      </dsp:txBody>
      <dsp:txXfrm rot="5400000">
        <a:off x="985163" y="879211"/>
        <a:ext cx="3917885" cy="2357611"/>
      </dsp:txXfrm>
    </dsp:sp>
    <dsp:sp modelId="{5E7C7F31-59C6-4E76-BE24-2605F794AC11}">
      <dsp:nvSpPr>
        <dsp:cNvPr id="0" name=""/>
        <dsp:cNvSpPr/>
      </dsp:nvSpPr>
      <dsp:spPr>
        <a:xfrm rot="5400000">
          <a:off x="4318389" y="537109"/>
          <a:ext cx="2612745" cy="298977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l" defTabSz="711200">
            <a:lnSpc>
              <a:spcPct val="90000"/>
            </a:lnSpc>
            <a:spcBef>
              <a:spcPct val="0"/>
            </a:spcBef>
            <a:spcAft>
              <a:spcPct val="35000"/>
            </a:spcAft>
            <a:buNone/>
          </a:pPr>
          <a:r>
            <a:rPr lang="en-GB" sz="1600" kern="1200" dirty="0"/>
            <a:t>Responsibility for liability avoidance -through reporting (3)</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 accept liability through disciplining (3)</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Responsibility to make myself available for evaluation (3 -2)</a:t>
          </a:r>
        </a:p>
      </dsp:txBody>
      <dsp:txXfrm rot="-5400000">
        <a:off x="4129877" y="853189"/>
        <a:ext cx="2862203" cy="2357611"/>
      </dsp:txXfrm>
    </dsp:sp>
    <dsp:sp modelId="{EDFBB192-E47E-4739-B050-7449581792A1}">
      <dsp:nvSpPr>
        <dsp:cNvPr id="0" name=""/>
        <dsp:cNvSpPr/>
      </dsp:nvSpPr>
      <dsp:spPr>
        <a:xfrm>
          <a:off x="3077411" y="0"/>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67935-6906-47AB-AC21-9A8325F0DD2B}">
      <dsp:nvSpPr>
        <dsp:cNvPr id="0" name=""/>
        <dsp:cNvSpPr/>
      </dsp:nvSpPr>
      <dsp:spPr>
        <a:xfrm rot="10800000">
          <a:off x="3077411" y="2394915"/>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5CFD9F-B692-6F4B-9DF6-2B72348CB865}" type="datetimeFigureOut">
              <a:rPr lang="en-GB" smtClean="0"/>
              <a:t>04/11/2020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E788E-8FCA-3A45-9F42-098CC428C249}" type="slidenum">
              <a:rPr lang="en-GB" smtClean="0"/>
              <a:t>‹#›</a:t>
            </a:fld>
            <a:endParaRPr lang="en-GB" dirty="0"/>
          </a:p>
        </p:txBody>
      </p:sp>
    </p:spTree>
    <p:extLst>
      <p:ext uri="{BB962C8B-B14F-4D97-AF65-F5344CB8AC3E}">
        <p14:creationId xmlns:p14="http://schemas.microsoft.com/office/powerpoint/2010/main" val="4815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11/4/2020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dirty="0"/>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dirty="0"/>
          </a:p>
        </p:txBody>
      </p:sp>
    </p:spTree>
    <p:extLst>
      <p:ext uri="{BB962C8B-B14F-4D97-AF65-F5344CB8AC3E}">
        <p14:creationId xmlns:p14="http://schemas.microsoft.com/office/powerpoint/2010/main" val="129845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dirty="0"/>
          </a:p>
        </p:txBody>
      </p:sp>
    </p:spTree>
    <p:extLst>
      <p:ext uri="{BB962C8B-B14F-4D97-AF65-F5344CB8AC3E}">
        <p14:creationId xmlns:p14="http://schemas.microsoft.com/office/powerpoint/2010/main" val="131078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dirty="0"/>
          </a:p>
        </p:txBody>
      </p:sp>
    </p:spTree>
    <p:extLst>
      <p:ext uri="{BB962C8B-B14F-4D97-AF65-F5344CB8AC3E}">
        <p14:creationId xmlns:p14="http://schemas.microsoft.com/office/powerpoint/2010/main" val="60864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dirty="0"/>
          </a:p>
        </p:txBody>
      </p:sp>
    </p:spTree>
    <p:extLst>
      <p:ext uri="{BB962C8B-B14F-4D97-AF65-F5344CB8AC3E}">
        <p14:creationId xmlns:p14="http://schemas.microsoft.com/office/powerpoint/2010/main" val="149378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dirty="0"/>
          </a:p>
        </p:txBody>
      </p:sp>
    </p:spTree>
    <p:extLst>
      <p:ext uri="{BB962C8B-B14F-4D97-AF65-F5344CB8AC3E}">
        <p14:creationId xmlns:p14="http://schemas.microsoft.com/office/powerpoint/2010/main" val="41942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dirty="0"/>
          </a:p>
        </p:txBody>
      </p:sp>
    </p:spTree>
    <p:extLst>
      <p:ext uri="{BB962C8B-B14F-4D97-AF65-F5344CB8AC3E}">
        <p14:creationId xmlns:p14="http://schemas.microsoft.com/office/powerpoint/2010/main" val="4150409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dirty="0"/>
          </a:p>
        </p:txBody>
      </p:sp>
    </p:spTree>
    <p:extLst>
      <p:ext uri="{BB962C8B-B14F-4D97-AF65-F5344CB8AC3E}">
        <p14:creationId xmlns:p14="http://schemas.microsoft.com/office/powerpoint/2010/main" val="1690469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21</a:t>
            </a:fld>
            <a:endParaRPr lang="en-US" dirty="0"/>
          </a:p>
        </p:txBody>
      </p:sp>
    </p:spTree>
    <p:extLst>
      <p:ext uri="{BB962C8B-B14F-4D97-AF65-F5344CB8AC3E}">
        <p14:creationId xmlns:p14="http://schemas.microsoft.com/office/powerpoint/2010/main" val="2934071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22</a:t>
            </a:fld>
            <a:endParaRPr lang="en-US" dirty="0"/>
          </a:p>
        </p:txBody>
      </p:sp>
    </p:spTree>
    <p:extLst>
      <p:ext uri="{BB962C8B-B14F-4D97-AF65-F5344CB8AC3E}">
        <p14:creationId xmlns:p14="http://schemas.microsoft.com/office/powerpoint/2010/main" val="3971180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23</a:t>
            </a:fld>
            <a:endParaRPr lang="en-US" dirty="0"/>
          </a:p>
        </p:txBody>
      </p:sp>
    </p:spTree>
    <p:extLst>
      <p:ext uri="{BB962C8B-B14F-4D97-AF65-F5344CB8AC3E}">
        <p14:creationId xmlns:p14="http://schemas.microsoft.com/office/powerpoint/2010/main" val="22440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24</a:t>
            </a:fld>
            <a:endParaRPr lang="en-US" dirty="0"/>
          </a:p>
        </p:txBody>
      </p:sp>
    </p:spTree>
    <p:extLst>
      <p:ext uri="{BB962C8B-B14F-4D97-AF65-F5344CB8AC3E}">
        <p14:creationId xmlns:p14="http://schemas.microsoft.com/office/powerpoint/2010/main" val="133423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dirty="0"/>
          </a:p>
        </p:txBody>
      </p:sp>
    </p:spTree>
    <p:extLst>
      <p:ext uri="{BB962C8B-B14F-4D97-AF65-F5344CB8AC3E}">
        <p14:creationId xmlns:p14="http://schemas.microsoft.com/office/powerpoint/2010/main" val="1286685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25</a:t>
            </a:fld>
            <a:endParaRPr lang="en-US" dirty="0"/>
          </a:p>
        </p:txBody>
      </p:sp>
    </p:spTree>
    <p:extLst>
      <p:ext uri="{BB962C8B-B14F-4D97-AF65-F5344CB8AC3E}">
        <p14:creationId xmlns:p14="http://schemas.microsoft.com/office/powerpoint/2010/main" val="865601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26</a:t>
            </a:fld>
            <a:endParaRPr lang="en-US" dirty="0"/>
          </a:p>
        </p:txBody>
      </p:sp>
    </p:spTree>
    <p:extLst>
      <p:ext uri="{BB962C8B-B14F-4D97-AF65-F5344CB8AC3E}">
        <p14:creationId xmlns:p14="http://schemas.microsoft.com/office/powerpoint/2010/main" val="1068439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27</a:t>
            </a:fld>
            <a:endParaRPr lang="en-US" dirty="0"/>
          </a:p>
        </p:txBody>
      </p:sp>
    </p:spTree>
    <p:extLst>
      <p:ext uri="{BB962C8B-B14F-4D97-AF65-F5344CB8AC3E}">
        <p14:creationId xmlns:p14="http://schemas.microsoft.com/office/powerpoint/2010/main" val="1766476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28</a:t>
            </a:fld>
            <a:endParaRPr lang="en-US" dirty="0"/>
          </a:p>
        </p:txBody>
      </p:sp>
    </p:spTree>
    <p:extLst>
      <p:ext uri="{BB962C8B-B14F-4D97-AF65-F5344CB8AC3E}">
        <p14:creationId xmlns:p14="http://schemas.microsoft.com/office/powerpoint/2010/main" val="371696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29</a:t>
            </a:fld>
            <a:endParaRPr lang="en-US" dirty="0"/>
          </a:p>
        </p:txBody>
      </p:sp>
    </p:spTree>
    <p:extLst>
      <p:ext uri="{BB962C8B-B14F-4D97-AF65-F5344CB8AC3E}">
        <p14:creationId xmlns:p14="http://schemas.microsoft.com/office/powerpoint/2010/main" val="3263694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30</a:t>
            </a:fld>
            <a:endParaRPr lang="en-US" dirty="0"/>
          </a:p>
        </p:txBody>
      </p:sp>
    </p:spTree>
    <p:extLst>
      <p:ext uri="{BB962C8B-B14F-4D97-AF65-F5344CB8AC3E}">
        <p14:creationId xmlns:p14="http://schemas.microsoft.com/office/powerpoint/2010/main" val="171460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31</a:t>
            </a:fld>
            <a:endParaRPr lang="en-US" dirty="0"/>
          </a:p>
        </p:txBody>
      </p:sp>
    </p:spTree>
    <p:extLst>
      <p:ext uri="{BB962C8B-B14F-4D97-AF65-F5344CB8AC3E}">
        <p14:creationId xmlns:p14="http://schemas.microsoft.com/office/powerpoint/2010/main" val="123380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dirty="0"/>
          </a:p>
        </p:txBody>
      </p:sp>
    </p:spTree>
    <p:extLst>
      <p:ext uri="{BB962C8B-B14F-4D97-AF65-F5344CB8AC3E}">
        <p14:creationId xmlns:p14="http://schemas.microsoft.com/office/powerpoint/2010/main" val="140125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dirty="0"/>
          </a:p>
        </p:txBody>
      </p:sp>
    </p:spTree>
    <p:extLst>
      <p:ext uri="{BB962C8B-B14F-4D97-AF65-F5344CB8AC3E}">
        <p14:creationId xmlns:p14="http://schemas.microsoft.com/office/powerpoint/2010/main" val="64364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dirty="0"/>
          </a:p>
        </p:txBody>
      </p:sp>
    </p:spTree>
    <p:extLst>
      <p:ext uri="{BB962C8B-B14F-4D97-AF65-F5344CB8AC3E}">
        <p14:creationId xmlns:p14="http://schemas.microsoft.com/office/powerpoint/2010/main" val="176924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dirty="0"/>
          </a:p>
        </p:txBody>
      </p:sp>
    </p:spTree>
    <p:extLst>
      <p:ext uri="{BB962C8B-B14F-4D97-AF65-F5344CB8AC3E}">
        <p14:creationId xmlns:p14="http://schemas.microsoft.com/office/powerpoint/2010/main" val="409738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dirty="0"/>
          </a:p>
        </p:txBody>
      </p:sp>
    </p:spTree>
    <p:extLst>
      <p:ext uri="{BB962C8B-B14F-4D97-AF65-F5344CB8AC3E}">
        <p14:creationId xmlns:p14="http://schemas.microsoft.com/office/powerpoint/2010/main" val="78900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dirty="0"/>
          </a:p>
        </p:txBody>
      </p:sp>
    </p:spTree>
    <p:extLst>
      <p:ext uri="{BB962C8B-B14F-4D97-AF65-F5344CB8AC3E}">
        <p14:creationId xmlns:p14="http://schemas.microsoft.com/office/powerpoint/2010/main" val="77318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dirty="0"/>
          </a:p>
        </p:txBody>
      </p:sp>
    </p:spTree>
    <p:extLst>
      <p:ext uri="{BB962C8B-B14F-4D97-AF65-F5344CB8AC3E}">
        <p14:creationId xmlns:p14="http://schemas.microsoft.com/office/powerpoint/2010/main" val="192416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t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323528" y="1563638"/>
            <a:ext cx="6192688" cy="814740"/>
          </a:xfrm>
          <a:prstGeom prst="rect">
            <a:avLst/>
          </a:prstGeom>
        </p:spPr>
        <p:txBody>
          <a:bodyPr/>
          <a:lstStyle/>
          <a:p>
            <a:pPr>
              <a:defRPr/>
            </a:pPr>
            <a:r>
              <a:rPr lang="en-GB" dirty="0"/>
              <a:t>Hybrid accountability: </a:t>
            </a:r>
            <a:br>
              <a:rPr lang="en-GB" dirty="0"/>
            </a:br>
            <a:r>
              <a:rPr lang="en-GB" dirty="0"/>
              <a:t>a multi-dimensional instrument</a:t>
            </a:r>
            <a:endParaRPr lang="en-US" dirty="0">
              <a:ea typeface="+mj-ea"/>
            </a:endParaRPr>
          </a:p>
        </p:txBody>
      </p:sp>
      <p:sp>
        <p:nvSpPr>
          <p:cNvPr id="3" name="TextBox 2">
            <a:extLst>
              <a:ext uri="{FF2B5EF4-FFF2-40B4-BE49-F238E27FC236}">
                <a16:creationId xmlns:a16="http://schemas.microsoft.com/office/drawing/2014/main" id="{66883DE2-8421-5A44-9CBB-E0CB14ACB4D5}"/>
              </a:ext>
            </a:extLst>
          </p:cNvPr>
          <p:cNvSpPr txBox="1"/>
          <p:nvPr/>
        </p:nvSpPr>
        <p:spPr>
          <a:xfrm>
            <a:off x="323528" y="2571750"/>
            <a:ext cx="5904656" cy="830997"/>
          </a:xfrm>
          <a:prstGeom prst="rect">
            <a:avLst/>
          </a:prstGeom>
          <a:noFill/>
        </p:spPr>
        <p:txBody>
          <a:bodyPr wrap="square" rtlCol="0">
            <a:spAutoFit/>
          </a:bodyPr>
          <a:lstStyle/>
          <a:p>
            <a:r>
              <a:rPr lang="en-US" sz="1600" b="1" dirty="0">
                <a:solidFill>
                  <a:schemeClr val="bg1"/>
                </a:solidFill>
              </a:rPr>
              <a:t>Adina </a:t>
            </a:r>
            <a:r>
              <a:rPr lang="en-US" sz="1600" b="1" dirty="0" err="1">
                <a:solidFill>
                  <a:schemeClr val="bg1"/>
                </a:solidFill>
              </a:rPr>
              <a:t>Dudau</a:t>
            </a:r>
            <a:r>
              <a:rPr lang="en-US" sz="1600" b="1" dirty="0">
                <a:solidFill>
                  <a:schemeClr val="bg1"/>
                </a:solidFill>
              </a:rPr>
              <a:t>, University of Glasgow</a:t>
            </a:r>
          </a:p>
          <a:p>
            <a:r>
              <a:rPr lang="en-US" sz="1600" b="1" dirty="0" err="1">
                <a:solidFill>
                  <a:schemeClr val="bg1"/>
                </a:solidFill>
              </a:rPr>
              <a:t>Alvise</a:t>
            </a:r>
            <a:r>
              <a:rPr lang="en-US" sz="1600" b="1" dirty="0">
                <a:solidFill>
                  <a:schemeClr val="bg1"/>
                </a:solidFill>
              </a:rPr>
              <a:t> </a:t>
            </a:r>
            <a:r>
              <a:rPr lang="en-US" sz="1600" b="1" dirty="0" err="1">
                <a:solidFill>
                  <a:schemeClr val="bg1"/>
                </a:solidFill>
              </a:rPr>
              <a:t>Favotto</a:t>
            </a:r>
            <a:r>
              <a:rPr lang="en-US" sz="1600" b="1" dirty="0">
                <a:solidFill>
                  <a:schemeClr val="bg1"/>
                </a:solidFill>
              </a:rPr>
              <a:t>, University of Glasgow</a:t>
            </a:r>
          </a:p>
          <a:p>
            <a:r>
              <a:rPr lang="en-US" sz="1600" b="1" dirty="0">
                <a:solidFill>
                  <a:schemeClr val="bg1"/>
                </a:solidFill>
              </a:rPr>
              <a:t>Roxana </a:t>
            </a:r>
            <a:r>
              <a:rPr lang="en-US" sz="1600" b="1" dirty="0" err="1">
                <a:solidFill>
                  <a:schemeClr val="bg1"/>
                </a:solidFill>
              </a:rPr>
              <a:t>Corduneanu</a:t>
            </a:r>
            <a:r>
              <a:rPr lang="en-US" sz="1600" b="1" dirty="0">
                <a:solidFill>
                  <a:schemeClr val="bg1"/>
                </a:solidFill>
              </a:rPr>
              <a:t>, University of Glasgow</a:t>
            </a:r>
          </a:p>
        </p:txBody>
      </p:sp>
    </p:spTree>
    <p:extLst>
      <p:ext uri="{BB962C8B-B14F-4D97-AF65-F5344CB8AC3E}">
        <p14:creationId xmlns:p14="http://schemas.microsoft.com/office/powerpoint/2010/main" val="58777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208904"/>
            <a:ext cx="8064896"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eaLnBrk="0" hangingPunct="0">
              <a:buFont typeface="Arial" panose="020B0604020202020204" pitchFamily="34" charset="0"/>
              <a:buChar char="•"/>
            </a:pPr>
            <a:r>
              <a:rPr lang="en-GB" sz="1800" b="1" dirty="0">
                <a:latin typeface="+mj-lt"/>
              </a:rPr>
              <a:t>Focus of analysis: </a:t>
            </a:r>
            <a:r>
              <a:rPr lang="en-GB" sz="1800" dirty="0">
                <a:latin typeface="+mj-lt"/>
              </a:rPr>
              <a:t>current focus is on how multiple accountabilities emerge, evolve and are negotiated between different actors in different organisations / networks; there is a need for more studies taking a people’s, rather than institutional / organisational, approach to accountability (also more professional groups than academics); people ‘feel’ accountability –how?</a:t>
            </a:r>
          </a:p>
          <a:p>
            <a:pPr marL="285750" indent="-285750" eaLnBrk="0" hangingPunct="0">
              <a:buFont typeface="Arial" panose="020B0604020202020204" pitchFamily="34" charset="0"/>
              <a:buChar char="•"/>
            </a:pPr>
            <a:r>
              <a:rPr lang="en-GB" sz="1800" b="1" dirty="0">
                <a:latin typeface="+mj-lt"/>
              </a:rPr>
              <a:t>Interdependence between hybrid accountability and hybrid organisations currently</a:t>
            </a:r>
            <a:r>
              <a:rPr lang="en-GB" sz="1800" dirty="0">
                <a:latin typeface="+mj-lt"/>
              </a:rPr>
              <a:t>; but hybrid accountability affects more than hybrid organisations</a:t>
            </a:r>
          </a:p>
          <a:p>
            <a:pPr marL="285750" indent="-285750" eaLnBrk="0" hangingPunct="0">
              <a:buFont typeface="Arial" panose="020B0604020202020204" pitchFamily="34" charset="0"/>
              <a:buChar char="•"/>
            </a:pPr>
            <a:endParaRPr lang="en-GB" sz="1800" dirty="0">
              <a:latin typeface="+mj-lt"/>
            </a:endParaRPr>
          </a:p>
        </p:txBody>
      </p:sp>
      <p:sp>
        <p:nvSpPr>
          <p:cNvPr id="9" name="Content Placeholder 8"/>
          <p:cNvSpPr>
            <a:spLocks noGrp="1"/>
          </p:cNvSpPr>
          <p:nvPr>
            <p:ph idx="1"/>
          </p:nvPr>
        </p:nvSpPr>
        <p:spPr>
          <a:xfrm>
            <a:off x="2424421" y="298481"/>
            <a:ext cx="5904121" cy="734432"/>
          </a:xfrm>
        </p:spPr>
        <p:txBody>
          <a:bodyPr/>
          <a:lstStyle/>
          <a:p>
            <a:pPr>
              <a:lnSpc>
                <a:spcPct val="90000"/>
              </a:lnSpc>
              <a:spcBef>
                <a:spcPct val="0"/>
              </a:spcBef>
            </a:pPr>
            <a:r>
              <a:rPr lang="en-GB" sz="2400" b="1" spc="-10" dirty="0"/>
              <a:t>Where are the gaps?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87"/>
            <a:ext cx="9144000" cy="1079500"/>
          </a:xfrm>
          <a:prstGeom prst="rect">
            <a:avLst/>
          </a:prstGeom>
        </p:spPr>
      </p:pic>
    </p:spTree>
    <p:extLst>
      <p:ext uri="{BB962C8B-B14F-4D97-AF65-F5344CB8AC3E}">
        <p14:creationId xmlns:p14="http://schemas.microsoft.com/office/powerpoint/2010/main" val="156193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208904"/>
            <a:ext cx="8352928" cy="393459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eaLnBrk="0" hangingPunct="0">
              <a:buFont typeface="Arial" panose="020B0604020202020204" pitchFamily="34" charset="0"/>
              <a:buChar char="•"/>
            </a:pPr>
            <a:r>
              <a:rPr lang="en-GB" sz="1800" b="1" dirty="0">
                <a:latin typeface="+mj-lt"/>
              </a:rPr>
              <a:t>drawing on the concept of ‘felt’, rather than ‘imposed’, accountability (Ebrahim 2009, </a:t>
            </a:r>
            <a:r>
              <a:rPr lang="en-GB" sz="1800" b="1" dirty="0" err="1">
                <a:latin typeface="+mj-lt"/>
              </a:rPr>
              <a:t>O’Dwyer</a:t>
            </a:r>
            <a:r>
              <a:rPr lang="en-GB" sz="1800" b="1" dirty="0">
                <a:latin typeface="+mj-lt"/>
              </a:rPr>
              <a:t> and </a:t>
            </a:r>
            <a:r>
              <a:rPr lang="en-GB" sz="1800" b="1" dirty="0" err="1">
                <a:latin typeface="+mj-lt"/>
              </a:rPr>
              <a:t>Boosma</a:t>
            </a:r>
            <a:r>
              <a:rPr lang="en-GB" sz="1800" b="1" dirty="0">
                <a:latin typeface="+mj-lt"/>
              </a:rPr>
              <a:t> 2015) enhanced with institutional logics</a:t>
            </a:r>
          </a:p>
          <a:p>
            <a:pPr eaLnBrk="0" hangingPunct="0"/>
            <a:endParaRPr lang="en-GB" sz="1800" dirty="0">
              <a:latin typeface="+mj-lt"/>
            </a:endParaRPr>
          </a:p>
          <a:p>
            <a:pPr eaLnBrk="0" hangingPunct="0"/>
            <a:r>
              <a:rPr lang="en-GB" sz="1800" dirty="0">
                <a:latin typeface="+mj-lt"/>
              </a:rPr>
              <a:t>A </a:t>
            </a:r>
            <a:r>
              <a:rPr lang="en-GB" sz="1800" u="sng" dirty="0">
                <a:latin typeface="+mj-lt"/>
              </a:rPr>
              <a:t>felt accountability</a:t>
            </a:r>
            <a:r>
              <a:rPr lang="en-GB" sz="1800" dirty="0">
                <a:latin typeface="+mj-lt"/>
              </a:rPr>
              <a:t> regime refers to the </a:t>
            </a:r>
            <a:r>
              <a:rPr lang="en-GB" sz="1800" i="1" dirty="0">
                <a:latin typeface="+mj-lt"/>
              </a:rPr>
              <a:t>means through which organisations and individuals voluntarily take responsibility for shaping organisational mission and values and for opening themselves up to scrutiny (Ebrahim, 2003a; </a:t>
            </a:r>
            <a:r>
              <a:rPr lang="en-GB" sz="1800" i="1" dirty="0" err="1">
                <a:latin typeface="+mj-lt"/>
              </a:rPr>
              <a:t>Tandon</a:t>
            </a:r>
            <a:r>
              <a:rPr lang="en-GB" sz="1800" i="1" dirty="0">
                <a:latin typeface="+mj-lt"/>
              </a:rPr>
              <a:t>, 1996)… individuals feel an intrinsic responsibility to be accountable or “answerable” to themselves in the form of their own values, mission and culture, which they seek to align with those of the organisation (Lewis and </a:t>
            </a:r>
            <a:r>
              <a:rPr lang="en-GB" sz="1800" i="1" dirty="0" err="1">
                <a:latin typeface="+mj-lt"/>
              </a:rPr>
              <a:t>Madon</a:t>
            </a:r>
            <a:r>
              <a:rPr lang="en-GB" sz="1800" i="1" dirty="0">
                <a:latin typeface="+mj-lt"/>
              </a:rPr>
              <a:t>, 2004; Shearer, 2002; Sinclair, 1995).</a:t>
            </a:r>
          </a:p>
          <a:p>
            <a:pPr eaLnBrk="0" hangingPunct="0"/>
            <a:endParaRPr lang="en-GB" sz="1800" i="1" dirty="0">
              <a:latin typeface="+mj-lt"/>
            </a:endParaRPr>
          </a:p>
          <a:p>
            <a:pPr eaLnBrk="0" hangingPunct="0"/>
            <a:r>
              <a:rPr lang="en-GB" sz="1800" i="1" dirty="0">
                <a:latin typeface="+mj-lt"/>
              </a:rPr>
              <a:t>Felt accountability = social obligation</a:t>
            </a:r>
            <a:endParaRPr lang="en-GB" sz="1800" b="1" i="1" dirty="0">
              <a:latin typeface="+mj-lt"/>
            </a:endParaRPr>
          </a:p>
          <a:p>
            <a:pPr marL="742950" lvl="1" indent="-285750" eaLnBrk="0" hangingPunct="0">
              <a:buFont typeface="Arial" panose="020B0604020202020204" pitchFamily="34" charset="0"/>
              <a:buChar char="•"/>
            </a:pPr>
            <a:r>
              <a:rPr lang="en-GB" sz="1800" b="1" i="1" dirty="0">
                <a:latin typeface="+mj-lt"/>
              </a:rPr>
              <a:t>But in doing so, how do they negotiate their managerial and professional accountabilities?</a:t>
            </a:r>
            <a:endParaRPr lang="en-GB" sz="1800" b="1" dirty="0">
              <a:latin typeface="+mj-lt"/>
            </a:endParaRPr>
          </a:p>
          <a:p>
            <a:pPr marL="285750" indent="-285750" eaLnBrk="0" hangingPunct="0">
              <a:buFont typeface="Arial" panose="020B0604020202020204" pitchFamily="34" charset="0"/>
              <a:buChar char="•"/>
            </a:pPr>
            <a:endParaRPr lang="en-GB" sz="1600" b="1" dirty="0">
              <a:ea typeface="ＭＳ Ｐゴシック" charset="-128"/>
              <a:cs typeface="ＭＳ Ｐゴシック" charset="-128"/>
            </a:endParaRPr>
          </a:p>
        </p:txBody>
      </p:sp>
      <p:sp>
        <p:nvSpPr>
          <p:cNvPr id="9" name="Content Placeholder 8"/>
          <p:cNvSpPr>
            <a:spLocks noGrp="1"/>
          </p:cNvSpPr>
          <p:nvPr>
            <p:ph idx="1"/>
          </p:nvPr>
        </p:nvSpPr>
        <p:spPr>
          <a:xfrm>
            <a:off x="2424421" y="298481"/>
            <a:ext cx="5904121" cy="734432"/>
          </a:xfrm>
        </p:spPr>
        <p:txBody>
          <a:bodyPr/>
          <a:lstStyle/>
          <a:p>
            <a:pPr>
              <a:lnSpc>
                <a:spcPct val="90000"/>
              </a:lnSpc>
              <a:spcBef>
                <a:spcPct val="0"/>
              </a:spcBef>
            </a:pPr>
            <a:r>
              <a:rPr lang="en-GB" sz="2400" b="1" spc="-10" dirty="0"/>
              <a:t>Our premise in crystallising the concept of hybrid accountability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87"/>
            <a:ext cx="9144000" cy="1079500"/>
          </a:xfrm>
          <a:prstGeom prst="rect">
            <a:avLst/>
          </a:prstGeom>
        </p:spPr>
      </p:pic>
    </p:spTree>
    <p:extLst>
      <p:ext uri="{BB962C8B-B14F-4D97-AF65-F5344CB8AC3E}">
        <p14:creationId xmlns:p14="http://schemas.microsoft.com/office/powerpoint/2010/main" val="280479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956587"/>
            <a:ext cx="8424936" cy="388843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charset="0"/>
              <a:buChar char="•"/>
            </a:pPr>
            <a:r>
              <a:rPr lang="en-NZ" sz="1800" dirty="0"/>
              <a:t>Following </a:t>
            </a:r>
            <a:r>
              <a:rPr lang="en-NZ" sz="1800" dirty="0" err="1"/>
              <a:t>Hinkin’s</a:t>
            </a:r>
            <a:r>
              <a:rPr lang="en-NZ" sz="1800" dirty="0"/>
              <a:t> 6-step process (so far 5 steps):</a:t>
            </a:r>
          </a:p>
          <a:p>
            <a:pPr marL="800100" lvl="1" indent="-342900">
              <a:buFont typeface="+mj-lt"/>
              <a:buAutoNum type="arabicParenR"/>
            </a:pPr>
            <a:r>
              <a:rPr lang="en-NZ" sz="1800" dirty="0"/>
              <a:t>Item generation</a:t>
            </a:r>
          </a:p>
          <a:p>
            <a:pPr marL="800100" lvl="1" indent="-342900">
              <a:buFont typeface="+mj-lt"/>
              <a:buAutoNum type="arabicParenR"/>
            </a:pPr>
            <a:r>
              <a:rPr lang="en-NZ" sz="1800" dirty="0"/>
              <a:t>Questionnaire construction</a:t>
            </a:r>
          </a:p>
          <a:p>
            <a:pPr marL="800100" lvl="1" indent="-342900">
              <a:buFont typeface="+mj-lt"/>
              <a:buAutoNum type="arabicParenR"/>
            </a:pPr>
            <a:r>
              <a:rPr lang="en-NZ" sz="1800" dirty="0"/>
              <a:t>Item reduction through Exploratory Factor Analysis(EFA)</a:t>
            </a:r>
          </a:p>
          <a:p>
            <a:pPr marL="800100" lvl="1" indent="-342900">
              <a:buFont typeface="+mj-lt"/>
              <a:buAutoNum type="arabicParenR"/>
            </a:pPr>
            <a:r>
              <a:rPr lang="en-NZ" sz="1800" dirty="0"/>
              <a:t>Test of explanatory power through Confirmatory Factor Analysis (CFA)</a:t>
            </a:r>
          </a:p>
          <a:p>
            <a:pPr marL="800100" lvl="1" indent="-342900">
              <a:buFont typeface="+mj-lt"/>
              <a:buAutoNum type="arabicParenR"/>
            </a:pPr>
            <a:r>
              <a:rPr lang="en-NZ" sz="1800" dirty="0"/>
              <a:t>Validity assessment</a:t>
            </a:r>
          </a:p>
          <a:p>
            <a:pPr marL="800100" lvl="1" indent="-342900">
              <a:buFont typeface="+mj-lt"/>
              <a:buAutoNum type="arabicParenR"/>
            </a:pPr>
            <a:r>
              <a:rPr lang="en-NZ" sz="1800" dirty="0"/>
              <a:t>Replication</a:t>
            </a:r>
          </a:p>
          <a:p>
            <a:pPr marL="285750" indent="-285750">
              <a:buFont typeface="Arial" charset="0"/>
              <a:buChar char="•"/>
            </a:pPr>
            <a:endParaRPr lang="en-GB" sz="1800" dirty="0"/>
          </a:p>
          <a:p>
            <a:pPr marL="285750" indent="-285750">
              <a:buFont typeface="Arial" charset="0"/>
              <a:buChar char="•"/>
            </a:pPr>
            <a:r>
              <a:rPr lang="en-GB" sz="1800" dirty="0"/>
              <a:t>Got to step 4 so far </a:t>
            </a:r>
            <a:r>
              <a:rPr lang="en-GB" sz="1800" dirty="0">
                <a:sym typeface="Wingdings" panose="05000000000000000000" pitchFamily="2" charset="2"/>
              </a:rPr>
              <a:t></a:t>
            </a:r>
            <a:endParaRPr lang="en-GB" sz="1800" dirty="0"/>
          </a:p>
        </p:txBody>
      </p:sp>
      <p:sp>
        <p:nvSpPr>
          <p:cNvPr id="9" name="Content Placeholder 8"/>
          <p:cNvSpPr>
            <a:spLocks noGrp="1"/>
          </p:cNvSpPr>
          <p:nvPr>
            <p:ph idx="1"/>
          </p:nvPr>
        </p:nvSpPr>
        <p:spPr>
          <a:xfrm>
            <a:off x="2424421" y="298481"/>
            <a:ext cx="6252035" cy="734432"/>
          </a:xfrm>
        </p:spPr>
        <p:txBody>
          <a:bodyPr/>
          <a:lstStyle/>
          <a:p>
            <a:pPr>
              <a:lnSpc>
                <a:spcPct val="90000"/>
              </a:lnSpc>
              <a:spcBef>
                <a:spcPct val="0"/>
              </a:spcBef>
            </a:pPr>
            <a:r>
              <a:rPr lang="en-GB" sz="2400" b="1" spc="-10" dirty="0"/>
              <a:t>Research design</a:t>
            </a:r>
          </a:p>
        </p:txBody>
      </p:sp>
      <p:pic>
        <p:nvPicPr>
          <p:cNvPr id="2" name="Picture 1">
            <a:extLst>
              <a:ext uri="{FF2B5EF4-FFF2-40B4-BE49-F238E27FC236}">
                <a16:creationId xmlns:a16="http://schemas.microsoft.com/office/drawing/2014/main" id="{83DF9E83-5CFC-45EF-96ED-193E23F7B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304546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029667"/>
            <a:ext cx="8424936"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charset="0"/>
              <a:buChar char="•"/>
            </a:pPr>
            <a:r>
              <a:rPr lang="en-NZ" sz="1800" dirty="0"/>
              <a:t>Item generation: inductive process </a:t>
            </a:r>
          </a:p>
          <a:p>
            <a:pPr marL="285750" indent="-285750">
              <a:buFont typeface="Arial" charset="0"/>
              <a:buChar char="•"/>
            </a:pPr>
            <a:r>
              <a:rPr lang="en-NZ" sz="1800" dirty="0"/>
              <a:t>8 interviews</a:t>
            </a:r>
            <a:r>
              <a:rPr lang="en-GB" sz="1800" dirty="0"/>
              <a:t> (40-90min long) </a:t>
            </a:r>
            <a:r>
              <a:rPr lang="en-NZ" sz="1800" dirty="0"/>
              <a:t>with professionals working in education and healthcare:  </a:t>
            </a:r>
          </a:p>
          <a:p>
            <a:pPr marL="1200150" lvl="2" indent="-285750">
              <a:buFont typeface="Arial" charset="0"/>
              <a:buChar char="•"/>
            </a:pPr>
            <a:r>
              <a:rPr lang="en-NZ" sz="1800" dirty="0"/>
              <a:t>one primary teacher;</a:t>
            </a:r>
          </a:p>
          <a:p>
            <a:pPr marL="1200150" lvl="2" indent="-285750">
              <a:buFont typeface="Arial" charset="0"/>
              <a:buChar char="•"/>
            </a:pPr>
            <a:r>
              <a:rPr lang="en-NZ" sz="1800" dirty="0"/>
              <a:t>one university lecturer; </a:t>
            </a:r>
          </a:p>
          <a:p>
            <a:pPr marL="1200150" lvl="2" indent="-285750">
              <a:buFont typeface="Arial" charset="0"/>
              <a:buChar char="•"/>
            </a:pPr>
            <a:r>
              <a:rPr lang="en-NZ" sz="1800" dirty="0"/>
              <a:t>one nurse;</a:t>
            </a:r>
          </a:p>
          <a:p>
            <a:pPr marL="1200150" lvl="2" indent="-285750">
              <a:buFont typeface="Arial" charset="0"/>
              <a:buChar char="•"/>
            </a:pPr>
            <a:r>
              <a:rPr lang="en-NZ" sz="1800" dirty="0"/>
              <a:t>one general practitioner, </a:t>
            </a:r>
          </a:p>
          <a:p>
            <a:pPr marL="1200150" lvl="2" indent="-285750">
              <a:buFont typeface="Arial" charset="0"/>
              <a:buChar char="•"/>
            </a:pPr>
            <a:r>
              <a:rPr lang="en-NZ" sz="1800" dirty="0"/>
              <a:t>one psychiatrist, </a:t>
            </a:r>
          </a:p>
          <a:p>
            <a:pPr marL="1200150" lvl="2" indent="-285750">
              <a:buFont typeface="Arial" charset="0"/>
              <a:buChar char="•"/>
            </a:pPr>
            <a:r>
              <a:rPr lang="en-NZ" sz="1800" dirty="0"/>
              <a:t>one paediatrician, </a:t>
            </a:r>
          </a:p>
          <a:p>
            <a:pPr marL="1200150" lvl="2" indent="-285750">
              <a:buFont typeface="Arial" charset="0"/>
              <a:buChar char="•"/>
            </a:pPr>
            <a:r>
              <a:rPr lang="en-NZ" sz="1800" dirty="0"/>
              <a:t>one A&amp;E doctor,</a:t>
            </a:r>
          </a:p>
          <a:p>
            <a:pPr marL="1200150" lvl="2" indent="-285750">
              <a:buFont typeface="Arial" charset="0"/>
              <a:buChar char="•"/>
            </a:pPr>
            <a:r>
              <a:rPr lang="en-NZ" sz="1800" dirty="0"/>
              <a:t>one clinical psychologist</a:t>
            </a:r>
            <a:r>
              <a:rPr lang="en-GB" sz="1800" dirty="0"/>
              <a:t> </a:t>
            </a:r>
          </a:p>
          <a:p>
            <a:pPr marL="12700" lvl="2" indent="311150">
              <a:buFont typeface="Arial" charset="0"/>
              <a:buChar char="•"/>
            </a:pPr>
            <a:r>
              <a:rPr lang="en-GB" sz="1800" dirty="0"/>
              <a:t>Coding was first done using the </a:t>
            </a:r>
            <a:r>
              <a:rPr lang="en-GB" sz="1800" dirty="0" err="1"/>
              <a:t>Gioia</a:t>
            </a:r>
            <a:r>
              <a:rPr lang="en-GB" sz="1800" dirty="0"/>
              <a:t> method and then employing a preliminary coding structure, including themes identified in the literature</a:t>
            </a:r>
          </a:p>
          <a:p>
            <a:pPr marL="12700" lvl="2" indent="311150">
              <a:buFont typeface="Arial" charset="0"/>
              <a:buChar char="•"/>
            </a:pPr>
            <a:endParaRPr lang="en-GB" sz="1800" dirty="0"/>
          </a:p>
        </p:txBody>
      </p:sp>
      <p:sp>
        <p:nvSpPr>
          <p:cNvPr id="9" name="Content Placeholder 8"/>
          <p:cNvSpPr>
            <a:spLocks noGrp="1"/>
          </p:cNvSpPr>
          <p:nvPr>
            <p:ph idx="1"/>
          </p:nvPr>
        </p:nvSpPr>
        <p:spPr>
          <a:xfrm>
            <a:off x="2424421" y="298481"/>
            <a:ext cx="6252035" cy="734432"/>
          </a:xfrm>
        </p:spPr>
        <p:txBody>
          <a:bodyPr/>
          <a:lstStyle/>
          <a:p>
            <a:pPr>
              <a:lnSpc>
                <a:spcPct val="90000"/>
              </a:lnSpc>
              <a:spcBef>
                <a:spcPct val="0"/>
              </a:spcBef>
            </a:pPr>
            <a:r>
              <a:rPr lang="en-GB" sz="2400" b="1" spc="-10" dirty="0"/>
              <a:t>Research design</a:t>
            </a:r>
          </a:p>
        </p:txBody>
      </p:sp>
      <p:pic>
        <p:nvPicPr>
          <p:cNvPr id="2" name="Picture 1">
            <a:extLst>
              <a:ext uri="{FF2B5EF4-FFF2-40B4-BE49-F238E27FC236}">
                <a16:creationId xmlns:a16="http://schemas.microsoft.com/office/drawing/2014/main" id="{3AE094A7-37D1-4FC4-A525-FB32DA92C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337913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208904"/>
            <a:ext cx="8208912"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1800" dirty="0">
              <a:latin typeface="+mj-lt"/>
              <a:ea typeface="ＭＳ Ｐゴシック" charset="-128"/>
              <a:cs typeface="ＭＳ Ｐゴシック" charset="-128"/>
            </a:endParaRPr>
          </a:p>
        </p:txBody>
      </p:sp>
      <p:sp>
        <p:nvSpPr>
          <p:cNvPr id="9" name="Content Placeholder 8"/>
          <p:cNvSpPr>
            <a:spLocks noGrp="1"/>
          </p:cNvSpPr>
          <p:nvPr>
            <p:ph idx="1"/>
          </p:nvPr>
        </p:nvSpPr>
        <p:spPr>
          <a:xfrm>
            <a:off x="2424421" y="298481"/>
            <a:ext cx="6252035" cy="734432"/>
          </a:xfrm>
        </p:spPr>
        <p:txBody>
          <a:bodyPr/>
          <a:lstStyle/>
          <a:p>
            <a:pPr>
              <a:lnSpc>
                <a:spcPct val="90000"/>
              </a:lnSpc>
              <a:spcBef>
                <a:spcPct val="0"/>
              </a:spcBef>
            </a:pPr>
            <a:r>
              <a:rPr lang="en-GB" sz="2400" b="1" spc="-10" dirty="0"/>
              <a:t>Findings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820737"/>
            <a:ext cx="8424936" cy="4320722"/>
          </a:xfrm>
          <a:prstGeom prst="rect">
            <a:avLst/>
          </a:prstGeom>
        </p:spPr>
      </p:pic>
    </p:spTree>
    <p:extLst>
      <p:ext uri="{BB962C8B-B14F-4D97-AF65-F5344CB8AC3E}">
        <p14:creationId xmlns:p14="http://schemas.microsoft.com/office/powerpoint/2010/main" val="224864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611560" y="1208904"/>
            <a:ext cx="8208912"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b="1" dirty="0"/>
              <a:t>Responsibility towards patients: </a:t>
            </a:r>
          </a:p>
          <a:p>
            <a:endParaRPr lang="en-US" sz="1800" i="1" dirty="0"/>
          </a:p>
          <a:p>
            <a:pPr marL="893763" indent="-36513">
              <a:tabLst>
                <a:tab pos="7189788" algn="l"/>
              </a:tabLst>
            </a:pPr>
            <a:r>
              <a:rPr lang="en-US" sz="1800" i="1" dirty="0"/>
              <a:t>"I’ve made sure that all the requests for medication have gone out, so nobody is going to be sitting at home tonight going, &lt;&lt;I haven’t got that tablet, I’m still on the other tablet&gt;&gt;.  People have gone out the ward, out of the appointment and they generally are happy enough with what we’ve discussed and what the next steps [are].  That feels like a good job." </a:t>
            </a:r>
            <a:r>
              <a:rPr lang="en-US" sz="1800" dirty="0"/>
              <a:t>(psychiatrist)</a:t>
            </a:r>
            <a:endParaRPr lang="en-GB" sz="1800" dirty="0"/>
          </a:p>
        </p:txBody>
      </p:sp>
      <p:sp>
        <p:nvSpPr>
          <p:cNvPr id="9" name="Content Placeholder 8"/>
          <p:cNvSpPr>
            <a:spLocks noGrp="1"/>
          </p:cNvSpPr>
          <p:nvPr>
            <p:ph idx="1"/>
          </p:nvPr>
        </p:nvSpPr>
        <p:spPr>
          <a:xfrm>
            <a:off x="2424421" y="298481"/>
            <a:ext cx="6252035" cy="734432"/>
          </a:xfrm>
        </p:spPr>
        <p:txBody>
          <a:bodyPr/>
          <a:lstStyle/>
          <a:p>
            <a:pPr>
              <a:lnSpc>
                <a:spcPct val="90000"/>
              </a:lnSpc>
              <a:spcBef>
                <a:spcPct val="0"/>
              </a:spcBef>
            </a:pPr>
            <a:r>
              <a:rPr lang="en-GB" sz="2400" b="1" spc="-10" dirty="0"/>
              <a:t>Professional accountability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122052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611560" y="1208904"/>
            <a:ext cx="8208912"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b="1" dirty="0"/>
              <a:t>Responsibility towards colleagues: </a:t>
            </a:r>
          </a:p>
          <a:p>
            <a:endParaRPr lang="en-US" sz="1800" i="1" dirty="0"/>
          </a:p>
          <a:p>
            <a:pPr marL="804863" indent="-36513"/>
            <a:r>
              <a:rPr lang="en-US" sz="1800" i="1" dirty="0"/>
              <a:t>"Somebody would have responsibility to cover the patients from eight o’clock in the morning, until 6:00pm.  If you finish your surgery at five o’clock in the evening, depending on the practice, you might speak to your colleagues and say, “Are you covering for emergencies?  Do you mind if I leave?” but I think it’s, kind of, generally, unaccepted.  It’s unacceptable to leave before six o’clock, without checking out with your colleagues.” (GP)</a:t>
            </a:r>
          </a:p>
          <a:p>
            <a:pPr marL="804863" indent="-36513"/>
            <a:endParaRPr lang="en-US" sz="1800" dirty="0"/>
          </a:p>
        </p:txBody>
      </p:sp>
      <p:sp>
        <p:nvSpPr>
          <p:cNvPr id="9" name="Content Placeholder 8"/>
          <p:cNvSpPr>
            <a:spLocks noGrp="1"/>
          </p:cNvSpPr>
          <p:nvPr>
            <p:ph idx="1"/>
          </p:nvPr>
        </p:nvSpPr>
        <p:spPr>
          <a:xfrm>
            <a:off x="2411760" y="219009"/>
            <a:ext cx="6252035" cy="734432"/>
          </a:xfrm>
        </p:spPr>
        <p:txBody>
          <a:bodyPr/>
          <a:lstStyle/>
          <a:p>
            <a:pPr>
              <a:lnSpc>
                <a:spcPct val="90000"/>
              </a:lnSpc>
              <a:spcBef>
                <a:spcPct val="0"/>
              </a:spcBef>
            </a:pPr>
            <a:r>
              <a:rPr lang="en-GB" sz="2400" b="1" spc="-10" dirty="0"/>
              <a:t>Professional accountability (cont’d)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741"/>
            <a:ext cx="9144000" cy="1079500"/>
          </a:xfrm>
          <a:prstGeom prst="rect">
            <a:avLst/>
          </a:prstGeom>
        </p:spPr>
      </p:pic>
    </p:spTree>
    <p:extLst>
      <p:ext uri="{BB962C8B-B14F-4D97-AF65-F5344CB8AC3E}">
        <p14:creationId xmlns:p14="http://schemas.microsoft.com/office/powerpoint/2010/main" val="184929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611560" y="1208904"/>
            <a:ext cx="8208912"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b="1" dirty="0"/>
              <a:t>Responsibility towards mentees: </a:t>
            </a:r>
          </a:p>
          <a:p>
            <a:endParaRPr lang="en-US" sz="1800" i="1" dirty="0"/>
          </a:p>
          <a:p>
            <a:pPr marL="804863" indent="-36513"/>
            <a:r>
              <a:rPr lang="en-US" sz="1800" i="1" dirty="0"/>
              <a:t>"Say for example, I’ve got junior doctors that are supervised, so if that person has come in and we’ve had time to go through things, and that person feels that here she’s been well supported and [</a:t>
            </a:r>
            <a:r>
              <a:rPr lang="mr-IN" sz="1800" i="1" dirty="0"/>
              <a:t>…</a:t>
            </a:r>
            <a:r>
              <a:rPr lang="en-GB" sz="1800" i="1" dirty="0"/>
              <a:t>] </a:t>
            </a:r>
            <a:r>
              <a:rPr lang="en-US" sz="1800" i="1" dirty="0"/>
              <a:t>they’re happy with their clinical stuff, they’ve learned a wee bit, doing the supervision, that’s great.”</a:t>
            </a:r>
            <a:r>
              <a:rPr lang="en-US" sz="1800" dirty="0"/>
              <a:t> (psychiatrist)</a:t>
            </a:r>
          </a:p>
          <a:p>
            <a:pPr marL="804863" indent="-36513"/>
            <a:endParaRPr lang="en-US" sz="1800" dirty="0"/>
          </a:p>
        </p:txBody>
      </p:sp>
      <p:sp>
        <p:nvSpPr>
          <p:cNvPr id="9" name="Content Placeholder 8"/>
          <p:cNvSpPr>
            <a:spLocks noGrp="1"/>
          </p:cNvSpPr>
          <p:nvPr>
            <p:ph idx="1"/>
          </p:nvPr>
        </p:nvSpPr>
        <p:spPr>
          <a:xfrm>
            <a:off x="2411760" y="219009"/>
            <a:ext cx="6252035" cy="734432"/>
          </a:xfrm>
        </p:spPr>
        <p:txBody>
          <a:bodyPr/>
          <a:lstStyle/>
          <a:p>
            <a:pPr>
              <a:lnSpc>
                <a:spcPct val="90000"/>
              </a:lnSpc>
              <a:spcBef>
                <a:spcPct val="0"/>
              </a:spcBef>
            </a:pPr>
            <a:r>
              <a:rPr lang="en-GB" sz="2400" b="1" spc="-10" dirty="0"/>
              <a:t>Professional accountability (cont’d)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179491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683568" y="1032913"/>
            <a:ext cx="8208912"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b="1" dirty="0"/>
              <a:t>Managerial accountability evidenced through reporting and bureaucratic pressures: </a:t>
            </a:r>
          </a:p>
          <a:p>
            <a:pPr marL="625475" indent="-36513"/>
            <a:endParaRPr lang="en-US" sz="1800" i="1" dirty="0"/>
          </a:p>
          <a:p>
            <a:pPr marL="625475" indent="-36513"/>
            <a:r>
              <a:rPr lang="en-US" sz="1800" i="1" dirty="0"/>
              <a:t>"a lot of it is paperwork</a:t>
            </a:r>
            <a:r>
              <a:rPr lang="en-GB" sz="1800" dirty="0"/>
              <a:t>, </a:t>
            </a:r>
            <a:r>
              <a:rPr lang="en-US" sz="1800" i="1" dirty="0"/>
              <a:t>to be fair, a lot of it is increased paperwork, which feels like a paper exercise, rather than actually… [client care]."</a:t>
            </a:r>
            <a:r>
              <a:rPr lang="en-US" sz="1800" dirty="0"/>
              <a:t> (clinical psychologist)</a:t>
            </a:r>
            <a:r>
              <a:rPr lang="en-GB" sz="1800" dirty="0"/>
              <a:t> </a:t>
            </a:r>
          </a:p>
          <a:p>
            <a:endParaRPr lang="en-GB" sz="1800" dirty="0"/>
          </a:p>
          <a:p>
            <a:r>
              <a:rPr lang="en-GB" sz="1800" b="1" dirty="0"/>
              <a:t>Managerial accountability evidenced through distancing responsibility: </a:t>
            </a:r>
          </a:p>
          <a:p>
            <a:pPr marL="588963"/>
            <a:endParaRPr lang="en-GB" sz="1800" dirty="0"/>
          </a:p>
          <a:p>
            <a:pPr marL="588963"/>
            <a:r>
              <a:rPr lang="en-US" sz="1800" i="1" dirty="0"/>
              <a:t>“I guess that more people are litigious these days perhaps, so it feels like it’s around that, rather than necessarily around patient care.  Sometimes it’s about … I suppose the more cynical part of me, sometimes has thought, this is about protecting the Trust, at the expense of the individual workers."</a:t>
            </a:r>
            <a:r>
              <a:rPr lang="en-US" sz="1800" dirty="0"/>
              <a:t> (clinical psychologist</a:t>
            </a:r>
            <a:r>
              <a:rPr lang="en-GB" sz="1800" dirty="0"/>
              <a:t>) </a:t>
            </a:r>
          </a:p>
        </p:txBody>
      </p:sp>
      <p:sp>
        <p:nvSpPr>
          <p:cNvPr id="9" name="Content Placeholder 8"/>
          <p:cNvSpPr>
            <a:spLocks noGrp="1"/>
          </p:cNvSpPr>
          <p:nvPr>
            <p:ph idx="1"/>
          </p:nvPr>
        </p:nvSpPr>
        <p:spPr>
          <a:xfrm>
            <a:off x="2424421" y="298481"/>
            <a:ext cx="6252035" cy="734432"/>
          </a:xfrm>
        </p:spPr>
        <p:txBody>
          <a:bodyPr/>
          <a:lstStyle/>
          <a:p>
            <a:pPr>
              <a:lnSpc>
                <a:spcPct val="90000"/>
              </a:lnSpc>
              <a:spcBef>
                <a:spcPct val="0"/>
              </a:spcBef>
            </a:pPr>
            <a:r>
              <a:rPr lang="en-GB" sz="2400" b="1" spc="-10" dirty="0"/>
              <a:t>Managerial accountability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64102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683568" y="1275606"/>
            <a:ext cx="8208912"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b="1" dirty="0"/>
              <a:t>Reduced waiting time (as a result of managerialist pressures for efficiency) is seen as </a:t>
            </a:r>
            <a:r>
              <a:rPr lang="en-US" sz="1800" b="1" u="sng" dirty="0"/>
              <a:t>benefitting</a:t>
            </a:r>
            <a:r>
              <a:rPr lang="en-US" sz="1800" b="1" dirty="0"/>
              <a:t> the patient and thus becomes </a:t>
            </a:r>
            <a:r>
              <a:rPr lang="en-US" sz="1800" b="1" u="sng" dirty="0"/>
              <a:t>compatible</a:t>
            </a:r>
            <a:r>
              <a:rPr lang="en-US" sz="1800" b="1" dirty="0"/>
              <a:t> with professional accountability: </a:t>
            </a:r>
            <a:endParaRPr lang="en-US" sz="1800" i="1" dirty="0"/>
          </a:p>
          <a:p>
            <a:endParaRPr lang="en-US" sz="1800" i="1" dirty="0"/>
          </a:p>
          <a:p>
            <a:pPr marL="947738"/>
            <a:r>
              <a:rPr lang="en-US" sz="1800" i="1" dirty="0"/>
              <a:t>"I think it is about increased efficiency, and I think that that is to do with the external structures, and that’s a contradiction, I suppose.  So, I guess the guidelines, or the rules, about the way that we work now, as compared to the way that we worked before, has meant that lists are reduced. But something gives." </a:t>
            </a:r>
            <a:r>
              <a:rPr lang="en-US" sz="1800" dirty="0"/>
              <a:t>(clinical psychologist)</a:t>
            </a:r>
          </a:p>
          <a:p>
            <a:endParaRPr lang="en-US" sz="1800" dirty="0"/>
          </a:p>
          <a:p>
            <a:endParaRPr lang="en-GB" sz="1800" dirty="0"/>
          </a:p>
        </p:txBody>
      </p:sp>
      <p:sp>
        <p:nvSpPr>
          <p:cNvPr id="9" name="Content Placeholder 8"/>
          <p:cNvSpPr>
            <a:spLocks noGrp="1"/>
          </p:cNvSpPr>
          <p:nvPr>
            <p:ph idx="1"/>
          </p:nvPr>
        </p:nvSpPr>
        <p:spPr>
          <a:xfrm>
            <a:off x="2051721" y="298481"/>
            <a:ext cx="6624736" cy="734432"/>
          </a:xfrm>
        </p:spPr>
        <p:txBody>
          <a:bodyPr/>
          <a:lstStyle/>
          <a:p>
            <a:pPr>
              <a:lnSpc>
                <a:spcPct val="90000"/>
              </a:lnSpc>
              <a:spcBef>
                <a:spcPct val="0"/>
              </a:spcBef>
            </a:pPr>
            <a:r>
              <a:rPr lang="en-GB" sz="2400" b="1" spc="-10" dirty="0"/>
              <a:t>Professional and managerial accountability: in harmony or conflict?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98626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136B2-0020-3541-97FC-890D55D3E33A}"/>
              </a:ext>
            </a:extLst>
          </p:cNvPr>
          <p:cNvSpPr>
            <a:spLocks noGrp="1"/>
          </p:cNvSpPr>
          <p:nvPr>
            <p:ph idx="1"/>
          </p:nvPr>
        </p:nvSpPr>
        <p:spPr>
          <a:xfrm>
            <a:off x="539552" y="1347614"/>
            <a:ext cx="7560840" cy="3240360"/>
          </a:xfrm>
        </p:spPr>
        <p:txBody>
          <a:bodyPr/>
          <a:lstStyle/>
          <a:p>
            <a:pPr marL="628650" lvl="1" indent="-171450">
              <a:buFont typeface="Symbol" charset="2"/>
              <a:buChar char="Þ"/>
              <a:defRPr/>
            </a:pPr>
            <a:r>
              <a:rPr lang="en-GB" sz="1600" dirty="0"/>
              <a:t>Hybrid accountability: intuitive appeal</a:t>
            </a:r>
          </a:p>
          <a:p>
            <a:pPr marL="628650" lvl="1" indent="-171450">
              <a:buFont typeface="Symbol" charset="2"/>
              <a:buChar char="Þ"/>
              <a:defRPr/>
            </a:pPr>
            <a:r>
              <a:rPr lang="en-GB" sz="1600" dirty="0"/>
              <a:t>But measurement remains elusive, making it difficult to analyse its impact (e.g. on work outcomes)</a:t>
            </a:r>
          </a:p>
          <a:p>
            <a:pPr marL="628650" lvl="1" indent="-171450">
              <a:buFont typeface="Symbol" charset="2"/>
              <a:buChar char="Þ"/>
              <a:defRPr/>
            </a:pPr>
            <a:r>
              <a:rPr lang="en-GB" sz="1600" dirty="0"/>
              <a:t>This study: we inductively build, then test a survey instrument through a survey of 350+ public &amp; private sector employees</a:t>
            </a:r>
          </a:p>
          <a:p>
            <a:pPr marL="628650" lvl="1" indent="-171450">
              <a:buFont typeface="Symbol" charset="2"/>
              <a:buChar char="Þ"/>
              <a:defRPr/>
            </a:pPr>
            <a:r>
              <a:rPr lang="en-GB" sz="1600" dirty="0"/>
              <a:t>Underpinning work: the anatomy of the HA concept</a:t>
            </a:r>
          </a:p>
          <a:p>
            <a:pPr lvl="1">
              <a:defRPr/>
            </a:pPr>
            <a:endParaRPr lang="en-GB" sz="1600" dirty="0"/>
          </a:p>
          <a:p>
            <a:pPr marL="1200150" lvl="2" indent="-285750">
              <a:buFont typeface="Arial" panose="020B0604020202020204" pitchFamily="34" charset="0"/>
              <a:buChar char="•"/>
              <a:defRPr/>
            </a:pPr>
            <a:endParaRPr lang="en-US" dirty="0"/>
          </a:p>
          <a:p>
            <a:endParaRPr lang="en-US" dirty="0"/>
          </a:p>
          <a:p>
            <a:endParaRPr lang="en-US" dirty="0"/>
          </a:p>
        </p:txBody>
      </p:sp>
      <p:sp>
        <p:nvSpPr>
          <p:cNvPr id="5" name="TextBox 4">
            <a:extLst>
              <a:ext uri="{FF2B5EF4-FFF2-40B4-BE49-F238E27FC236}">
                <a16:creationId xmlns:a16="http://schemas.microsoft.com/office/drawing/2014/main" id="{B7D597ED-BA56-064F-BD4E-EFB26785E78F}"/>
              </a:ext>
            </a:extLst>
          </p:cNvPr>
          <p:cNvSpPr txBox="1"/>
          <p:nvPr/>
        </p:nvSpPr>
        <p:spPr>
          <a:xfrm>
            <a:off x="1979712" y="339502"/>
            <a:ext cx="6829185" cy="461665"/>
          </a:xfrm>
          <a:prstGeom prst="rect">
            <a:avLst/>
          </a:prstGeom>
          <a:noFill/>
        </p:spPr>
        <p:txBody>
          <a:bodyPr wrap="square" rtlCol="0">
            <a:spAutoFit/>
          </a:bodyPr>
          <a:lstStyle/>
          <a:p>
            <a:r>
              <a:rPr lang="en-US" b="1" dirty="0"/>
              <a:t>Introduction</a:t>
            </a:r>
          </a:p>
        </p:txBody>
      </p:sp>
      <p:pic>
        <p:nvPicPr>
          <p:cNvPr id="2" name="Picture 1">
            <a:extLst>
              <a:ext uri="{FF2B5EF4-FFF2-40B4-BE49-F238E27FC236}">
                <a16:creationId xmlns:a16="http://schemas.microsoft.com/office/drawing/2014/main" id="{3D5C5BBD-6BAE-4FEA-94EF-E79AC7A6D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92"/>
            <a:ext cx="9144000" cy="1079500"/>
          </a:xfrm>
          <a:prstGeom prst="rect">
            <a:avLst/>
          </a:prstGeom>
        </p:spPr>
      </p:pic>
    </p:spTree>
    <p:extLst>
      <p:ext uri="{BB962C8B-B14F-4D97-AF65-F5344CB8AC3E}">
        <p14:creationId xmlns:p14="http://schemas.microsoft.com/office/powerpoint/2010/main" val="24016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611560" y="1094065"/>
            <a:ext cx="8208912"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p>
          <a:p>
            <a:r>
              <a:rPr lang="en-US" sz="1800" b="1" dirty="0"/>
              <a:t>But there are </a:t>
            </a:r>
            <a:r>
              <a:rPr lang="en-US" sz="1800" b="1" u="sng" dirty="0"/>
              <a:t>difficulties</a:t>
            </a:r>
            <a:r>
              <a:rPr lang="en-US" sz="1800" b="1" dirty="0"/>
              <a:t> to serve existing clients as thoroughly as possible: </a:t>
            </a:r>
          </a:p>
          <a:p>
            <a:endParaRPr lang="en-US" sz="1800" i="1" dirty="0"/>
          </a:p>
          <a:p>
            <a:pPr marL="947738" indent="-53975"/>
            <a:r>
              <a:rPr lang="en-US" sz="1800" i="1" dirty="0"/>
              <a:t>“I guess the way that I was trained would be that we do a very careful and thorough assessment, and it can take time, and it’s quite a slow process.  And then you would try to consult the evidence research base as much as [possible], and you would evaluate your work. (</a:t>
            </a:r>
            <a:r>
              <a:rPr lang="mr-IN" sz="1800" i="1" dirty="0"/>
              <a:t>…</a:t>
            </a:r>
            <a:r>
              <a:rPr lang="en-GB" sz="1800" i="1" dirty="0"/>
              <a:t>) </a:t>
            </a:r>
            <a:r>
              <a:rPr lang="en-US" sz="1800" i="1" dirty="0"/>
              <a:t>It’s difficult to actually do that whenever there are limits around the amount of time that you might be seeing somebody, or the expectations around how long an assessment might take.” (clinical psychologist) </a:t>
            </a:r>
            <a:endParaRPr lang="en-GB" sz="1800" dirty="0"/>
          </a:p>
        </p:txBody>
      </p:sp>
      <p:sp>
        <p:nvSpPr>
          <p:cNvPr id="9" name="Content Placeholder 8"/>
          <p:cNvSpPr>
            <a:spLocks noGrp="1"/>
          </p:cNvSpPr>
          <p:nvPr>
            <p:ph idx="1"/>
          </p:nvPr>
        </p:nvSpPr>
        <p:spPr>
          <a:xfrm>
            <a:off x="2051721" y="298481"/>
            <a:ext cx="6624736" cy="734432"/>
          </a:xfrm>
        </p:spPr>
        <p:txBody>
          <a:bodyPr/>
          <a:lstStyle/>
          <a:p>
            <a:pPr>
              <a:lnSpc>
                <a:spcPct val="90000"/>
              </a:lnSpc>
              <a:spcBef>
                <a:spcPct val="0"/>
              </a:spcBef>
            </a:pPr>
            <a:r>
              <a:rPr lang="en-GB" sz="2400" b="1" spc="-10" dirty="0"/>
              <a:t>Professional and managerial accountability: in harmony or conflict?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78513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611560" y="1208904"/>
            <a:ext cx="8208912"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1800" dirty="0">
              <a:latin typeface="+mj-lt"/>
              <a:ea typeface="ＭＳ Ｐゴシック" charset="-128"/>
              <a:cs typeface="ＭＳ Ｐゴシック" charset="-128"/>
            </a:endParaRPr>
          </a:p>
        </p:txBody>
      </p:sp>
      <p:sp>
        <p:nvSpPr>
          <p:cNvPr id="9" name="Content Placeholder 8"/>
          <p:cNvSpPr>
            <a:spLocks noGrp="1"/>
          </p:cNvSpPr>
          <p:nvPr>
            <p:ph idx="1"/>
          </p:nvPr>
        </p:nvSpPr>
        <p:spPr>
          <a:xfrm>
            <a:off x="2051721" y="298481"/>
            <a:ext cx="6624736" cy="734432"/>
          </a:xfrm>
        </p:spPr>
        <p:txBody>
          <a:bodyPr/>
          <a:lstStyle/>
          <a:p>
            <a:pPr>
              <a:lnSpc>
                <a:spcPct val="90000"/>
              </a:lnSpc>
              <a:spcBef>
                <a:spcPct val="0"/>
              </a:spcBef>
            </a:pPr>
            <a:r>
              <a:rPr lang="en-GB" sz="2400" b="1" spc="-10" dirty="0"/>
              <a:t>Felt vs. imposed accountability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781022959"/>
              </p:ext>
            </p:extLst>
          </p:nvPr>
        </p:nvGraphicFramePr>
        <p:xfrm>
          <a:off x="503548" y="1032913"/>
          <a:ext cx="8424936" cy="3737309"/>
        </p:xfrm>
        <a:graphic>
          <a:graphicData uri="http://schemas.openxmlformats.org/drawingml/2006/table">
            <a:tbl>
              <a:tblPr firstRow="1" firstCol="1" bandRow="1"/>
              <a:tblGrid>
                <a:gridCol w="1260140">
                  <a:extLst>
                    <a:ext uri="{9D8B030D-6E8A-4147-A177-3AD203B41FA5}">
                      <a16:colId xmlns:a16="http://schemas.microsoft.com/office/drawing/2014/main" val="20000"/>
                    </a:ext>
                  </a:extLst>
                </a:gridCol>
                <a:gridCol w="3564396">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65368">
                <a:tc>
                  <a:txBody>
                    <a:bodyPr/>
                    <a:lstStyle/>
                    <a:p>
                      <a:pPr marL="0" marR="0" algn="just">
                        <a:lnSpc>
                          <a:spcPct val="107000"/>
                        </a:lnSpc>
                        <a:spcBef>
                          <a:spcPts val="0"/>
                        </a:spcBef>
                        <a:spcAft>
                          <a:spcPts val="800"/>
                        </a:spcAft>
                      </a:pPr>
                      <a:r>
                        <a:rPr lang="en-GB" sz="1200" dirty="0">
                          <a:effectLst/>
                          <a:latin typeface="Arial" charset="0"/>
                          <a:ea typeface="Arial" charset="0"/>
                          <a:cs typeface="Arial" charset="0"/>
                        </a:rPr>
                        <a:t> </a:t>
                      </a:r>
                      <a:endParaRPr lang="en-GB" sz="1600" dirty="0">
                        <a:effectLst/>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just">
                        <a:lnSpc>
                          <a:spcPct val="107000"/>
                        </a:lnSpc>
                        <a:spcBef>
                          <a:spcPts val="0"/>
                        </a:spcBef>
                        <a:spcAft>
                          <a:spcPts val="800"/>
                        </a:spcAft>
                      </a:pPr>
                      <a:r>
                        <a:rPr lang="en-GB" sz="1200" b="1" dirty="0">
                          <a:effectLst/>
                          <a:latin typeface="Arial" charset="0"/>
                          <a:ea typeface="Arial" charset="0"/>
                          <a:cs typeface="Arial" charset="0"/>
                        </a:rPr>
                        <a:t>Managerial accountability</a:t>
                      </a:r>
                      <a:endParaRPr lang="en-GB" sz="1600" dirty="0">
                        <a:effectLst/>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just">
                        <a:lnSpc>
                          <a:spcPct val="107000"/>
                        </a:lnSpc>
                        <a:spcBef>
                          <a:spcPts val="0"/>
                        </a:spcBef>
                        <a:spcAft>
                          <a:spcPts val="800"/>
                        </a:spcAft>
                      </a:pPr>
                      <a:r>
                        <a:rPr lang="en-GB" sz="1200" b="1" dirty="0">
                          <a:effectLst/>
                          <a:latin typeface="Arial" charset="0"/>
                          <a:ea typeface="Arial" charset="0"/>
                          <a:cs typeface="Arial" charset="0"/>
                        </a:rPr>
                        <a:t>Professional accountability</a:t>
                      </a:r>
                      <a:endParaRPr lang="en-GB" sz="1600" dirty="0">
                        <a:effectLst/>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2159357">
                <a:tc>
                  <a:txBody>
                    <a:bodyPr/>
                    <a:lstStyle/>
                    <a:p>
                      <a:pPr marL="0" marR="0" algn="just">
                        <a:lnSpc>
                          <a:spcPct val="107000"/>
                        </a:lnSpc>
                        <a:spcBef>
                          <a:spcPts val="0"/>
                        </a:spcBef>
                        <a:spcAft>
                          <a:spcPts val="800"/>
                        </a:spcAft>
                      </a:pPr>
                      <a:r>
                        <a:rPr lang="en-GB" sz="1200" b="1" dirty="0">
                          <a:effectLst/>
                          <a:latin typeface="Arial" charset="0"/>
                          <a:ea typeface="Arial" charset="0"/>
                          <a:cs typeface="Arial" charset="0"/>
                        </a:rPr>
                        <a:t>Imposed accountability</a:t>
                      </a:r>
                      <a:endParaRPr lang="en-GB" sz="1600" dirty="0">
                        <a:effectLst/>
                        <a:latin typeface="Arial" charset="0"/>
                        <a:ea typeface="Arial" charset="0"/>
                        <a:cs typeface="Arial" charset="0"/>
                      </a:endParaRPr>
                    </a:p>
                  </a:txBody>
                  <a:tcPr marL="68580" marR="68580" marT="0" marB="0">
                    <a:lnL>
                      <a:noFill/>
                    </a:lnL>
                    <a:lnR>
                      <a:noFill/>
                    </a:lnR>
                    <a:lnT>
                      <a:noFill/>
                    </a:lnT>
                    <a:lnB>
                      <a:noFill/>
                    </a:lnB>
                    <a:solidFill>
                      <a:srgbClr val="FFFFFF"/>
                    </a:solidFill>
                  </a:tcPr>
                </a:tc>
                <a:tc>
                  <a:txBody>
                    <a:bodyPr/>
                    <a:lstStyle/>
                    <a:p>
                      <a:pPr marL="0" marR="0" algn="l">
                        <a:lnSpc>
                          <a:spcPct val="107000"/>
                        </a:lnSpc>
                        <a:spcBef>
                          <a:spcPts val="0"/>
                        </a:spcBef>
                        <a:spcAft>
                          <a:spcPts val="800"/>
                        </a:spcAft>
                      </a:pPr>
                      <a:r>
                        <a:rPr lang="en-US" sz="1200" i="1" dirty="0">
                          <a:effectLst/>
                          <a:latin typeface="Arial" charset="0"/>
                          <a:ea typeface="Arial" charset="0"/>
                          <a:cs typeface="Arial" charset="0"/>
                        </a:rPr>
                        <a:t>"I think pressures from the business are that you get through your patients in time.  So, you know you’ve got the pressure of ten minutes. So, I think that’s always a pressure with GPs, and maybe with the nurses as well, is that you’ve got a time limit on how long you spend with that person, and if you don’t, if you exceed that, then it’s knocking onto the next appointment, and then that increases your stress.”</a:t>
                      </a:r>
                      <a:r>
                        <a:rPr lang="en-US" sz="1200" dirty="0">
                          <a:effectLst/>
                          <a:latin typeface="Arial" charset="0"/>
                          <a:ea typeface="Arial" charset="0"/>
                          <a:cs typeface="Arial" charset="0"/>
                        </a:rPr>
                        <a:t> (GP)</a:t>
                      </a:r>
                      <a:endParaRPr lang="en-GB" sz="1600" dirty="0">
                        <a:effectLst/>
                        <a:latin typeface="Arial" charset="0"/>
                        <a:ea typeface="Arial" charset="0"/>
                        <a:cs typeface="Arial" charset="0"/>
                      </a:endParaRPr>
                    </a:p>
                    <a:p>
                      <a:pPr marL="0" marR="0" algn="just">
                        <a:lnSpc>
                          <a:spcPct val="107000"/>
                        </a:lnSpc>
                        <a:spcBef>
                          <a:spcPts val="0"/>
                        </a:spcBef>
                        <a:spcAft>
                          <a:spcPts val="800"/>
                        </a:spcAft>
                      </a:pPr>
                      <a:endParaRPr lang="en-GB" sz="1600" dirty="0">
                        <a:effectLst/>
                        <a:latin typeface="Arial" charset="0"/>
                        <a:ea typeface="Arial" charset="0"/>
                        <a:cs typeface="Arial" charset="0"/>
                      </a:endParaRPr>
                    </a:p>
                  </a:txBody>
                  <a:tcPr marL="68580" marR="68580" marT="0" marB="0">
                    <a:lnL>
                      <a:noFill/>
                    </a:lnL>
                    <a:lnR>
                      <a:noFill/>
                    </a:lnR>
                    <a:lnT>
                      <a:noFill/>
                    </a:lnT>
                    <a:lnB>
                      <a:noFill/>
                    </a:lnB>
                    <a:solidFill>
                      <a:srgbClr val="FFFFFF"/>
                    </a:solidFill>
                  </a:tcPr>
                </a:tc>
                <a:tc>
                  <a:txBody>
                    <a:bodyPr/>
                    <a:lstStyle/>
                    <a:p>
                      <a:pPr marL="0" marR="0" algn="l">
                        <a:lnSpc>
                          <a:spcPct val="107000"/>
                        </a:lnSpc>
                        <a:spcBef>
                          <a:spcPts val="0"/>
                        </a:spcBef>
                        <a:spcAft>
                          <a:spcPts val="800"/>
                        </a:spcAft>
                      </a:pPr>
                      <a:r>
                        <a:rPr lang="en-US" sz="1200" i="1" dirty="0">
                          <a:effectLst/>
                          <a:latin typeface="Arial" charset="0"/>
                          <a:ea typeface="Arial" charset="0"/>
                          <a:cs typeface="Arial" charset="0"/>
                        </a:rPr>
                        <a:t>The GMC is in the back of my mind all the time, but I don’t actively think about them.  I’ve got this thing, I’ve got to tick off at the end of every year, I’ve got to have done my appraisal, and then after the end of five years, I’ve got my revalidation, and I need to do that to continue to practice."</a:t>
                      </a:r>
                      <a:r>
                        <a:rPr lang="en-US" sz="1200" dirty="0">
                          <a:effectLst/>
                          <a:latin typeface="Arial" charset="0"/>
                          <a:ea typeface="Arial" charset="0"/>
                          <a:cs typeface="Arial" charset="0"/>
                        </a:rPr>
                        <a:t> (psychiatrist)</a:t>
                      </a:r>
                      <a:endParaRPr lang="en-GB" sz="1600" dirty="0">
                        <a:effectLst/>
                        <a:latin typeface="Arial" charset="0"/>
                        <a:ea typeface="Arial" charset="0"/>
                        <a:cs typeface="Arial"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0001"/>
                  </a:ext>
                </a:extLst>
              </a:tr>
              <a:tr h="1212584">
                <a:tc>
                  <a:txBody>
                    <a:bodyPr/>
                    <a:lstStyle/>
                    <a:p>
                      <a:pPr marL="0" marR="0" algn="just">
                        <a:lnSpc>
                          <a:spcPct val="107000"/>
                        </a:lnSpc>
                        <a:spcBef>
                          <a:spcPts val="0"/>
                        </a:spcBef>
                        <a:spcAft>
                          <a:spcPts val="800"/>
                        </a:spcAft>
                      </a:pPr>
                      <a:r>
                        <a:rPr lang="en-GB" sz="1200" b="1" dirty="0">
                          <a:effectLst/>
                          <a:latin typeface="Arial" charset="0"/>
                          <a:ea typeface="Arial" charset="0"/>
                          <a:cs typeface="Arial" charset="0"/>
                        </a:rPr>
                        <a:t>Felt accountability</a:t>
                      </a:r>
                      <a:endParaRPr lang="en-GB" sz="1600" dirty="0">
                        <a:effectLst/>
                        <a:latin typeface="Arial" charset="0"/>
                        <a:ea typeface="Arial" charset="0"/>
                        <a:cs typeface="Arial"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800"/>
                        </a:spcAft>
                      </a:pPr>
                      <a:r>
                        <a:rPr lang="en-US" sz="1200" i="1" dirty="0">
                          <a:effectLst/>
                          <a:latin typeface="Arial" charset="0"/>
                          <a:ea typeface="Arial" charset="0"/>
                          <a:cs typeface="Arial" charset="0"/>
                        </a:rPr>
                        <a:t>“You want to … make sure that you’ve prescribed and made sensible prescribing decisions that aren’t going to cost the Health Board and the surgery a fortune, and are on the local accepted formulary."</a:t>
                      </a:r>
                      <a:r>
                        <a:rPr lang="en-US" sz="1200" dirty="0">
                          <a:effectLst/>
                          <a:latin typeface="Arial" charset="0"/>
                          <a:ea typeface="Arial" charset="0"/>
                          <a:cs typeface="Arial" charset="0"/>
                        </a:rPr>
                        <a:t> (GP)</a:t>
                      </a:r>
                      <a:endParaRPr lang="en-GB" sz="1600" dirty="0">
                        <a:effectLst/>
                        <a:latin typeface="Arial" charset="0"/>
                        <a:ea typeface="Arial" charset="0"/>
                        <a:cs typeface="Arial"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i="1" dirty="0">
                          <a:effectLst/>
                          <a:latin typeface="Arial" charset="0"/>
                          <a:ea typeface="Arial" charset="0"/>
                          <a:cs typeface="Arial" charset="0"/>
                        </a:rPr>
                        <a:t>“I get a real sense of achievement when you know you’ve actually helped a situation or you’ve made something better.” </a:t>
                      </a:r>
                      <a:r>
                        <a:rPr lang="en-US" sz="1200" dirty="0">
                          <a:effectLst/>
                          <a:latin typeface="Arial" charset="0"/>
                          <a:ea typeface="Arial" charset="0"/>
                          <a:cs typeface="Arial" charset="0"/>
                        </a:rPr>
                        <a:t>(nurse)</a:t>
                      </a:r>
                      <a:endParaRPr lang="en-GB" sz="1600" dirty="0">
                        <a:effectLst/>
                        <a:latin typeface="Arial" charset="0"/>
                        <a:ea typeface="Arial" charset="0"/>
                        <a:cs typeface="Arial" charset="0"/>
                      </a:endParaRPr>
                    </a:p>
                    <a:p>
                      <a:pPr marL="0" marR="0" algn="just">
                        <a:lnSpc>
                          <a:spcPct val="107000"/>
                        </a:lnSpc>
                        <a:spcBef>
                          <a:spcPts val="0"/>
                        </a:spcBef>
                        <a:spcAft>
                          <a:spcPts val="800"/>
                        </a:spcAft>
                      </a:pPr>
                      <a:r>
                        <a:rPr lang="en-GB" sz="1200" dirty="0">
                          <a:effectLst/>
                          <a:latin typeface="Arial" charset="0"/>
                          <a:ea typeface="Arial" charset="0"/>
                          <a:cs typeface="Arial" charset="0"/>
                        </a:rPr>
                        <a:t> </a:t>
                      </a:r>
                      <a:endParaRPr lang="en-GB" sz="1600" dirty="0">
                        <a:effectLst/>
                        <a:latin typeface="Arial" charset="0"/>
                        <a:ea typeface="Arial" charset="0"/>
                        <a:cs typeface="Arial"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6763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347614"/>
            <a:ext cx="8208912" cy="345638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charset="0"/>
              <a:buChar char="•"/>
            </a:pPr>
            <a:endParaRPr lang="en-GB" sz="1800" dirty="0"/>
          </a:p>
          <a:p>
            <a:pPr marL="285750" indent="-285750">
              <a:buFont typeface="Arial" charset="0"/>
              <a:buChar char="•"/>
            </a:pPr>
            <a:endParaRPr lang="en-GB" sz="1800" dirty="0"/>
          </a:p>
        </p:txBody>
      </p:sp>
      <p:sp>
        <p:nvSpPr>
          <p:cNvPr id="9" name="Content Placeholder 8"/>
          <p:cNvSpPr>
            <a:spLocks noGrp="1"/>
          </p:cNvSpPr>
          <p:nvPr>
            <p:ph idx="1"/>
          </p:nvPr>
        </p:nvSpPr>
        <p:spPr>
          <a:xfrm>
            <a:off x="2051721" y="298481"/>
            <a:ext cx="6624736" cy="734432"/>
          </a:xfrm>
        </p:spPr>
        <p:txBody>
          <a:bodyPr/>
          <a:lstStyle/>
          <a:p>
            <a:pPr>
              <a:lnSpc>
                <a:spcPct val="90000"/>
              </a:lnSpc>
              <a:spcBef>
                <a:spcPct val="0"/>
              </a:spcBef>
            </a:pPr>
            <a:r>
              <a:rPr lang="en-GB" sz="2400" b="1" spc="-10" dirty="0"/>
              <a:t>HA: the theoretical dimensions</a:t>
            </a:r>
          </a:p>
        </p:txBody>
      </p:sp>
      <p:graphicFrame>
        <p:nvGraphicFramePr>
          <p:cNvPr id="2" name="Diagram 1">
            <a:extLst>
              <a:ext uri="{FF2B5EF4-FFF2-40B4-BE49-F238E27FC236}">
                <a16:creationId xmlns:a16="http://schemas.microsoft.com/office/drawing/2014/main" id="{737BE8AE-2DE6-41CC-A900-535482DADDB5}"/>
              </a:ext>
            </a:extLst>
          </p:cNvPr>
          <p:cNvGraphicFramePr/>
          <p:nvPr>
            <p:extLst>
              <p:ext uri="{D42A27DB-BD31-4B8C-83A1-F6EECF244321}">
                <p14:modId xmlns:p14="http://schemas.microsoft.com/office/powerpoint/2010/main" val="1712369058"/>
              </p:ext>
            </p:extLst>
          </p:nvPr>
        </p:nvGraphicFramePr>
        <p:xfrm>
          <a:off x="467543" y="739998"/>
          <a:ext cx="729647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222BF93-2C9B-4270-9437-5A517E7191E9}"/>
              </a:ext>
            </a:extLst>
          </p:cNvPr>
          <p:cNvSpPr txBox="1"/>
          <p:nvPr/>
        </p:nvSpPr>
        <p:spPr>
          <a:xfrm>
            <a:off x="618304" y="987574"/>
            <a:ext cx="553998" cy="3456384"/>
          </a:xfrm>
          <a:prstGeom prst="rect">
            <a:avLst/>
          </a:prstGeom>
          <a:solidFill>
            <a:schemeClr val="accent1">
              <a:lumMod val="20000"/>
              <a:lumOff val="80000"/>
            </a:schemeClr>
          </a:solidFill>
        </p:spPr>
        <p:txBody>
          <a:bodyPr vert="eaVert" wrap="square" rtlCol="0">
            <a:spAutoFit/>
          </a:bodyPr>
          <a:lstStyle/>
          <a:p>
            <a:r>
              <a:rPr lang="en-GB" dirty="0"/>
              <a:t>Professional dimensions</a:t>
            </a:r>
          </a:p>
        </p:txBody>
      </p:sp>
      <p:sp>
        <p:nvSpPr>
          <p:cNvPr id="6" name="TextBox 5">
            <a:extLst>
              <a:ext uri="{FF2B5EF4-FFF2-40B4-BE49-F238E27FC236}">
                <a16:creationId xmlns:a16="http://schemas.microsoft.com/office/drawing/2014/main" id="{A5C3C868-E9A7-4CD3-A863-F761C76BA4D3}"/>
              </a:ext>
            </a:extLst>
          </p:cNvPr>
          <p:cNvSpPr txBox="1"/>
          <p:nvPr/>
        </p:nvSpPr>
        <p:spPr>
          <a:xfrm>
            <a:off x="7764017" y="987574"/>
            <a:ext cx="553998" cy="3456384"/>
          </a:xfrm>
          <a:prstGeom prst="rect">
            <a:avLst/>
          </a:prstGeom>
          <a:solidFill>
            <a:schemeClr val="accent1">
              <a:lumMod val="20000"/>
              <a:lumOff val="80000"/>
            </a:schemeClr>
          </a:solidFill>
        </p:spPr>
        <p:txBody>
          <a:bodyPr vert="eaVert" wrap="square" rtlCol="0">
            <a:spAutoFit/>
          </a:bodyPr>
          <a:lstStyle/>
          <a:p>
            <a:r>
              <a:rPr lang="en-GB" dirty="0"/>
              <a:t>Managerial dimensions</a:t>
            </a:r>
          </a:p>
        </p:txBody>
      </p:sp>
    </p:spTree>
    <p:extLst>
      <p:ext uri="{BB962C8B-B14F-4D97-AF65-F5344CB8AC3E}">
        <p14:creationId xmlns:p14="http://schemas.microsoft.com/office/powerpoint/2010/main" val="3406114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032912"/>
            <a:ext cx="8208912" cy="405911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charset="0"/>
              <a:buChar char="•"/>
            </a:pPr>
            <a:r>
              <a:rPr lang="en-US" sz="1800" dirty="0"/>
              <a:t>356 valid questionnaires</a:t>
            </a:r>
          </a:p>
          <a:p>
            <a:pPr marL="285750" indent="-285750">
              <a:buFont typeface="Arial" charset="0"/>
              <a:buChar char="•"/>
            </a:pPr>
            <a:endParaRPr lang="en-US" sz="1800" dirty="0"/>
          </a:p>
          <a:p>
            <a:pPr marL="285750" indent="-285750">
              <a:buFont typeface="Arial" charset="0"/>
              <a:buChar char="•"/>
            </a:pPr>
            <a:r>
              <a:rPr lang="en-US" sz="1800" dirty="0"/>
              <a:t>229 public sector (64.3%); 108 private sector (30.3%); 19 non-profit sector (5.3%)</a:t>
            </a:r>
          </a:p>
          <a:p>
            <a:pPr marL="285750" indent="-285750">
              <a:buFont typeface="Arial" charset="0"/>
              <a:buChar char="•"/>
            </a:pPr>
            <a:endParaRPr lang="en-US" sz="1800" dirty="0"/>
          </a:p>
          <a:p>
            <a:pPr marL="285750" indent="-285750">
              <a:buFont typeface="Arial" charset="0"/>
              <a:buChar char="•"/>
            </a:pPr>
            <a:r>
              <a:rPr lang="en-US" sz="1800" dirty="0"/>
              <a:t>50-50% male – female respondents</a:t>
            </a:r>
          </a:p>
          <a:p>
            <a:pPr marL="285750" indent="-285750">
              <a:buFont typeface="Arial" charset="0"/>
              <a:buChar char="•"/>
            </a:pPr>
            <a:endParaRPr lang="en-US" sz="1800" dirty="0"/>
          </a:p>
          <a:p>
            <a:pPr marL="285750" indent="-285750">
              <a:buFont typeface="Arial" charset="0"/>
              <a:buChar char="•"/>
            </a:pPr>
            <a:r>
              <a:rPr lang="en-US" sz="1800" dirty="0"/>
              <a:t>Work patterns: full time 65%</a:t>
            </a:r>
          </a:p>
          <a:p>
            <a:pPr marL="285750" indent="-285750">
              <a:buFont typeface="Arial" charset="0"/>
              <a:buChar char="•"/>
            </a:pPr>
            <a:endParaRPr lang="en-US" sz="1800" dirty="0"/>
          </a:p>
          <a:p>
            <a:pPr marL="285750" indent="-285750">
              <a:buFont typeface="Arial" charset="0"/>
              <a:buChar char="•"/>
            </a:pPr>
            <a:r>
              <a:rPr lang="en-US" sz="1800" dirty="0"/>
              <a:t>Job level: middle management </a:t>
            </a:r>
          </a:p>
          <a:p>
            <a:pPr marL="285750" indent="-285750">
              <a:buFont typeface="Arial" charset="0"/>
              <a:buChar char="•"/>
            </a:pPr>
            <a:endParaRPr lang="en-US" sz="1800" dirty="0"/>
          </a:p>
          <a:p>
            <a:pPr marL="285750" indent="-285750">
              <a:buFont typeface="Arial" charset="0"/>
              <a:buChar char="•"/>
            </a:pPr>
            <a:r>
              <a:rPr lang="en-US" sz="1800" dirty="0"/>
              <a:t>Job tenure: &gt;10yrs 51%; 5-10 </a:t>
            </a:r>
            <a:r>
              <a:rPr lang="en-US" sz="1800" dirty="0" err="1"/>
              <a:t>yrs</a:t>
            </a:r>
            <a:r>
              <a:rPr lang="en-US" sz="1800" dirty="0"/>
              <a:t> 20%; &lt;5 </a:t>
            </a:r>
            <a:r>
              <a:rPr lang="en-US" sz="1800" dirty="0" err="1"/>
              <a:t>yrs</a:t>
            </a:r>
            <a:r>
              <a:rPr lang="en-US" sz="1800" dirty="0"/>
              <a:t> 29%</a:t>
            </a:r>
          </a:p>
          <a:p>
            <a:pPr marL="285750" indent="-285750">
              <a:buFont typeface="Arial" charset="0"/>
              <a:buChar char="•"/>
            </a:pPr>
            <a:endParaRPr lang="en-US" sz="1800" dirty="0"/>
          </a:p>
          <a:p>
            <a:pPr marL="285750" indent="-285750">
              <a:buFont typeface="Arial" charset="0"/>
              <a:buChar char="•"/>
            </a:pPr>
            <a:r>
              <a:rPr lang="en-US" sz="1800" dirty="0"/>
              <a:t>Base pay &lt;£20K 23%; 20-50K 66%; &gt;£50K 11%</a:t>
            </a:r>
          </a:p>
        </p:txBody>
      </p:sp>
      <p:sp>
        <p:nvSpPr>
          <p:cNvPr id="9" name="Content Placeholder 8"/>
          <p:cNvSpPr>
            <a:spLocks noGrp="1"/>
          </p:cNvSpPr>
          <p:nvPr>
            <p:ph idx="1"/>
          </p:nvPr>
        </p:nvSpPr>
        <p:spPr>
          <a:xfrm>
            <a:off x="2051721" y="298481"/>
            <a:ext cx="6624736" cy="734432"/>
          </a:xfrm>
        </p:spPr>
        <p:txBody>
          <a:bodyPr/>
          <a:lstStyle/>
          <a:p>
            <a:pPr>
              <a:lnSpc>
                <a:spcPct val="90000"/>
              </a:lnSpc>
              <a:spcBef>
                <a:spcPct val="0"/>
              </a:spcBef>
            </a:pPr>
            <a:r>
              <a:rPr lang="en-GB" sz="2400" b="1" spc="-10" dirty="0"/>
              <a:t>The questionnaire - demographics</a:t>
            </a:r>
          </a:p>
        </p:txBody>
      </p:sp>
      <p:pic>
        <p:nvPicPr>
          <p:cNvPr id="2" name="Picture 1">
            <a:extLst>
              <a:ext uri="{FF2B5EF4-FFF2-40B4-BE49-F238E27FC236}">
                <a16:creationId xmlns:a16="http://schemas.microsoft.com/office/drawing/2014/main" id="{5BFE6802-5AD8-4C24-BE6E-2115F2E0F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4"/>
            <a:ext cx="9144000" cy="1079500"/>
          </a:xfrm>
          <a:prstGeom prst="rect">
            <a:avLst/>
          </a:prstGeom>
        </p:spPr>
      </p:pic>
    </p:spTree>
    <p:extLst>
      <p:ext uri="{BB962C8B-B14F-4D97-AF65-F5344CB8AC3E}">
        <p14:creationId xmlns:p14="http://schemas.microsoft.com/office/powerpoint/2010/main" val="3473871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032912"/>
            <a:ext cx="8208912" cy="405911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charset="0"/>
              <a:buChar char="•"/>
            </a:pPr>
            <a:r>
              <a:rPr lang="en-US" sz="1800" dirty="0"/>
              <a:t>Through EFA, 2 items did not load well and therefore got deleted:</a:t>
            </a:r>
          </a:p>
          <a:p>
            <a:pPr marL="285750" indent="-285750">
              <a:buFont typeface="Arial" charset="0"/>
              <a:buChar char="•"/>
            </a:pPr>
            <a:endParaRPr lang="en-US" sz="1800" dirty="0"/>
          </a:p>
          <a:p>
            <a:pPr marL="742950" lvl="1" indent="-285750">
              <a:buFont typeface="Arial" charset="0"/>
              <a:buChar char="•"/>
            </a:pPr>
            <a:r>
              <a:rPr lang="en-US" sz="1800" b="1" dirty="0"/>
              <a:t>professional_self_1:</a:t>
            </a:r>
          </a:p>
          <a:p>
            <a:pPr marL="742950" lvl="1" indent="-285750">
              <a:buFont typeface="Arial" charset="0"/>
              <a:buChar char="•"/>
            </a:pPr>
            <a:endParaRPr lang="en-US" sz="1800" dirty="0"/>
          </a:p>
          <a:p>
            <a:pPr lvl="1"/>
            <a:r>
              <a:rPr lang="en-GB" sz="1800" i="1" dirty="0">
                <a:effectLst/>
                <a:latin typeface="Calibri" panose="020F0502020204030204" pitchFamily="34" charset="0"/>
                <a:ea typeface="Calibri" panose="020F0502020204030204" pitchFamily="34" charset="0"/>
                <a:cs typeface="Times New Roman" panose="02020603050405020304" pitchFamily="18" charset="0"/>
              </a:rPr>
              <a:t>My self-respect as a professional is an important driver in my work.</a:t>
            </a:r>
          </a:p>
          <a:p>
            <a:pPr lvl="1"/>
            <a:endParaRPr lang="en-US" sz="1800" dirty="0"/>
          </a:p>
          <a:p>
            <a:pPr marL="742950" lvl="1" indent="-285750">
              <a:buFont typeface="Arial" charset="0"/>
              <a:buChar char="•"/>
            </a:pPr>
            <a:endParaRPr lang="en-US" sz="1800" dirty="0"/>
          </a:p>
          <a:p>
            <a:pPr marL="742950" lvl="1" indent="-285750">
              <a:buFont typeface="Arial" charset="0"/>
              <a:buChar char="•"/>
            </a:pPr>
            <a:r>
              <a:rPr lang="en-US" sz="1800" b="1" dirty="0"/>
              <a:t>evaluation_2:</a:t>
            </a:r>
          </a:p>
          <a:p>
            <a:pPr lvl="1"/>
            <a:endParaRPr lang="en-US" sz="1800" dirty="0"/>
          </a:p>
          <a:p>
            <a:pPr lvl="1"/>
            <a:r>
              <a:rPr lang="en-GB" sz="1800" i="1" dirty="0">
                <a:effectLst/>
                <a:latin typeface="Calibri" panose="020F0502020204030204" pitchFamily="34" charset="0"/>
                <a:ea typeface="Calibri" panose="020F0502020204030204" pitchFamily="34" charset="0"/>
                <a:cs typeface="Times New Roman" panose="02020603050405020304" pitchFamily="18" charset="0"/>
              </a:rPr>
              <a:t>I expect my work outcomes to be monitored by my manager. </a:t>
            </a:r>
          </a:p>
          <a:p>
            <a:endParaRPr lang="en-US" sz="1800" dirty="0"/>
          </a:p>
        </p:txBody>
      </p:sp>
      <p:sp>
        <p:nvSpPr>
          <p:cNvPr id="9" name="Content Placeholder 8"/>
          <p:cNvSpPr>
            <a:spLocks noGrp="1"/>
          </p:cNvSpPr>
          <p:nvPr>
            <p:ph idx="1"/>
          </p:nvPr>
        </p:nvSpPr>
        <p:spPr>
          <a:xfrm>
            <a:off x="2051721" y="298481"/>
            <a:ext cx="6624736" cy="734432"/>
          </a:xfrm>
        </p:spPr>
        <p:txBody>
          <a:bodyPr/>
          <a:lstStyle/>
          <a:p>
            <a:pPr>
              <a:lnSpc>
                <a:spcPct val="90000"/>
              </a:lnSpc>
              <a:spcBef>
                <a:spcPct val="0"/>
              </a:spcBef>
            </a:pPr>
            <a:r>
              <a:rPr lang="en-GB" sz="2400" b="1" spc="-10" dirty="0"/>
              <a:t>Item reduction</a:t>
            </a:r>
          </a:p>
        </p:txBody>
      </p:sp>
      <p:pic>
        <p:nvPicPr>
          <p:cNvPr id="3" name="Picture 2">
            <a:extLst>
              <a:ext uri="{FF2B5EF4-FFF2-40B4-BE49-F238E27FC236}">
                <a16:creationId xmlns:a16="http://schemas.microsoft.com/office/drawing/2014/main" id="{C342F566-0BB6-4AFA-95D3-3C4C5A472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240170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0D9D3F-2529-4E99-9217-4676467CE321}"/>
              </a:ext>
            </a:extLst>
          </p:cNvPr>
          <p:cNvGraphicFramePr>
            <a:graphicFrameLocks noGrp="1"/>
          </p:cNvGraphicFramePr>
          <p:nvPr>
            <p:extLst>
              <p:ext uri="{D42A27DB-BD31-4B8C-83A1-F6EECF244321}">
                <p14:modId xmlns:p14="http://schemas.microsoft.com/office/powerpoint/2010/main" val="3598603650"/>
              </p:ext>
            </p:extLst>
          </p:nvPr>
        </p:nvGraphicFramePr>
        <p:xfrm>
          <a:off x="1835696" y="-19067"/>
          <a:ext cx="5184577" cy="5174224"/>
        </p:xfrm>
        <a:graphic>
          <a:graphicData uri="http://schemas.openxmlformats.org/drawingml/2006/table">
            <a:tbl>
              <a:tblPr/>
              <a:tblGrid>
                <a:gridCol w="2776824">
                  <a:extLst>
                    <a:ext uri="{9D8B030D-6E8A-4147-A177-3AD203B41FA5}">
                      <a16:colId xmlns:a16="http://schemas.microsoft.com/office/drawing/2014/main" val="1345309821"/>
                    </a:ext>
                  </a:extLst>
                </a:gridCol>
                <a:gridCol w="1159940">
                  <a:extLst>
                    <a:ext uri="{9D8B030D-6E8A-4147-A177-3AD203B41FA5}">
                      <a16:colId xmlns:a16="http://schemas.microsoft.com/office/drawing/2014/main" val="1552049265"/>
                    </a:ext>
                  </a:extLst>
                </a:gridCol>
                <a:gridCol w="1247813">
                  <a:extLst>
                    <a:ext uri="{9D8B030D-6E8A-4147-A177-3AD203B41FA5}">
                      <a16:colId xmlns:a16="http://schemas.microsoft.com/office/drawing/2014/main" val="4142837671"/>
                    </a:ext>
                  </a:extLst>
                </a:gridCol>
              </a:tblGrid>
              <a:tr h="225379">
                <a:tc gridSpan="3">
                  <a:txBody>
                    <a:bodyPr/>
                    <a:lstStyle/>
                    <a:p>
                      <a:pPr algn="ctr" rtl="0" fontAlgn="base"/>
                      <a:r>
                        <a:rPr lang="en-GB" sz="1300" b="1" i="0" dirty="0">
                          <a:solidFill>
                            <a:srgbClr val="000000"/>
                          </a:solidFill>
                          <a:effectLst/>
                          <a:latin typeface="Arial" panose="020B0604020202020204" pitchFamily="34" charset="0"/>
                        </a:rPr>
                        <a:t>Communalities</a:t>
                      </a:r>
                      <a:r>
                        <a:rPr lang="en-GB" sz="1300" b="0" i="0" dirty="0">
                          <a:solidFill>
                            <a:srgbClr val="000000"/>
                          </a:solidFill>
                          <a:effectLst/>
                          <a:latin typeface="Arial" panose="020B0604020202020204" pitchFamily="34" charset="0"/>
                        </a:rPr>
                        <a:t> </a:t>
                      </a:r>
                      <a:endParaRPr lang="en-GB" sz="1300" b="0" i="0" dirty="0">
                        <a:effectLst/>
                      </a:endParaRPr>
                    </a:p>
                  </a:txBody>
                  <a:tcPr marL="37072" marR="37072" marT="18536" marB="18536">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4414166"/>
                  </a:ext>
                </a:extLst>
              </a:tr>
              <a:tr h="228725">
                <a:tc>
                  <a:txBody>
                    <a:bodyPr/>
                    <a:lstStyle/>
                    <a:p>
                      <a:pPr algn="l" rtl="0" fontAlgn="base"/>
                      <a:r>
                        <a:rPr lang="en-GB" sz="1300" b="0" i="0" dirty="0">
                          <a:solidFill>
                            <a:srgbClr val="000000"/>
                          </a:solidFill>
                          <a:effectLst/>
                          <a:latin typeface="Arial" panose="020B0604020202020204" pitchFamily="34" charset="0"/>
                        </a:rPr>
                        <a:t> </a:t>
                      </a:r>
                    </a:p>
                  </a:txBody>
                  <a:tcPr marL="37072" marR="37072" marT="18536" marB="18536">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300" b="0" i="0" dirty="0">
                          <a:solidFill>
                            <a:srgbClr val="000000"/>
                          </a:solidFill>
                          <a:effectLst/>
                          <a:latin typeface="Arial" panose="020B0604020202020204" pitchFamily="34" charset="0"/>
                        </a:rPr>
                        <a:t>Initial </a:t>
                      </a:r>
                      <a:endParaRPr lang="en-GB" sz="1300" b="0" i="0" dirty="0">
                        <a:effectLst/>
                      </a:endParaRPr>
                    </a:p>
                  </a:txBody>
                  <a:tcPr marL="37072" marR="37072" marT="18536" marB="18536">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300" b="0" i="0" dirty="0">
                          <a:solidFill>
                            <a:srgbClr val="000000"/>
                          </a:solidFill>
                          <a:effectLst/>
                          <a:latin typeface="Arial" panose="020B0604020202020204" pitchFamily="34" charset="0"/>
                        </a:rPr>
                        <a:t>Extraction </a:t>
                      </a:r>
                      <a:endParaRPr lang="en-GB" sz="1300" b="0" i="0" dirty="0">
                        <a:effectLst/>
                      </a:endParaRPr>
                    </a:p>
                  </a:txBody>
                  <a:tcPr marL="37072" marR="37072" marT="18536" marB="18536">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9588177"/>
                  </a:ext>
                </a:extLst>
              </a:tr>
              <a:tr h="225379">
                <a:tc>
                  <a:txBody>
                    <a:bodyPr/>
                    <a:lstStyle/>
                    <a:p>
                      <a:pPr algn="l" rtl="0" fontAlgn="base"/>
                      <a:r>
                        <a:rPr lang="en-GB" sz="1300" b="0" i="0" dirty="0">
                          <a:solidFill>
                            <a:srgbClr val="000000"/>
                          </a:solidFill>
                          <a:effectLst/>
                          <a:latin typeface="Arial" panose="020B0604020202020204" pitchFamily="34" charset="0"/>
                        </a:rPr>
                        <a:t>Q3_clients_1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.736 </a:t>
                      </a:r>
                      <a:endParaRPr lang="en-GB" sz="1300" b="0" i="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74251404"/>
                  </a:ext>
                </a:extLst>
              </a:tr>
              <a:tr h="225379">
                <a:tc>
                  <a:txBody>
                    <a:bodyPr/>
                    <a:lstStyle/>
                    <a:p>
                      <a:pPr algn="l" rtl="0" fontAlgn="base"/>
                      <a:r>
                        <a:rPr lang="en-GB" sz="1300" b="0" i="0" dirty="0">
                          <a:solidFill>
                            <a:srgbClr val="000000"/>
                          </a:solidFill>
                          <a:effectLst/>
                          <a:latin typeface="Arial" panose="020B0604020202020204" pitchFamily="34" charset="0"/>
                        </a:rPr>
                        <a:t>Q3_paper_records_1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.715 </a:t>
                      </a:r>
                      <a:endParaRPr lang="en-GB" sz="1300" b="0" i="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731087"/>
                  </a:ext>
                </a:extLst>
              </a:tr>
              <a:tr h="225379">
                <a:tc>
                  <a:txBody>
                    <a:bodyPr/>
                    <a:lstStyle/>
                    <a:p>
                      <a:pPr algn="l" rtl="0" fontAlgn="base"/>
                      <a:r>
                        <a:rPr lang="en-GB" sz="1300" b="0" i="0" dirty="0">
                          <a:solidFill>
                            <a:srgbClr val="000000"/>
                          </a:solidFill>
                          <a:effectLst/>
                          <a:latin typeface="Arial" panose="020B0604020202020204" pitchFamily="34" charset="0"/>
                        </a:rPr>
                        <a:t>Q3_disciplining_3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.664 </a:t>
                      </a:r>
                      <a:endParaRPr lang="en-GB" sz="1300" b="0" i="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59851168"/>
                  </a:ext>
                </a:extLst>
              </a:tr>
              <a:tr h="225379">
                <a:tc>
                  <a:txBody>
                    <a:bodyPr/>
                    <a:lstStyle/>
                    <a:p>
                      <a:pPr algn="l" rtl="0" fontAlgn="base"/>
                      <a:r>
                        <a:rPr lang="en-GB" sz="1300" b="0" i="0" dirty="0">
                          <a:solidFill>
                            <a:srgbClr val="000000"/>
                          </a:solidFill>
                          <a:effectLst/>
                          <a:latin typeface="Arial" panose="020B0604020202020204" pitchFamily="34" charset="0"/>
                        </a:rPr>
                        <a:t>Q3_disciplining_2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.582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7989557"/>
                  </a:ext>
                </a:extLst>
              </a:tr>
              <a:tr h="225379">
                <a:tc>
                  <a:txBody>
                    <a:bodyPr/>
                    <a:lstStyle/>
                    <a:p>
                      <a:pPr algn="l" rtl="0" fontAlgn="base"/>
                      <a:r>
                        <a:rPr lang="en-GB" sz="1300" b="0" i="0" dirty="0">
                          <a:solidFill>
                            <a:srgbClr val="000000"/>
                          </a:solidFill>
                          <a:effectLst/>
                          <a:latin typeface="Arial" panose="020B0604020202020204" pitchFamily="34" charset="0"/>
                        </a:rPr>
                        <a:t>Q3_paper_records_2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.823 </a:t>
                      </a:r>
                      <a:endParaRPr lang="en-GB" sz="1300" b="0" i="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21371087"/>
                  </a:ext>
                </a:extLst>
              </a:tr>
              <a:tr h="225379">
                <a:tc>
                  <a:txBody>
                    <a:bodyPr/>
                    <a:lstStyle/>
                    <a:p>
                      <a:pPr algn="l" rtl="0" fontAlgn="base"/>
                      <a:r>
                        <a:rPr lang="en-GB" sz="1300" b="0" i="0" dirty="0">
                          <a:solidFill>
                            <a:srgbClr val="000000"/>
                          </a:solidFill>
                          <a:effectLst/>
                          <a:latin typeface="Arial" panose="020B0604020202020204" pitchFamily="34" charset="0"/>
                        </a:rPr>
                        <a:t>Q3_peers_1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.742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21415912"/>
                  </a:ext>
                </a:extLst>
              </a:tr>
              <a:tr h="225379">
                <a:tc>
                  <a:txBody>
                    <a:bodyPr/>
                    <a:lstStyle/>
                    <a:p>
                      <a:pPr algn="l" rtl="0" fontAlgn="base"/>
                      <a:r>
                        <a:rPr lang="en-GB" sz="1300" b="0" i="0" dirty="0">
                          <a:solidFill>
                            <a:srgbClr val="000000"/>
                          </a:solidFill>
                          <a:effectLst/>
                          <a:latin typeface="Arial" panose="020B0604020202020204" pitchFamily="34" charset="0"/>
                        </a:rPr>
                        <a:t>Q3_discipling_1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.656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473968"/>
                  </a:ext>
                </a:extLst>
              </a:tr>
              <a:tr h="225379">
                <a:tc>
                  <a:txBody>
                    <a:bodyPr/>
                    <a:lstStyle/>
                    <a:p>
                      <a:pPr algn="l" rtl="0" fontAlgn="base"/>
                      <a:r>
                        <a:rPr lang="en-GB" sz="1300" b="0" i="0" dirty="0">
                          <a:solidFill>
                            <a:srgbClr val="000000"/>
                          </a:solidFill>
                          <a:effectLst/>
                          <a:latin typeface="Arial" panose="020B0604020202020204" pitchFamily="34" charset="0"/>
                        </a:rPr>
                        <a:t>Q3_professional_body_1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1.000 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.720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87889919"/>
                  </a:ext>
                </a:extLst>
              </a:tr>
              <a:tr h="225379">
                <a:tc>
                  <a:txBody>
                    <a:bodyPr/>
                    <a:lstStyle/>
                    <a:p>
                      <a:pPr algn="l" rtl="0" fontAlgn="base"/>
                      <a:r>
                        <a:rPr lang="en-GB" sz="1300" b="0" i="0" dirty="0">
                          <a:solidFill>
                            <a:srgbClr val="000000"/>
                          </a:solidFill>
                          <a:effectLst/>
                          <a:latin typeface="Arial" panose="020B0604020202020204" pitchFamily="34" charset="0"/>
                        </a:rPr>
                        <a:t>Q3_clients_2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1.000 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.730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59172270"/>
                  </a:ext>
                </a:extLst>
              </a:tr>
              <a:tr h="225379">
                <a:tc>
                  <a:txBody>
                    <a:bodyPr/>
                    <a:lstStyle/>
                    <a:p>
                      <a:pPr algn="l" rtl="0" fontAlgn="base"/>
                      <a:r>
                        <a:rPr lang="en-GB" sz="1300" b="0" i="0" dirty="0">
                          <a:solidFill>
                            <a:srgbClr val="000000"/>
                          </a:solidFill>
                          <a:effectLst/>
                          <a:latin typeface="Arial" panose="020B0604020202020204" pitchFamily="34" charset="0"/>
                        </a:rPr>
                        <a:t>Q3_peers_2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.725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63862918"/>
                  </a:ext>
                </a:extLst>
              </a:tr>
              <a:tr h="225379">
                <a:tc>
                  <a:txBody>
                    <a:bodyPr/>
                    <a:lstStyle/>
                    <a:p>
                      <a:pPr algn="l" rtl="0" fontAlgn="base"/>
                      <a:r>
                        <a:rPr lang="en-GB" sz="1300" b="0" i="0">
                          <a:solidFill>
                            <a:srgbClr val="000000"/>
                          </a:solidFill>
                          <a:effectLst/>
                          <a:latin typeface="Arial" panose="020B0604020202020204" pitchFamily="34" charset="0"/>
                        </a:rPr>
                        <a:t>Q3_professional_body_3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.760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77624628"/>
                  </a:ext>
                </a:extLst>
              </a:tr>
              <a:tr h="225379">
                <a:tc>
                  <a:txBody>
                    <a:bodyPr/>
                    <a:lstStyle/>
                    <a:p>
                      <a:pPr algn="l" rtl="0" fontAlgn="base"/>
                      <a:r>
                        <a:rPr lang="en-GB" sz="1300" b="0" i="0">
                          <a:solidFill>
                            <a:srgbClr val="000000"/>
                          </a:solidFill>
                          <a:effectLst/>
                          <a:latin typeface="Arial" panose="020B0604020202020204" pitchFamily="34" charset="0"/>
                        </a:rPr>
                        <a:t>Q3_clients_3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.701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90320100"/>
                  </a:ext>
                </a:extLst>
              </a:tr>
              <a:tr h="225379">
                <a:tc>
                  <a:txBody>
                    <a:bodyPr/>
                    <a:lstStyle/>
                    <a:p>
                      <a:pPr algn="l" rtl="0" fontAlgn="base"/>
                      <a:r>
                        <a:rPr lang="en-GB" sz="1300" b="0" i="0">
                          <a:solidFill>
                            <a:srgbClr val="000000"/>
                          </a:solidFill>
                          <a:effectLst/>
                          <a:latin typeface="Arial" panose="020B0604020202020204" pitchFamily="34" charset="0"/>
                        </a:rPr>
                        <a:t>Q3_evaluation_3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.750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3637059"/>
                  </a:ext>
                </a:extLst>
              </a:tr>
              <a:tr h="225379">
                <a:tc>
                  <a:txBody>
                    <a:bodyPr/>
                    <a:lstStyle/>
                    <a:p>
                      <a:pPr algn="l" rtl="0" fontAlgn="base"/>
                      <a:r>
                        <a:rPr lang="en-GB" sz="1300" b="0" i="0">
                          <a:solidFill>
                            <a:srgbClr val="000000"/>
                          </a:solidFill>
                          <a:effectLst/>
                          <a:latin typeface="Arial" panose="020B0604020202020204" pitchFamily="34" charset="0"/>
                        </a:rPr>
                        <a:t>Q3_professional_self_2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1.000 </a:t>
                      </a:r>
                      <a:endParaRPr lang="en-GB" sz="1300" b="0" i="0" dirty="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.793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37712960"/>
                  </a:ext>
                </a:extLst>
              </a:tr>
              <a:tr h="225379">
                <a:tc>
                  <a:txBody>
                    <a:bodyPr/>
                    <a:lstStyle/>
                    <a:p>
                      <a:pPr algn="l" rtl="0" fontAlgn="base"/>
                      <a:r>
                        <a:rPr lang="en-GB" sz="1300" b="0" i="0">
                          <a:solidFill>
                            <a:srgbClr val="000000"/>
                          </a:solidFill>
                          <a:effectLst/>
                          <a:latin typeface="Arial" panose="020B0604020202020204" pitchFamily="34" charset="0"/>
                        </a:rPr>
                        <a:t>Q3_professional_body_2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1.000 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.749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83060639"/>
                  </a:ext>
                </a:extLst>
              </a:tr>
              <a:tr h="225379">
                <a:tc>
                  <a:txBody>
                    <a:bodyPr/>
                    <a:lstStyle/>
                    <a:p>
                      <a:pPr algn="l" rtl="0" fontAlgn="base"/>
                      <a:r>
                        <a:rPr lang="en-GB" sz="1300" b="0" i="0">
                          <a:solidFill>
                            <a:srgbClr val="000000"/>
                          </a:solidFill>
                          <a:effectLst/>
                          <a:latin typeface="Arial" panose="020B0604020202020204" pitchFamily="34" charset="0"/>
                        </a:rPr>
                        <a:t>Q3_peers_3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1.000 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.678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8852041"/>
                  </a:ext>
                </a:extLst>
              </a:tr>
              <a:tr h="225379">
                <a:tc>
                  <a:txBody>
                    <a:bodyPr/>
                    <a:lstStyle/>
                    <a:p>
                      <a:pPr algn="l" rtl="0" fontAlgn="base"/>
                      <a:r>
                        <a:rPr lang="en-GB" sz="1300" b="0" i="0">
                          <a:solidFill>
                            <a:srgbClr val="000000"/>
                          </a:solidFill>
                          <a:effectLst/>
                          <a:latin typeface="Arial" panose="020B0604020202020204" pitchFamily="34" charset="0"/>
                        </a:rPr>
                        <a:t>Q3_professional_self_3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1.000 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.845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77176209"/>
                  </a:ext>
                </a:extLst>
              </a:tr>
              <a:tr h="225379">
                <a:tc>
                  <a:txBody>
                    <a:bodyPr/>
                    <a:lstStyle/>
                    <a:p>
                      <a:pPr algn="l" rtl="0" fontAlgn="base"/>
                      <a:r>
                        <a:rPr lang="en-GB" sz="1300" b="0" i="0">
                          <a:solidFill>
                            <a:srgbClr val="000000"/>
                          </a:solidFill>
                          <a:effectLst/>
                          <a:latin typeface="Arial" panose="020B0604020202020204" pitchFamily="34" charset="0"/>
                        </a:rPr>
                        <a:t>Q3_evaluation_1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a:solidFill>
                            <a:srgbClr val="000000"/>
                          </a:solidFill>
                          <a:effectLst/>
                          <a:latin typeface="Arial" panose="020B0604020202020204" pitchFamily="34" charset="0"/>
                        </a:rPr>
                        <a:t>1.000 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.727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87350876"/>
                  </a:ext>
                </a:extLst>
              </a:tr>
              <a:tr h="225379">
                <a:tc>
                  <a:txBody>
                    <a:bodyPr/>
                    <a:lstStyle/>
                    <a:p>
                      <a:pPr algn="l" rtl="0" fontAlgn="base"/>
                      <a:r>
                        <a:rPr lang="en-GB" sz="1300" b="0" i="0">
                          <a:solidFill>
                            <a:srgbClr val="000000"/>
                          </a:solidFill>
                          <a:effectLst/>
                          <a:latin typeface="Arial" panose="020B0604020202020204" pitchFamily="34" charset="0"/>
                        </a:rPr>
                        <a:t>Q3_paper_records_3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base"/>
                      <a:r>
                        <a:rPr lang="en-GB" sz="1300" b="0" i="0">
                          <a:solidFill>
                            <a:srgbClr val="000000"/>
                          </a:solidFill>
                          <a:effectLst/>
                          <a:latin typeface="Arial" panose="020B0604020202020204" pitchFamily="34" charset="0"/>
                        </a:rPr>
                        <a:t>1.000 </a:t>
                      </a:r>
                      <a:endParaRPr lang="en-GB" sz="1300" b="0" i="0">
                        <a:effectLst/>
                      </a:endParaRPr>
                    </a:p>
                  </a:txBody>
                  <a:tcPr marL="37072" marR="37072" marT="18536" marB="18536"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base"/>
                      <a:r>
                        <a:rPr lang="en-GB" sz="1300" b="0" i="0" dirty="0">
                          <a:solidFill>
                            <a:srgbClr val="000000"/>
                          </a:solidFill>
                          <a:effectLst/>
                          <a:latin typeface="Arial" panose="020B0604020202020204" pitchFamily="34" charset="0"/>
                        </a:rPr>
                        <a:t>.733 </a:t>
                      </a:r>
                      <a:endParaRPr lang="en-GB" sz="1300" b="0" i="0" dirty="0">
                        <a:effectLst/>
                      </a:endParaRPr>
                    </a:p>
                  </a:txBody>
                  <a:tcPr marL="37072" marR="37072" marT="18536" marB="18536"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5692648"/>
                  </a:ext>
                </a:extLst>
              </a:tr>
              <a:tr h="225379">
                <a:tc gridSpan="3">
                  <a:txBody>
                    <a:bodyPr/>
                    <a:lstStyle/>
                    <a:p>
                      <a:pPr algn="l" rtl="0" fontAlgn="base"/>
                      <a:endParaRPr lang="en-GB" sz="1300" b="0" i="0" dirty="0">
                        <a:effectLst/>
                      </a:endParaRPr>
                    </a:p>
                  </a:txBody>
                  <a:tcPr marL="37072" marR="37072" marT="18536" marB="18536"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89700440"/>
                  </a:ext>
                </a:extLst>
              </a:tr>
            </a:tbl>
          </a:graphicData>
        </a:graphic>
      </p:graphicFrame>
      <p:sp>
        <p:nvSpPr>
          <p:cNvPr id="7" name="TextBox 6">
            <a:extLst>
              <a:ext uri="{FF2B5EF4-FFF2-40B4-BE49-F238E27FC236}">
                <a16:creationId xmlns:a16="http://schemas.microsoft.com/office/drawing/2014/main" id="{21D10918-BFF0-4FFF-85D8-C1B07C215F16}"/>
              </a:ext>
            </a:extLst>
          </p:cNvPr>
          <p:cNvSpPr txBox="1"/>
          <p:nvPr/>
        </p:nvSpPr>
        <p:spPr>
          <a:xfrm>
            <a:off x="7524328" y="1419622"/>
            <a:ext cx="1224136" cy="2031325"/>
          </a:xfrm>
          <a:prstGeom prst="rect">
            <a:avLst/>
          </a:prstGeom>
          <a:noFill/>
        </p:spPr>
        <p:txBody>
          <a:bodyPr wrap="square" rtlCol="0">
            <a:spAutoFit/>
          </a:bodyPr>
          <a:lstStyle/>
          <a:p>
            <a:r>
              <a:rPr lang="en-GB" sz="1400" dirty="0"/>
              <a:t>Majority of items over 0.7 so the variables fit with the factor solution and load significantly</a:t>
            </a:r>
          </a:p>
        </p:txBody>
      </p:sp>
    </p:spTree>
    <p:extLst>
      <p:ext uri="{BB962C8B-B14F-4D97-AF65-F5344CB8AC3E}">
        <p14:creationId xmlns:p14="http://schemas.microsoft.com/office/powerpoint/2010/main" val="3223848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2DD5DCC-1536-420A-AF56-57CDA45E7198}"/>
              </a:ext>
            </a:extLst>
          </p:cNvPr>
          <p:cNvGraphicFramePr>
            <a:graphicFrameLocks noGrp="1"/>
          </p:cNvGraphicFramePr>
          <p:nvPr/>
        </p:nvGraphicFramePr>
        <p:xfrm>
          <a:off x="0" y="0"/>
          <a:ext cx="9108504" cy="5441599"/>
        </p:xfrm>
        <a:graphic>
          <a:graphicData uri="http://schemas.openxmlformats.org/drawingml/2006/table">
            <a:tbl>
              <a:tblPr/>
              <a:tblGrid>
                <a:gridCol w="2289038">
                  <a:extLst>
                    <a:ext uri="{9D8B030D-6E8A-4147-A177-3AD203B41FA5}">
                      <a16:colId xmlns:a16="http://schemas.microsoft.com/office/drawing/2014/main" val="2958103554"/>
                    </a:ext>
                  </a:extLst>
                </a:gridCol>
                <a:gridCol w="958532">
                  <a:extLst>
                    <a:ext uri="{9D8B030D-6E8A-4147-A177-3AD203B41FA5}">
                      <a16:colId xmlns:a16="http://schemas.microsoft.com/office/drawing/2014/main" val="1041913530"/>
                    </a:ext>
                  </a:extLst>
                </a:gridCol>
                <a:gridCol w="958532">
                  <a:extLst>
                    <a:ext uri="{9D8B030D-6E8A-4147-A177-3AD203B41FA5}">
                      <a16:colId xmlns:a16="http://schemas.microsoft.com/office/drawing/2014/main" val="237374367"/>
                    </a:ext>
                  </a:extLst>
                </a:gridCol>
                <a:gridCol w="958532">
                  <a:extLst>
                    <a:ext uri="{9D8B030D-6E8A-4147-A177-3AD203B41FA5}">
                      <a16:colId xmlns:a16="http://schemas.microsoft.com/office/drawing/2014/main" val="1698039709"/>
                    </a:ext>
                  </a:extLst>
                </a:gridCol>
                <a:gridCol w="958532">
                  <a:extLst>
                    <a:ext uri="{9D8B030D-6E8A-4147-A177-3AD203B41FA5}">
                      <a16:colId xmlns:a16="http://schemas.microsoft.com/office/drawing/2014/main" val="796162231"/>
                    </a:ext>
                  </a:extLst>
                </a:gridCol>
                <a:gridCol w="958532">
                  <a:extLst>
                    <a:ext uri="{9D8B030D-6E8A-4147-A177-3AD203B41FA5}">
                      <a16:colId xmlns:a16="http://schemas.microsoft.com/office/drawing/2014/main" val="3574340755"/>
                    </a:ext>
                  </a:extLst>
                </a:gridCol>
                <a:gridCol w="958532">
                  <a:extLst>
                    <a:ext uri="{9D8B030D-6E8A-4147-A177-3AD203B41FA5}">
                      <a16:colId xmlns:a16="http://schemas.microsoft.com/office/drawing/2014/main" val="2291375233"/>
                    </a:ext>
                  </a:extLst>
                </a:gridCol>
                <a:gridCol w="1068274">
                  <a:extLst>
                    <a:ext uri="{9D8B030D-6E8A-4147-A177-3AD203B41FA5}">
                      <a16:colId xmlns:a16="http://schemas.microsoft.com/office/drawing/2014/main" val="1791813165"/>
                    </a:ext>
                  </a:extLst>
                </a:gridCol>
              </a:tblGrid>
              <a:tr h="212279">
                <a:tc gridSpan="8">
                  <a:txBody>
                    <a:bodyPr/>
                    <a:lstStyle/>
                    <a:p>
                      <a:pPr algn="ctr" rtl="0" fontAlgn="base"/>
                      <a:r>
                        <a:rPr lang="en-GB" sz="1200" b="1" i="0" dirty="0">
                          <a:solidFill>
                            <a:srgbClr val="000000"/>
                          </a:solidFill>
                          <a:effectLst/>
                          <a:latin typeface="Arial" panose="020B0604020202020204" pitchFamily="34" charset="0"/>
                        </a:rPr>
                        <a:t>Pattern Matrix (rotation converged in 7 iterations)</a:t>
                      </a:r>
                      <a:endParaRPr lang="en-GB" sz="1200" b="0" i="0" dirty="0">
                        <a:effectLst/>
                      </a:endParaRPr>
                    </a:p>
                  </a:txBody>
                  <a:tcPr marL="36248" marR="36248" marT="18124" marB="18124">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5954670"/>
                  </a:ext>
                </a:extLst>
              </a:tr>
              <a:tr h="212279">
                <a:tc rowSpan="2">
                  <a:txBody>
                    <a:bodyPr/>
                    <a:lstStyle/>
                    <a:p>
                      <a:pPr algn="l" rtl="0" fontAlgn="base"/>
                      <a:r>
                        <a:rPr lang="en-GB" sz="1200" b="0" i="0">
                          <a:solidFill>
                            <a:srgbClr val="000000"/>
                          </a:solidFill>
                          <a:effectLst/>
                          <a:latin typeface="Arial" panose="020B0604020202020204" pitchFamily="34" charset="0"/>
                        </a:rPr>
                        <a:t> </a:t>
                      </a:r>
                    </a:p>
                  </a:txBody>
                  <a:tcPr marL="36248" marR="36248" marT="18124" marB="1812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7">
                  <a:txBody>
                    <a:bodyPr/>
                    <a:lstStyle/>
                    <a:p>
                      <a:pPr algn="ctr" rtl="0" fontAlgn="base"/>
                      <a:r>
                        <a:rPr lang="en-GB" sz="1200" b="0" i="0" dirty="0">
                          <a:solidFill>
                            <a:srgbClr val="000000"/>
                          </a:solidFill>
                          <a:effectLst/>
                          <a:latin typeface="Arial" panose="020B0604020202020204" pitchFamily="34" charset="0"/>
                        </a:rPr>
                        <a:t>Component </a:t>
                      </a:r>
                      <a:endParaRPr lang="en-GB" sz="1200" b="0" i="0" dirty="0">
                        <a:effectLst/>
                      </a:endParaRPr>
                    </a:p>
                  </a:txBody>
                  <a:tcPr marL="36248" marR="36248" marT="18124" marB="18124">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8729665"/>
                  </a:ext>
                </a:extLst>
              </a:tr>
              <a:tr h="212279">
                <a:tc vMerge="1">
                  <a:txBody>
                    <a:bodyPr/>
                    <a:lstStyle/>
                    <a:p>
                      <a:endParaRPr lang="en-GB"/>
                    </a:p>
                  </a:txBody>
                  <a:tcPr/>
                </a:tc>
                <a:tc>
                  <a:txBody>
                    <a:bodyPr/>
                    <a:lstStyle/>
                    <a:p>
                      <a:pPr algn="ctr" rtl="0" fontAlgn="base"/>
                      <a:r>
                        <a:rPr lang="en-GB" sz="1200" b="0" i="0">
                          <a:solidFill>
                            <a:srgbClr val="000000"/>
                          </a:solidFill>
                          <a:effectLst/>
                          <a:latin typeface="Arial" panose="020B0604020202020204" pitchFamily="34" charset="0"/>
                        </a:rPr>
                        <a:t>1 </a:t>
                      </a:r>
                      <a:endParaRPr lang="en-GB" sz="1200" b="0" i="0">
                        <a:effectLst/>
                      </a:endParaRPr>
                    </a:p>
                  </a:txBody>
                  <a:tcPr marL="36248" marR="36248" marT="18124" marB="18124">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200" b="0" i="0">
                          <a:solidFill>
                            <a:srgbClr val="000000"/>
                          </a:solidFill>
                          <a:effectLst/>
                          <a:latin typeface="Arial" panose="020B0604020202020204" pitchFamily="34" charset="0"/>
                        </a:rPr>
                        <a:t>2 </a:t>
                      </a:r>
                      <a:endParaRPr lang="en-GB" sz="1200" b="0" i="0">
                        <a:effectLst/>
                      </a:endParaRPr>
                    </a:p>
                  </a:txBody>
                  <a:tcPr marL="36248" marR="36248" marT="18124" marB="1812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200" b="0" i="0">
                          <a:solidFill>
                            <a:srgbClr val="000000"/>
                          </a:solidFill>
                          <a:effectLst/>
                          <a:latin typeface="Arial" panose="020B0604020202020204" pitchFamily="34" charset="0"/>
                        </a:rPr>
                        <a:t>3 </a:t>
                      </a:r>
                      <a:endParaRPr lang="en-GB" sz="1200" b="0" i="0">
                        <a:effectLst/>
                      </a:endParaRPr>
                    </a:p>
                  </a:txBody>
                  <a:tcPr marL="36248" marR="36248" marT="18124" marB="1812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200" b="0" i="0">
                          <a:solidFill>
                            <a:srgbClr val="000000"/>
                          </a:solidFill>
                          <a:effectLst/>
                          <a:latin typeface="Arial" panose="020B0604020202020204" pitchFamily="34" charset="0"/>
                        </a:rPr>
                        <a:t>4 </a:t>
                      </a:r>
                      <a:endParaRPr lang="en-GB" sz="1200" b="0" i="0">
                        <a:effectLst/>
                      </a:endParaRPr>
                    </a:p>
                  </a:txBody>
                  <a:tcPr marL="36248" marR="36248" marT="18124" marB="1812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200" b="0" i="0">
                          <a:solidFill>
                            <a:srgbClr val="000000"/>
                          </a:solidFill>
                          <a:effectLst/>
                          <a:latin typeface="Arial" panose="020B0604020202020204" pitchFamily="34" charset="0"/>
                        </a:rPr>
                        <a:t>5 </a:t>
                      </a:r>
                      <a:endParaRPr lang="en-GB" sz="1200" b="0" i="0">
                        <a:effectLst/>
                      </a:endParaRPr>
                    </a:p>
                  </a:txBody>
                  <a:tcPr marL="36248" marR="36248" marT="18124" marB="1812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200" b="0" i="0">
                          <a:solidFill>
                            <a:srgbClr val="000000"/>
                          </a:solidFill>
                          <a:effectLst/>
                          <a:latin typeface="Arial" panose="020B0604020202020204" pitchFamily="34" charset="0"/>
                        </a:rPr>
                        <a:t>6 </a:t>
                      </a:r>
                      <a:endParaRPr lang="en-GB" sz="1200" b="0" i="0">
                        <a:effectLst/>
                      </a:endParaRPr>
                    </a:p>
                  </a:txBody>
                  <a:tcPr marL="36248" marR="36248" marT="18124" marB="1812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200" b="0" i="0">
                          <a:solidFill>
                            <a:srgbClr val="000000"/>
                          </a:solidFill>
                          <a:effectLst/>
                          <a:latin typeface="Arial" panose="020B0604020202020204" pitchFamily="34" charset="0"/>
                        </a:rPr>
                        <a:t>7 </a:t>
                      </a:r>
                      <a:endParaRPr lang="en-GB" sz="1200" b="0" i="0">
                        <a:effectLst/>
                      </a:endParaRPr>
                    </a:p>
                  </a:txBody>
                  <a:tcPr marL="36248" marR="36248" marT="18124" marB="1812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3847481"/>
                  </a:ext>
                </a:extLst>
              </a:tr>
              <a:tr h="212279">
                <a:tc>
                  <a:txBody>
                    <a:bodyPr/>
                    <a:lstStyle/>
                    <a:p>
                      <a:pPr algn="l" rtl="0" fontAlgn="base"/>
                      <a:r>
                        <a:rPr lang="en-GB" sz="1200" b="0" i="0">
                          <a:solidFill>
                            <a:srgbClr val="C00000"/>
                          </a:solidFill>
                          <a:effectLst/>
                          <a:latin typeface="Arial" panose="020B0604020202020204" pitchFamily="34" charset="0"/>
                        </a:rPr>
                        <a:t>Q3_clients_2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base"/>
                      <a:r>
                        <a:rPr lang="en-GB" sz="1200" b="0" i="0">
                          <a:solidFill>
                            <a:srgbClr val="C00000"/>
                          </a:solidFill>
                          <a:effectLst/>
                          <a:latin typeface="Arial" panose="020B0604020202020204" pitchFamily="34" charset="0"/>
                        </a:rPr>
                        <a:t>.805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41909577"/>
                  </a:ext>
                </a:extLst>
              </a:tr>
              <a:tr h="212279">
                <a:tc>
                  <a:txBody>
                    <a:bodyPr/>
                    <a:lstStyle/>
                    <a:p>
                      <a:pPr algn="l" rtl="0" fontAlgn="base"/>
                      <a:r>
                        <a:rPr lang="en-GB" sz="1200" b="0" i="0" dirty="0">
                          <a:solidFill>
                            <a:srgbClr val="C00000"/>
                          </a:solidFill>
                          <a:effectLst/>
                          <a:latin typeface="Arial" panose="020B0604020202020204" pitchFamily="34" charset="0"/>
                        </a:rPr>
                        <a:t>Q3_clients_1 </a:t>
                      </a:r>
                      <a:endParaRPr lang="en-GB" sz="1200" b="0" i="0" dirty="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C00000"/>
                          </a:solidFill>
                          <a:effectLst/>
                          <a:latin typeface="Arial" panose="020B0604020202020204" pitchFamily="34" charset="0"/>
                        </a:rPr>
                        <a:t>.786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0744699"/>
                  </a:ext>
                </a:extLst>
              </a:tr>
              <a:tr h="212279">
                <a:tc>
                  <a:txBody>
                    <a:bodyPr/>
                    <a:lstStyle/>
                    <a:p>
                      <a:pPr algn="l" rtl="0" fontAlgn="base"/>
                      <a:r>
                        <a:rPr lang="en-GB" sz="1200" b="0" i="0">
                          <a:solidFill>
                            <a:srgbClr val="C00000"/>
                          </a:solidFill>
                          <a:effectLst/>
                          <a:latin typeface="Arial" panose="020B0604020202020204" pitchFamily="34" charset="0"/>
                        </a:rPr>
                        <a:t>Q3_clients_3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C00000"/>
                          </a:solidFill>
                          <a:effectLst/>
                          <a:latin typeface="Arial" panose="020B0604020202020204" pitchFamily="34" charset="0"/>
                        </a:rPr>
                        <a:t>.778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C0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82147009"/>
                  </a:ext>
                </a:extLst>
              </a:tr>
              <a:tr h="212279">
                <a:tc>
                  <a:txBody>
                    <a:bodyPr/>
                    <a:lstStyle/>
                    <a:p>
                      <a:pPr algn="l" rtl="0" fontAlgn="base"/>
                      <a:r>
                        <a:rPr lang="en-GB" sz="1200" b="0" i="0">
                          <a:solidFill>
                            <a:srgbClr val="7030A0"/>
                          </a:solidFill>
                          <a:effectLst/>
                          <a:latin typeface="Arial" panose="020B0604020202020204" pitchFamily="34" charset="0"/>
                        </a:rPr>
                        <a:t>Q3_professional_body_1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7030A0"/>
                          </a:solidFill>
                          <a:effectLst/>
                          <a:latin typeface="Arial" panose="020B0604020202020204" pitchFamily="34" charset="0"/>
                        </a:rPr>
                        <a:t>.835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36143608"/>
                  </a:ext>
                </a:extLst>
              </a:tr>
              <a:tr h="212279">
                <a:tc>
                  <a:txBody>
                    <a:bodyPr/>
                    <a:lstStyle/>
                    <a:p>
                      <a:pPr algn="l" rtl="0" fontAlgn="base"/>
                      <a:r>
                        <a:rPr lang="en-GB" sz="1200" b="0" i="0" dirty="0">
                          <a:solidFill>
                            <a:srgbClr val="7030A0"/>
                          </a:solidFill>
                          <a:effectLst/>
                          <a:latin typeface="Arial" panose="020B0604020202020204" pitchFamily="34" charset="0"/>
                        </a:rPr>
                        <a:t>Q3_professional_body_2 </a:t>
                      </a:r>
                      <a:endParaRPr lang="en-GB" sz="1200" b="0" i="0" dirty="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7030A0"/>
                          </a:solidFill>
                          <a:effectLst/>
                          <a:latin typeface="Arial" panose="020B0604020202020204" pitchFamily="34" charset="0"/>
                        </a:rPr>
                        <a:t>.806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22024302"/>
                  </a:ext>
                </a:extLst>
              </a:tr>
              <a:tr h="212279">
                <a:tc>
                  <a:txBody>
                    <a:bodyPr/>
                    <a:lstStyle/>
                    <a:p>
                      <a:pPr algn="l" rtl="0" fontAlgn="base"/>
                      <a:r>
                        <a:rPr lang="en-GB" sz="1200" b="0" i="0">
                          <a:solidFill>
                            <a:srgbClr val="7030A0"/>
                          </a:solidFill>
                          <a:effectLst/>
                          <a:latin typeface="Arial" panose="020B0604020202020204" pitchFamily="34" charset="0"/>
                        </a:rPr>
                        <a:t>Q3_professional_body_3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7030A0"/>
                          </a:solidFill>
                          <a:effectLst/>
                          <a:latin typeface="Arial" panose="020B0604020202020204" pitchFamily="34" charset="0"/>
                        </a:rPr>
                        <a:t>.771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7030A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45408025"/>
                  </a:ext>
                </a:extLst>
              </a:tr>
              <a:tr h="212279">
                <a:tc>
                  <a:txBody>
                    <a:bodyPr/>
                    <a:lstStyle/>
                    <a:p>
                      <a:pPr algn="l" rtl="0" fontAlgn="base"/>
                      <a:r>
                        <a:rPr lang="en-GB" sz="1200" b="0" i="0">
                          <a:solidFill>
                            <a:srgbClr val="00B050"/>
                          </a:solidFill>
                          <a:effectLst/>
                          <a:latin typeface="Arial" panose="020B0604020202020204" pitchFamily="34" charset="0"/>
                        </a:rPr>
                        <a:t>Q3_discipling_1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00B050"/>
                          </a:solidFill>
                          <a:effectLst/>
                          <a:latin typeface="Arial" panose="020B0604020202020204" pitchFamily="34" charset="0"/>
                        </a:rPr>
                        <a:t>.797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4216298"/>
                  </a:ext>
                </a:extLst>
              </a:tr>
              <a:tr h="212279">
                <a:tc>
                  <a:txBody>
                    <a:bodyPr/>
                    <a:lstStyle/>
                    <a:p>
                      <a:pPr algn="l" rtl="0" fontAlgn="base"/>
                      <a:r>
                        <a:rPr lang="en-GB" sz="1200" b="0" i="0">
                          <a:solidFill>
                            <a:srgbClr val="00B050"/>
                          </a:solidFill>
                          <a:effectLst/>
                          <a:latin typeface="Arial" panose="020B0604020202020204" pitchFamily="34" charset="0"/>
                        </a:rPr>
                        <a:t>Q3_disciplining_3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00B050"/>
                          </a:solidFill>
                          <a:effectLst/>
                          <a:latin typeface="Arial" panose="020B0604020202020204" pitchFamily="34" charset="0"/>
                        </a:rPr>
                        <a:t>.753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38494437"/>
                  </a:ext>
                </a:extLst>
              </a:tr>
              <a:tr h="259419">
                <a:tc>
                  <a:txBody>
                    <a:bodyPr/>
                    <a:lstStyle/>
                    <a:p>
                      <a:pPr algn="l" rtl="0" fontAlgn="base"/>
                      <a:r>
                        <a:rPr lang="en-GB" sz="1200" b="0" i="0">
                          <a:solidFill>
                            <a:srgbClr val="00B050"/>
                          </a:solidFill>
                          <a:effectLst/>
                          <a:latin typeface="Arial" panose="020B0604020202020204" pitchFamily="34" charset="0"/>
                        </a:rPr>
                        <a:t>Q3_disciplining_2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00B050"/>
                          </a:solidFill>
                          <a:effectLst/>
                          <a:latin typeface="Arial" panose="020B0604020202020204" pitchFamily="34" charset="0"/>
                        </a:rPr>
                        <a:t>.731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0876139"/>
                  </a:ext>
                </a:extLst>
              </a:tr>
              <a:tr h="212279">
                <a:tc>
                  <a:txBody>
                    <a:bodyPr/>
                    <a:lstStyle/>
                    <a:p>
                      <a:pPr algn="l" rtl="0" fontAlgn="base"/>
                      <a:r>
                        <a:rPr lang="en-GB" sz="1200" b="0" i="0">
                          <a:solidFill>
                            <a:srgbClr val="0070C0"/>
                          </a:solidFill>
                          <a:effectLst/>
                          <a:latin typeface="Arial" panose="020B0604020202020204" pitchFamily="34" charset="0"/>
                        </a:rPr>
                        <a:t>Q3_paper_records_2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0070C0"/>
                          </a:solidFill>
                          <a:effectLst/>
                          <a:latin typeface="Arial" panose="020B0604020202020204" pitchFamily="34" charset="0"/>
                        </a:rPr>
                        <a:t>.887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81685378"/>
                  </a:ext>
                </a:extLst>
              </a:tr>
              <a:tr h="212279">
                <a:tc>
                  <a:txBody>
                    <a:bodyPr/>
                    <a:lstStyle/>
                    <a:p>
                      <a:pPr algn="l" rtl="0" fontAlgn="base"/>
                      <a:r>
                        <a:rPr lang="en-GB" sz="1200" b="0" i="0">
                          <a:solidFill>
                            <a:srgbClr val="0070C0"/>
                          </a:solidFill>
                          <a:effectLst/>
                          <a:latin typeface="Arial" panose="020B0604020202020204" pitchFamily="34" charset="0"/>
                        </a:rPr>
                        <a:t>Q3_paper_records_1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0070C0"/>
                          </a:solidFill>
                          <a:effectLst/>
                          <a:latin typeface="Arial" panose="020B0604020202020204" pitchFamily="34" charset="0"/>
                        </a:rPr>
                        <a:t>.745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21567343"/>
                  </a:ext>
                </a:extLst>
              </a:tr>
              <a:tr h="212279">
                <a:tc>
                  <a:txBody>
                    <a:bodyPr/>
                    <a:lstStyle/>
                    <a:p>
                      <a:pPr algn="l" rtl="0" fontAlgn="base"/>
                      <a:r>
                        <a:rPr lang="en-GB" sz="1200" b="0" i="0">
                          <a:solidFill>
                            <a:srgbClr val="0070C0"/>
                          </a:solidFill>
                          <a:effectLst/>
                          <a:latin typeface="Arial" panose="020B0604020202020204" pitchFamily="34" charset="0"/>
                        </a:rPr>
                        <a:t>Q3_paper_records_3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0070C0"/>
                          </a:solidFill>
                          <a:effectLst/>
                          <a:latin typeface="Arial" panose="020B0604020202020204" pitchFamily="34" charset="0"/>
                        </a:rPr>
                        <a:t>.652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70C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32062387"/>
                  </a:ext>
                </a:extLst>
              </a:tr>
              <a:tr h="212279">
                <a:tc>
                  <a:txBody>
                    <a:bodyPr/>
                    <a:lstStyle/>
                    <a:p>
                      <a:pPr algn="l" rtl="0" fontAlgn="base"/>
                      <a:r>
                        <a:rPr lang="en-GB" sz="1200" b="0" i="0">
                          <a:solidFill>
                            <a:srgbClr val="FF0000"/>
                          </a:solidFill>
                          <a:effectLst/>
                          <a:latin typeface="Arial" panose="020B0604020202020204" pitchFamily="34" charset="0"/>
                        </a:rPr>
                        <a:t>Q3_peers_1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FF0000"/>
                          </a:solidFill>
                          <a:effectLst/>
                          <a:latin typeface="Arial" panose="020B0604020202020204" pitchFamily="34" charset="0"/>
                        </a:rPr>
                        <a:t>.852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09026308"/>
                  </a:ext>
                </a:extLst>
              </a:tr>
              <a:tr h="212279">
                <a:tc>
                  <a:txBody>
                    <a:bodyPr/>
                    <a:lstStyle/>
                    <a:p>
                      <a:pPr algn="l" rtl="0" fontAlgn="base"/>
                      <a:r>
                        <a:rPr lang="en-GB" sz="1200" b="0" i="0">
                          <a:solidFill>
                            <a:srgbClr val="FF0000"/>
                          </a:solidFill>
                          <a:effectLst/>
                          <a:latin typeface="Arial" panose="020B0604020202020204" pitchFamily="34" charset="0"/>
                        </a:rPr>
                        <a:t>Q3_peers_2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FF0000"/>
                          </a:solidFill>
                          <a:effectLst/>
                          <a:latin typeface="Arial" panose="020B0604020202020204" pitchFamily="34" charset="0"/>
                        </a:rPr>
                        <a:t>.682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78724599"/>
                  </a:ext>
                </a:extLst>
              </a:tr>
              <a:tr h="212279">
                <a:tc>
                  <a:txBody>
                    <a:bodyPr/>
                    <a:lstStyle/>
                    <a:p>
                      <a:pPr algn="l" rtl="0" fontAlgn="base"/>
                      <a:r>
                        <a:rPr lang="en-GB" sz="1200" b="0" i="0" dirty="0">
                          <a:solidFill>
                            <a:srgbClr val="FF0000"/>
                          </a:solidFill>
                          <a:effectLst/>
                          <a:latin typeface="Arial" panose="020B0604020202020204" pitchFamily="34" charset="0"/>
                        </a:rPr>
                        <a:t>Q3_peers_3 </a:t>
                      </a:r>
                      <a:endParaRPr lang="en-GB" sz="1200" b="0" i="0" dirty="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FF0000"/>
                          </a:solidFill>
                          <a:effectLst/>
                          <a:latin typeface="Arial" panose="020B0604020202020204" pitchFamily="34" charset="0"/>
                        </a:rPr>
                        <a:t>.677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FF000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18589196"/>
                  </a:ext>
                </a:extLst>
              </a:tr>
              <a:tr h="212279">
                <a:tc>
                  <a:txBody>
                    <a:bodyPr/>
                    <a:lstStyle/>
                    <a:p>
                      <a:pPr algn="l" rtl="0" fontAlgn="base"/>
                      <a:r>
                        <a:rPr lang="en-GB" sz="1200" b="0" i="0">
                          <a:solidFill>
                            <a:srgbClr val="00B050"/>
                          </a:solidFill>
                          <a:effectLst/>
                          <a:latin typeface="Arial" panose="020B0604020202020204" pitchFamily="34" charset="0"/>
                        </a:rPr>
                        <a:t>Q3_professional_self_3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00B050"/>
                          </a:solidFill>
                          <a:effectLst/>
                          <a:latin typeface="Arial" panose="020B0604020202020204" pitchFamily="34" charset="0"/>
                        </a:rPr>
                        <a:t>.861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01251659"/>
                  </a:ext>
                </a:extLst>
              </a:tr>
              <a:tr h="212279">
                <a:tc>
                  <a:txBody>
                    <a:bodyPr/>
                    <a:lstStyle/>
                    <a:p>
                      <a:pPr algn="l" rtl="0" fontAlgn="base"/>
                      <a:r>
                        <a:rPr lang="en-GB" sz="1200" b="0" i="0">
                          <a:solidFill>
                            <a:srgbClr val="00B050"/>
                          </a:solidFill>
                          <a:effectLst/>
                          <a:latin typeface="Arial" panose="020B0604020202020204" pitchFamily="34" charset="0"/>
                        </a:rPr>
                        <a:t>Q3_professional_self_2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00B050"/>
                          </a:solidFill>
                          <a:effectLst/>
                          <a:latin typeface="Arial" panose="020B0604020202020204" pitchFamily="34" charset="0"/>
                        </a:rPr>
                        <a:t>.837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B05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30071558"/>
                  </a:ext>
                </a:extLst>
              </a:tr>
              <a:tr h="212279">
                <a:tc>
                  <a:txBody>
                    <a:bodyPr/>
                    <a:lstStyle/>
                    <a:p>
                      <a:pPr algn="l" rtl="0" fontAlgn="base"/>
                      <a:r>
                        <a:rPr lang="en-GB" sz="1200" b="0" i="0">
                          <a:solidFill>
                            <a:srgbClr val="002060"/>
                          </a:solidFill>
                          <a:effectLst/>
                          <a:latin typeface="Arial" panose="020B0604020202020204" pitchFamily="34" charset="0"/>
                        </a:rPr>
                        <a:t>Q3_evaluation_3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base"/>
                      <a:r>
                        <a:rPr lang="en-GB" sz="1200" b="0" i="0">
                          <a:solidFill>
                            <a:srgbClr val="002060"/>
                          </a:solidFill>
                          <a:effectLst/>
                          <a:latin typeface="Arial" panose="020B0604020202020204" pitchFamily="34" charset="0"/>
                        </a:rPr>
                        <a:t>.884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8705491"/>
                  </a:ext>
                </a:extLst>
              </a:tr>
              <a:tr h="212279">
                <a:tc>
                  <a:txBody>
                    <a:bodyPr/>
                    <a:lstStyle/>
                    <a:p>
                      <a:pPr algn="l" rtl="0" fontAlgn="base"/>
                      <a:r>
                        <a:rPr lang="en-GB" sz="1200" b="0" i="0">
                          <a:solidFill>
                            <a:srgbClr val="002060"/>
                          </a:solidFill>
                          <a:effectLst/>
                          <a:latin typeface="Arial" panose="020B0604020202020204" pitchFamily="34" charset="0"/>
                        </a:rPr>
                        <a:t>Q3_evaluation_1 </a:t>
                      </a:r>
                      <a:endParaRPr lang="en-GB" sz="1200" b="0" i="0">
                        <a:effectLst/>
                      </a:endParaRPr>
                    </a:p>
                  </a:txBody>
                  <a:tcPr marL="36248" marR="36248" marT="18124" marB="1812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GB" sz="1200" b="0" i="0">
                          <a:solidFill>
                            <a:srgbClr val="002060"/>
                          </a:solidFill>
                          <a:effectLst/>
                          <a:latin typeface="Arial" panose="020B0604020202020204" pitchFamily="34" charset="0"/>
                        </a:rPr>
                        <a:t> </a:t>
                      </a:r>
                    </a:p>
                  </a:txBody>
                  <a:tcPr marL="36248" marR="36248" marT="18124" marB="181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base"/>
                      <a:r>
                        <a:rPr lang="en-GB" sz="1200" b="0" i="0">
                          <a:solidFill>
                            <a:srgbClr val="002060"/>
                          </a:solidFill>
                          <a:effectLst/>
                          <a:latin typeface="Arial" panose="020B0604020202020204" pitchFamily="34" charset="0"/>
                        </a:rPr>
                        <a:t>.717 </a:t>
                      </a:r>
                      <a:endParaRPr lang="en-GB" sz="1200" b="0" i="0">
                        <a:effectLst/>
                      </a:endParaRPr>
                    </a:p>
                  </a:txBody>
                  <a:tcPr marL="36248" marR="36248" marT="18124" marB="1812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2781858"/>
                  </a:ext>
                </a:extLst>
              </a:tr>
              <a:tr h="361364">
                <a:tc gridSpan="8">
                  <a:txBody>
                    <a:bodyPr/>
                    <a:lstStyle/>
                    <a:p>
                      <a:pPr algn="l" rtl="0" fontAlgn="base"/>
                      <a:r>
                        <a:rPr lang="en-US" sz="1200" b="0" i="0" dirty="0">
                          <a:solidFill>
                            <a:srgbClr val="000000"/>
                          </a:solidFill>
                          <a:effectLst/>
                          <a:latin typeface="Arial" panose="020B0604020202020204" pitchFamily="34" charset="0"/>
                        </a:rPr>
                        <a:t>Extraction Method: Principal Component Analysis.  Rotation Method: Promax with Kaiser Normalization. </a:t>
                      </a:r>
                      <a:endParaRPr lang="en-US" sz="1200" b="0" i="0" dirty="0">
                        <a:effectLst/>
                      </a:endParaRPr>
                    </a:p>
                  </a:txBody>
                  <a:tcPr marL="36248" marR="36248" marT="18124" marB="18124"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84017265"/>
                  </a:ext>
                </a:extLst>
              </a:tr>
              <a:tr h="212279">
                <a:tc gridSpan="8">
                  <a:txBody>
                    <a:bodyPr/>
                    <a:lstStyle/>
                    <a:p>
                      <a:pPr algn="l" rtl="0" fontAlgn="base"/>
                      <a:r>
                        <a:rPr lang="en-US" sz="1200" b="0" i="0" dirty="0">
                          <a:solidFill>
                            <a:srgbClr val="000000"/>
                          </a:solidFill>
                          <a:effectLst/>
                          <a:latin typeface="Arial" panose="020B0604020202020204" pitchFamily="34" charset="0"/>
                        </a:rPr>
                        <a:t> </a:t>
                      </a:r>
                      <a:endParaRPr lang="en-US" sz="1200" b="0" i="0" dirty="0">
                        <a:effectLst/>
                      </a:endParaRPr>
                    </a:p>
                  </a:txBody>
                  <a:tcPr marL="36248" marR="36248" marT="18124" marB="18124">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1387115"/>
                  </a:ext>
                </a:extLst>
              </a:tr>
            </a:tbl>
          </a:graphicData>
        </a:graphic>
      </p:graphicFrame>
    </p:spTree>
    <p:extLst>
      <p:ext uri="{BB962C8B-B14F-4D97-AF65-F5344CB8AC3E}">
        <p14:creationId xmlns:p14="http://schemas.microsoft.com/office/powerpoint/2010/main" val="331330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032912"/>
            <a:ext cx="8208912" cy="405911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t>Model fit summary:</a:t>
            </a:r>
          </a:p>
          <a:p>
            <a:pPr marL="285750" indent="-285750">
              <a:buFont typeface="Arial" panose="020B0604020202020204" pitchFamily="34" charset="0"/>
              <a:buChar char="•"/>
            </a:pPr>
            <a:r>
              <a:rPr lang="en-US" sz="1800" dirty="0"/>
              <a:t>Chi square / degrees of freedom 2.410 (slightly higher than the ideal 2, but 2-5 acceptable)</a:t>
            </a:r>
          </a:p>
          <a:p>
            <a:pPr marL="285750" indent="-285750">
              <a:buFont typeface="Arial" panose="020B0604020202020204" pitchFamily="34" charset="0"/>
              <a:buChar char="•"/>
            </a:pPr>
            <a:r>
              <a:rPr lang="en-US" sz="1800" dirty="0"/>
              <a:t>the model fits well with the data:</a:t>
            </a:r>
          </a:p>
          <a:p>
            <a:pPr marL="742950" lvl="1" indent="-285750">
              <a:buFont typeface="Arial" panose="020B0604020202020204" pitchFamily="34" charset="0"/>
              <a:buChar char="•"/>
            </a:pPr>
            <a:r>
              <a:rPr lang="en-US" sz="1800" dirty="0"/>
              <a:t>CFI 0.910, TLI 0.931 (both over the 0.9 threshold); NFI 0.891 (v close)</a:t>
            </a:r>
          </a:p>
          <a:p>
            <a:pPr marL="742950" lvl="1" indent="-285750">
              <a:buFont typeface="Arial" panose="020B0604020202020204" pitchFamily="34" charset="0"/>
              <a:buChar char="•"/>
            </a:pPr>
            <a:r>
              <a:rPr lang="en-US" sz="1800" dirty="0"/>
              <a:t>RMSEA 0.063 (well within the 0.08 acceptable threshold and close to the 0.05 ideal threshold)</a:t>
            </a:r>
          </a:p>
          <a:p>
            <a:pPr marL="742950" lvl="1"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9" name="Content Placeholder 8"/>
          <p:cNvSpPr>
            <a:spLocks noGrp="1"/>
          </p:cNvSpPr>
          <p:nvPr>
            <p:ph idx="1"/>
          </p:nvPr>
        </p:nvSpPr>
        <p:spPr>
          <a:xfrm>
            <a:off x="2051721" y="298481"/>
            <a:ext cx="6624736" cy="734432"/>
          </a:xfrm>
        </p:spPr>
        <p:txBody>
          <a:bodyPr/>
          <a:lstStyle/>
          <a:p>
            <a:pPr>
              <a:lnSpc>
                <a:spcPct val="90000"/>
              </a:lnSpc>
              <a:spcBef>
                <a:spcPct val="0"/>
              </a:spcBef>
            </a:pPr>
            <a:r>
              <a:rPr lang="en-GB" sz="2400" b="1" spc="-10" dirty="0"/>
              <a:t>Confirmatory Factor Analysis (CFA)</a:t>
            </a:r>
          </a:p>
        </p:txBody>
      </p:sp>
      <p:pic>
        <p:nvPicPr>
          <p:cNvPr id="2" name="Picture 1">
            <a:extLst>
              <a:ext uri="{FF2B5EF4-FFF2-40B4-BE49-F238E27FC236}">
                <a16:creationId xmlns:a16="http://schemas.microsoft.com/office/drawing/2014/main" id="{09852229-E682-491E-90D2-3AAE0B88B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4175667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03F4F60D-AB64-4C02-99BB-C60EC30829F5}"/>
              </a:ext>
            </a:extLst>
          </p:cNvPr>
          <p:cNvGraphicFramePr>
            <a:graphicFrameLocks noGrp="1"/>
          </p:cNvGraphicFramePr>
          <p:nvPr>
            <p:extLst>
              <p:ext uri="{D42A27DB-BD31-4B8C-83A1-F6EECF244321}">
                <p14:modId xmlns:p14="http://schemas.microsoft.com/office/powerpoint/2010/main" val="1769834753"/>
              </p:ext>
            </p:extLst>
          </p:nvPr>
        </p:nvGraphicFramePr>
        <p:xfrm>
          <a:off x="755824" y="248248"/>
          <a:ext cx="7920631" cy="4843779"/>
        </p:xfrm>
        <a:graphic>
          <a:graphicData uri="http://schemas.openxmlformats.org/drawingml/2006/table">
            <a:tbl>
              <a:tblPr/>
              <a:tblGrid>
                <a:gridCol w="976284">
                  <a:extLst>
                    <a:ext uri="{9D8B030D-6E8A-4147-A177-3AD203B41FA5}">
                      <a16:colId xmlns:a16="http://schemas.microsoft.com/office/drawing/2014/main" val="1660941567"/>
                    </a:ext>
                  </a:extLst>
                </a:gridCol>
                <a:gridCol w="1210726">
                  <a:extLst>
                    <a:ext uri="{9D8B030D-6E8A-4147-A177-3AD203B41FA5}">
                      <a16:colId xmlns:a16="http://schemas.microsoft.com/office/drawing/2014/main" val="3589893323"/>
                    </a:ext>
                  </a:extLst>
                </a:gridCol>
                <a:gridCol w="1210726">
                  <a:extLst>
                    <a:ext uri="{9D8B030D-6E8A-4147-A177-3AD203B41FA5}">
                      <a16:colId xmlns:a16="http://schemas.microsoft.com/office/drawing/2014/main" val="3202937705"/>
                    </a:ext>
                  </a:extLst>
                </a:gridCol>
                <a:gridCol w="904579">
                  <a:extLst>
                    <a:ext uri="{9D8B030D-6E8A-4147-A177-3AD203B41FA5}">
                      <a16:colId xmlns:a16="http://schemas.microsoft.com/office/drawing/2014/main" val="3390702679"/>
                    </a:ext>
                  </a:extLst>
                </a:gridCol>
                <a:gridCol w="904579">
                  <a:extLst>
                    <a:ext uri="{9D8B030D-6E8A-4147-A177-3AD203B41FA5}">
                      <a16:colId xmlns:a16="http://schemas.microsoft.com/office/drawing/2014/main" val="3956554306"/>
                    </a:ext>
                  </a:extLst>
                </a:gridCol>
                <a:gridCol w="904579">
                  <a:extLst>
                    <a:ext uri="{9D8B030D-6E8A-4147-A177-3AD203B41FA5}">
                      <a16:colId xmlns:a16="http://schemas.microsoft.com/office/drawing/2014/main" val="2764895352"/>
                    </a:ext>
                  </a:extLst>
                </a:gridCol>
                <a:gridCol w="904579">
                  <a:extLst>
                    <a:ext uri="{9D8B030D-6E8A-4147-A177-3AD203B41FA5}">
                      <a16:colId xmlns:a16="http://schemas.microsoft.com/office/drawing/2014/main" val="1277536668"/>
                    </a:ext>
                  </a:extLst>
                </a:gridCol>
                <a:gridCol w="904579">
                  <a:extLst>
                    <a:ext uri="{9D8B030D-6E8A-4147-A177-3AD203B41FA5}">
                      <a16:colId xmlns:a16="http://schemas.microsoft.com/office/drawing/2014/main" val="2592414990"/>
                    </a:ext>
                  </a:extLst>
                </a:gridCol>
              </a:tblGrid>
              <a:tr h="700066">
                <a:tc>
                  <a:txBody>
                    <a:bodyPr/>
                    <a:lstStyle/>
                    <a:p>
                      <a:pPr algn="r" rtl="0" fontAlgn="base"/>
                      <a:r>
                        <a:rPr lang="en-GB" sz="1500" b="0" i="0">
                          <a:effectLst/>
                          <a:latin typeface="Times New Roman" panose="02020603050405020304" pitchFamily="18" charset="0"/>
                        </a:rPr>
                        <a:t> </a:t>
                      </a:r>
                    </a:p>
                  </a:txBody>
                  <a:tcPr marL="36248" marR="36248" marT="18124" marB="18124" anchor="ctr">
                    <a:lnL w="6350" cap="flat" cmpd="sng" algn="ctr">
                      <a:solidFill>
                        <a:srgbClr val="88C538"/>
                      </a:solidFill>
                      <a:prstDash val="solid"/>
                      <a:round/>
                      <a:headEnd type="none" w="med" len="med"/>
                      <a:tailEnd type="none" w="med" len="med"/>
                    </a:lnL>
                    <a:lnR>
                      <a:noFill/>
                    </a:lnR>
                    <a:lnT w="6350" cap="flat" cmpd="sng" algn="ctr">
                      <a:solidFill>
                        <a:srgbClr val="88C538"/>
                      </a:solidFill>
                      <a:prstDash val="solid"/>
                      <a:round/>
                      <a:headEnd type="none" w="med" len="med"/>
                      <a:tailEnd type="none" w="med" len="med"/>
                    </a:lnT>
                    <a:lnB w="6350" cap="flat" cmpd="sng" algn="ctr">
                      <a:solidFill>
                        <a:srgbClr val="88C538"/>
                      </a:solidFill>
                      <a:prstDash val="solid"/>
                      <a:round/>
                      <a:headEnd type="none" w="med" len="med"/>
                      <a:tailEnd type="none" w="med" len="med"/>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a:noFill/>
                    </a:lnR>
                    <a:lnT w="6350" cap="flat" cmpd="sng" algn="ctr">
                      <a:solidFill>
                        <a:srgbClr val="D8C938"/>
                      </a:solidFill>
                      <a:prstDash val="solid"/>
                      <a:round/>
                      <a:headEnd type="none" w="med" len="med"/>
                      <a:tailEnd type="none" w="med" len="med"/>
                    </a:lnT>
                    <a:lnB w="6350" cap="flat" cmpd="sng" algn="ctr">
                      <a:solidFill>
                        <a:srgbClr val="D8C938"/>
                      </a:solidFill>
                      <a:prstDash val="solid"/>
                      <a:round/>
                      <a:headEnd type="none" w="med" len="med"/>
                      <a:tailEnd type="none" w="med" len="med"/>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18F938"/>
                      </a:solidFill>
                      <a:prstDash val="solid"/>
                      <a:round/>
                      <a:headEnd type="none" w="med" len="med"/>
                      <a:tailEnd type="none" w="med" len="med"/>
                    </a:lnR>
                    <a:lnT w="6350" cap="flat" cmpd="sng" algn="ctr">
                      <a:solidFill>
                        <a:srgbClr val="18F938"/>
                      </a:solidFill>
                      <a:prstDash val="solid"/>
                      <a:round/>
                      <a:headEnd type="none" w="med" len="med"/>
                      <a:tailEnd type="none" w="med" len="med"/>
                    </a:lnT>
                    <a:lnB w="6350" cap="flat" cmpd="sng" algn="ctr">
                      <a:solidFill>
                        <a:srgbClr val="18F938"/>
                      </a:solidFill>
                      <a:prstDash val="solid"/>
                      <a:round/>
                      <a:headEnd type="none" w="med" len="med"/>
                      <a:tailEnd type="none" w="med" len="med"/>
                    </a:lnB>
                  </a:tcPr>
                </a:tc>
                <a:tc>
                  <a:txBody>
                    <a:bodyPr/>
                    <a:lstStyle/>
                    <a:p>
                      <a:pPr algn="ctr" rtl="0" fontAlgn="base"/>
                      <a:r>
                        <a:rPr lang="en-GB" sz="1500" b="1" i="0">
                          <a:effectLst/>
                          <a:latin typeface="Times New Roman" panose="02020603050405020304" pitchFamily="18" charset="0"/>
                        </a:rPr>
                        <a:t>Estimate</a:t>
                      </a:r>
                      <a:r>
                        <a:rPr lang="en-GB" sz="1500" b="0" i="0">
                          <a:effectLst/>
                          <a:latin typeface="Times New Roman" panose="02020603050405020304" pitchFamily="18" charset="0"/>
                        </a:rPr>
                        <a:t> </a:t>
                      </a:r>
                      <a:endParaRPr lang="en-GB" sz="1500" b="0" i="0">
                        <a:effectLst/>
                      </a:endParaRPr>
                    </a:p>
                  </a:txBody>
                  <a:tcPr marL="36248" marR="36248" marT="18124" marB="18124" anchor="ctr">
                    <a:lnL w="6350" cap="flat" cmpd="sng" algn="ctr">
                      <a:solidFill>
                        <a:srgbClr val="18F938"/>
                      </a:solidFill>
                      <a:prstDash val="solid"/>
                      <a:round/>
                      <a:headEnd type="none" w="med" len="med"/>
                      <a:tailEnd type="none" w="med" len="med"/>
                    </a:lnL>
                    <a:lnR>
                      <a:noFill/>
                    </a:lnR>
                    <a:lnT w="6350" cap="flat" cmpd="sng" algn="ctr">
                      <a:solidFill>
                        <a:srgbClr val="B8F838"/>
                      </a:solidFill>
                      <a:prstDash val="solid"/>
                      <a:round/>
                      <a:headEnd type="none" w="med" len="med"/>
                      <a:tailEnd type="none" w="med" len="med"/>
                    </a:lnT>
                    <a:lnB w="6350" cap="flat" cmpd="sng" algn="ctr">
                      <a:solidFill>
                        <a:srgbClr val="B8F838"/>
                      </a:solidFill>
                      <a:prstDash val="solid"/>
                      <a:round/>
                      <a:headEnd type="none" w="med" len="med"/>
                      <a:tailEnd type="none" w="med" len="med"/>
                    </a:lnB>
                  </a:tcPr>
                </a:tc>
                <a:tc>
                  <a:txBody>
                    <a:bodyPr/>
                    <a:lstStyle/>
                    <a:p>
                      <a:pPr algn="ctr" rtl="0" fontAlgn="base"/>
                      <a:r>
                        <a:rPr lang="en-GB" sz="1500" b="1" i="0">
                          <a:effectLst/>
                          <a:latin typeface="Times New Roman" panose="02020603050405020304" pitchFamily="18" charset="0"/>
                        </a:rPr>
                        <a:t>S.E.</a:t>
                      </a:r>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w="6350" cap="flat" cmpd="sng" algn="ctr">
                      <a:solidFill>
                        <a:srgbClr val="20F738"/>
                      </a:solidFill>
                      <a:prstDash val="solid"/>
                      <a:round/>
                      <a:headEnd type="none" w="med" len="med"/>
                      <a:tailEnd type="none" w="med" len="med"/>
                    </a:lnT>
                    <a:lnB w="6350" cap="flat" cmpd="sng" algn="ctr">
                      <a:solidFill>
                        <a:srgbClr val="20F738"/>
                      </a:solidFill>
                      <a:prstDash val="solid"/>
                      <a:round/>
                      <a:headEnd type="none" w="med" len="med"/>
                      <a:tailEnd type="none" w="med" len="med"/>
                    </a:lnB>
                  </a:tcPr>
                </a:tc>
                <a:tc>
                  <a:txBody>
                    <a:bodyPr/>
                    <a:lstStyle/>
                    <a:p>
                      <a:pPr algn="ctr" rtl="0" fontAlgn="base"/>
                      <a:r>
                        <a:rPr lang="en-GB" sz="1500" b="1" i="0">
                          <a:effectLst/>
                          <a:latin typeface="Times New Roman" panose="02020603050405020304" pitchFamily="18" charset="0"/>
                        </a:rPr>
                        <a:t>C.R.</a:t>
                      </a:r>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w="6350" cap="flat" cmpd="sng" algn="ctr">
                      <a:solidFill>
                        <a:srgbClr val="E8F838"/>
                      </a:solidFill>
                      <a:prstDash val="solid"/>
                      <a:round/>
                      <a:headEnd type="none" w="med" len="med"/>
                      <a:tailEnd type="none" w="med" len="med"/>
                    </a:lnT>
                    <a:lnB w="6350" cap="flat" cmpd="sng" algn="ctr">
                      <a:solidFill>
                        <a:srgbClr val="E8F838"/>
                      </a:solidFill>
                      <a:prstDash val="solid"/>
                      <a:round/>
                      <a:headEnd type="none" w="med" len="med"/>
                      <a:tailEnd type="none" w="med" len="med"/>
                    </a:lnB>
                  </a:tcPr>
                </a:tc>
                <a:tc>
                  <a:txBody>
                    <a:bodyPr/>
                    <a:lstStyle/>
                    <a:p>
                      <a:pPr algn="ctr" rtl="0" fontAlgn="base"/>
                      <a:r>
                        <a:rPr lang="en-GB" sz="1500" b="1" i="0">
                          <a:effectLst/>
                          <a:latin typeface="Times New Roman" panose="02020603050405020304" pitchFamily="18" charset="0"/>
                        </a:rPr>
                        <a:t>P</a:t>
                      </a:r>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w="6350" cap="flat" cmpd="sng" algn="ctr">
                      <a:solidFill>
                        <a:srgbClr val="20F738"/>
                      </a:solidFill>
                      <a:prstDash val="solid"/>
                      <a:round/>
                      <a:headEnd type="none" w="med" len="med"/>
                      <a:tailEnd type="none" w="med" len="med"/>
                    </a:lnT>
                    <a:lnB w="6350" cap="flat" cmpd="sng" algn="ctr">
                      <a:solidFill>
                        <a:srgbClr val="20F738"/>
                      </a:solidFill>
                      <a:prstDash val="solid"/>
                      <a:round/>
                      <a:headEnd type="none" w="med" len="med"/>
                      <a:tailEnd type="none" w="med" len="med"/>
                    </a:lnB>
                  </a:tcPr>
                </a:tc>
                <a:tc>
                  <a:txBody>
                    <a:bodyPr/>
                    <a:lstStyle/>
                    <a:p>
                      <a:pPr algn="l" rtl="0" fontAlgn="base"/>
                      <a:r>
                        <a:rPr lang="en-GB" sz="1500" b="1" i="0">
                          <a:effectLst/>
                          <a:latin typeface="Times New Roman" panose="02020603050405020304" pitchFamily="18" charset="0"/>
                        </a:rPr>
                        <a:t>Label</a:t>
                      </a:r>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w="6350" cap="flat" cmpd="sng" algn="ctr">
                      <a:solidFill>
                        <a:srgbClr val="00F938"/>
                      </a:solidFill>
                      <a:prstDash val="solid"/>
                      <a:round/>
                      <a:headEnd type="none" w="med" len="med"/>
                      <a:tailEnd type="none" w="med" len="med"/>
                    </a:lnR>
                    <a:lnT w="6350" cap="flat" cmpd="sng" algn="ctr">
                      <a:solidFill>
                        <a:srgbClr val="00F938"/>
                      </a:solidFill>
                      <a:prstDash val="solid"/>
                      <a:round/>
                      <a:headEnd type="none" w="med" len="med"/>
                      <a:tailEnd type="none" w="med" len="med"/>
                    </a:lnT>
                    <a:lnB w="6350" cap="flat" cmpd="sng" algn="ctr">
                      <a:solidFill>
                        <a:srgbClr val="00F938"/>
                      </a:solidFill>
                      <a:prstDash val="solid"/>
                      <a:round/>
                      <a:headEnd type="none" w="med" len="med"/>
                      <a:tailEnd type="none" w="med" len="med"/>
                    </a:lnB>
                  </a:tcPr>
                </a:tc>
                <a:extLst>
                  <a:ext uri="{0D108BD9-81ED-4DB2-BD59-A6C34878D82A}">
                    <a16:rowId xmlns:a16="http://schemas.microsoft.com/office/drawing/2014/main" val="237941408"/>
                  </a:ext>
                </a:extLst>
              </a:tr>
              <a:tr h="591959">
                <a:tc>
                  <a:txBody>
                    <a:bodyPr/>
                    <a:lstStyle/>
                    <a:p>
                      <a:pPr algn="l" rtl="0" fontAlgn="base"/>
                      <a:r>
                        <a:rPr lang="en-GB" sz="1500" b="1" i="0" dirty="0" err="1">
                          <a:effectLst/>
                          <a:latin typeface="Times New Roman" panose="02020603050405020304" pitchFamily="18" charset="0"/>
                        </a:rPr>
                        <a:t>clients_acc</a:t>
                      </a:r>
                      <a:r>
                        <a:rPr lang="en-GB" sz="1500" b="0" i="0" dirty="0">
                          <a:effectLst/>
                          <a:latin typeface="Times New Roman" panose="02020603050405020304" pitchFamily="18" charset="0"/>
                        </a:rPr>
                        <a:t> </a:t>
                      </a:r>
                      <a:endParaRPr lang="en-GB" sz="1500" b="0" i="0" dirty="0">
                        <a:effectLst/>
                      </a:endParaRPr>
                    </a:p>
                  </a:txBody>
                  <a:tcPr marL="36248" marR="36248" marT="18124" marB="18124" anchor="ctr">
                    <a:lnL w="6350" cap="flat" cmpd="sng" algn="ctr">
                      <a:solidFill>
                        <a:srgbClr val="20FA38"/>
                      </a:solidFill>
                      <a:prstDash val="solid"/>
                      <a:round/>
                      <a:headEnd type="none" w="med" len="med"/>
                      <a:tailEnd type="none" w="med" len="med"/>
                    </a:lnL>
                    <a:lnR>
                      <a:noFill/>
                    </a:lnR>
                    <a:lnT w="6350" cap="flat" cmpd="sng" algn="ctr">
                      <a:solidFill>
                        <a:srgbClr val="88C538"/>
                      </a:solidFill>
                      <a:prstDash val="solid"/>
                      <a:round/>
                      <a:headEnd type="none" w="med" len="med"/>
                      <a:tailEnd type="none" w="med" len="med"/>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a:noFill/>
                    </a:lnR>
                    <a:lnT w="6350" cap="flat" cmpd="sng" algn="ctr">
                      <a:solidFill>
                        <a:srgbClr val="D8C938"/>
                      </a:solidFill>
                      <a:prstDash val="solid"/>
                      <a:round/>
                      <a:headEnd type="none" w="med" len="med"/>
                      <a:tailEnd type="none" w="med" len="med"/>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50FA38"/>
                      </a:solidFill>
                      <a:prstDash val="solid"/>
                      <a:round/>
                      <a:headEnd type="none" w="med" len="med"/>
                      <a:tailEnd type="none" w="med" len="med"/>
                    </a:lnR>
                    <a:lnT w="6350" cap="flat" cmpd="sng" algn="ctr">
                      <a:solidFill>
                        <a:srgbClr val="18F938"/>
                      </a:solidFill>
                      <a:prstDash val="solid"/>
                      <a:round/>
                      <a:headEnd type="none" w="med" len="med"/>
                      <a:tailEnd type="none" w="med" len="med"/>
                    </a:lnT>
                    <a:lnB>
                      <a:noFill/>
                    </a:lnB>
                  </a:tcPr>
                </a:tc>
                <a:tc>
                  <a:txBody>
                    <a:bodyPr/>
                    <a:lstStyle/>
                    <a:p>
                      <a:pPr algn="r" rtl="0" fontAlgn="base"/>
                      <a:r>
                        <a:rPr lang="en-GB" sz="1500" b="0" i="0">
                          <a:effectLst/>
                          <a:latin typeface="Times New Roman" panose="02020603050405020304" pitchFamily="18" charset="0"/>
                        </a:rPr>
                        <a:t>1.163 </a:t>
                      </a:r>
                      <a:endParaRPr lang="en-GB" sz="1500" b="0" i="0">
                        <a:effectLst/>
                      </a:endParaRPr>
                    </a:p>
                  </a:txBody>
                  <a:tcPr marL="36248" marR="36248" marT="18124" marB="18124" anchor="ctr">
                    <a:lnL w="6350" cap="flat" cmpd="sng" algn="ctr">
                      <a:solidFill>
                        <a:srgbClr val="50FA38"/>
                      </a:solidFill>
                      <a:prstDash val="solid"/>
                      <a:round/>
                      <a:headEnd type="none" w="med" len="med"/>
                      <a:tailEnd type="none" w="med" len="med"/>
                    </a:lnL>
                    <a:lnR>
                      <a:noFill/>
                    </a:lnR>
                    <a:lnT w="6350" cap="flat" cmpd="sng" algn="ctr">
                      <a:solidFill>
                        <a:srgbClr val="B8F838"/>
                      </a:solidFill>
                      <a:prstDash val="solid"/>
                      <a:round/>
                      <a:headEnd type="none" w="med" len="med"/>
                      <a:tailEnd type="none" w="med" len="med"/>
                    </a:lnT>
                    <a:lnB>
                      <a:noFill/>
                    </a:lnB>
                  </a:tcPr>
                </a:tc>
                <a:tc>
                  <a:txBody>
                    <a:bodyPr/>
                    <a:lstStyle/>
                    <a:p>
                      <a:pPr algn="r" rtl="0" fontAlgn="base"/>
                      <a:r>
                        <a:rPr lang="en-GB" sz="1500" b="0" i="0">
                          <a:effectLst/>
                          <a:latin typeface="Times New Roman" panose="02020603050405020304" pitchFamily="18" charset="0"/>
                        </a:rPr>
                        <a:t>.146 </a:t>
                      </a:r>
                      <a:endParaRPr lang="en-GB" sz="1500" b="0" i="0">
                        <a:effectLst/>
                      </a:endParaRPr>
                    </a:p>
                  </a:txBody>
                  <a:tcPr marL="36248" marR="36248" marT="18124" marB="18124" anchor="ctr">
                    <a:lnL>
                      <a:noFill/>
                    </a:lnL>
                    <a:lnR>
                      <a:noFill/>
                    </a:lnR>
                    <a:lnT w="6350" cap="flat" cmpd="sng" algn="ctr">
                      <a:solidFill>
                        <a:srgbClr val="20F738"/>
                      </a:solidFill>
                      <a:prstDash val="solid"/>
                      <a:round/>
                      <a:headEnd type="none" w="med" len="med"/>
                      <a:tailEnd type="none" w="med" len="med"/>
                    </a:lnT>
                    <a:lnB>
                      <a:noFill/>
                    </a:lnB>
                  </a:tcPr>
                </a:tc>
                <a:tc>
                  <a:txBody>
                    <a:bodyPr/>
                    <a:lstStyle/>
                    <a:p>
                      <a:pPr algn="r" rtl="0" fontAlgn="base"/>
                      <a:r>
                        <a:rPr lang="en-GB" sz="1500" b="0" i="0">
                          <a:effectLst/>
                          <a:latin typeface="Times New Roman" panose="02020603050405020304" pitchFamily="18" charset="0"/>
                        </a:rPr>
                        <a:t>7.939 </a:t>
                      </a:r>
                      <a:endParaRPr lang="en-GB" sz="1500" b="0" i="0">
                        <a:effectLst/>
                      </a:endParaRPr>
                    </a:p>
                  </a:txBody>
                  <a:tcPr marL="36248" marR="36248" marT="18124" marB="18124" anchor="ctr">
                    <a:lnL>
                      <a:noFill/>
                    </a:lnL>
                    <a:lnR>
                      <a:noFill/>
                    </a:lnR>
                    <a:lnT w="6350" cap="flat" cmpd="sng" algn="ctr">
                      <a:solidFill>
                        <a:srgbClr val="E8F838"/>
                      </a:solidFill>
                      <a:prstDash val="solid"/>
                      <a:round/>
                      <a:headEnd type="none" w="med" len="med"/>
                      <a:tailEnd type="none" w="med" len="med"/>
                    </a:lnT>
                    <a:lnB>
                      <a:noFill/>
                    </a:lnB>
                  </a:tcPr>
                </a:tc>
                <a:tc>
                  <a:txBody>
                    <a:bodyPr/>
                    <a:lstStyle/>
                    <a:p>
                      <a:pPr algn="r" rtl="0" fontAlgn="base"/>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w="6350" cap="flat" cmpd="sng" algn="ctr">
                      <a:solidFill>
                        <a:srgbClr val="20F738"/>
                      </a:solidFill>
                      <a:prstDash val="solid"/>
                      <a:round/>
                      <a:headEnd type="none" w="med" len="med"/>
                      <a:tailEnd type="none" w="med" len="med"/>
                    </a:lnT>
                    <a:lnB>
                      <a:noFill/>
                    </a:lnB>
                  </a:tcPr>
                </a:tc>
                <a:tc>
                  <a:txBody>
                    <a:bodyPr/>
                    <a:lstStyle/>
                    <a:p>
                      <a:pPr algn="l"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A0FE38"/>
                      </a:solidFill>
                      <a:prstDash val="solid"/>
                      <a:round/>
                      <a:headEnd type="none" w="med" len="med"/>
                      <a:tailEnd type="none" w="med" len="med"/>
                    </a:lnR>
                    <a:lnT w="6350" cap="flat" cmpd="sng" algn="ctr">
                      <a:solidFill>
                        <a:srgbClr val="00F938"/>
                      </a:solidFill>
                      <a:prstDash val="solid"/>
                      <a:round/>
                      <a:headEnd type="none" w="med" len="med"/>
                      <a:tailEnd type="none" w="med" len="med"/>
                    </a:lnT>
                    <a:lnB>
                      <a:noFill/>
                    </a:lnB>
                  </a:tcPr>
                </a:tc>
                <a:extLst>
                  <a:ext uri="{0D108BD9-81ED-4DB2-BD59-A6C34878D82A}">
                    <a16:rowId xmlns:a16="http://schemas.microsoft.com/office/drawing/2014/main" val="2203343270"/>
                  </a:ext>
                </a:extLst>
              </a:tr>
              <a:tr h="591959">
                <a:tc>
                  <a:txBody>
                    <a:bodyPr/>
                    <a:lstStyle/>
                    <a:p>
                      <a:pPr algn="l" rtl="0" fontAlgn="base"/>
                      <a:r>
                        <a:rPr lang="en-GB" sz="1500" b="1" i="0">
                          <a:effectLst/>
                          <a:latin typeface="Times New Roman" panose="02020603050405020304" pitchFamily="18" charset="0"/>
                        </a:rPr>
                        <a:t>discipl_acc</a:t>
                      </a:r>
                      <a:r>
                        <a:rPr lang="en-GB" sz="1500" b="0" i="0">
                          <a:effectLst/>
                          <a:latin typeface="Times New Roman" panose="02020603050405020304" pitchFamily="18" charset="0"/>
                        </a:rPr>
                        <a:t> </a:t>
                      </a:r>
                      <a:endParaRPr lang="en-GB" sz="1500" b="0" i="0">
                        <a:effectLst/>
                      </a:endParaRPr>
                    </a:p>
                  </a:txBody>
                  <a:tcPr marL="36248" marR="36248" marT="18124" marB="18124" anchor="ctr">
                    <a:lnL w="6350" cap="flat" cmpd="sng" algn="ctr">
                      <a:solidFill>
                        <a:srgbClr val="9800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080039"/>
                      </a:solidFill>
                      <a:prstDash val="solid"/>
                      <a:round/>
                      <a:headEnd type="none" w="med" len="med"/>
                      <a:tailEnd type="none" w="med" len="med"/>
                    </a:lnR>
                    <a:lnT>
                      <a:noFill/>
                    </a:lnT>
                    <a:lnB>
                      <a:noFill/>
                    </a:lnB>
                  </a:tcPr>
                </a:tc>
                <a:tc>
                  <a:txBody>
                    <a:bodyPr/>
                    <a:lstStyle/>
                    <a:p>
                      <a:pPr algn="r" rtl="0" fontAlgn="base"/>
                      <a:r>
                        <a:rPr lang="en-GB" sz="1500" b="0" i="0">
                          <a:effectLst/>
                          <a:latin typeface="Times New Roman" panose="02020603050405020304" pitchFamily="18" charset="0"/>
                        </a:rPr>
                        <a:t>1.050 </a:t>
                      </a:r>
                      <a:endParaRPr lang="en-GB" sz="1500" b="0" i="0">
                        <a:effectLst/>
                      </a:endParaRPr>
                    </a:p>
                  </a:txBody>
                  <a:tcPr marL="36248" marR="36248" marT="18124" marB="18124" anchor="ctr">
                    <a:lnL w="6350" cap="flat" cmpd="sng" algn="ctr">
                      <a:solidFill>
                        <a:srgbClr val="0800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.177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5.947 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a:noFill/>
                    </a:lnT>
                    <a:lnB>
                      <a:noFill/>
                    </a:lnB>
                  </a:tcPr>
                </a:tc>
                <a:tc>
                  <a:txBody>
                    <a:bodyPr/>
                    <a:lstStyle/>
                    <a:p>
                      <a:pPr algn="l"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D00439"/>
                      </a:solidFill>
                      <a:prstDash val="solid"/>
                      <a:round/>
                      <a:headEnd type="none" w="med" len="med"/>
                      <a:tailEnd type="none" w="med" len="med"/>
                    </a:lnR>
                    <a:lnT>
                      <a:noFill/>
                    </a:lnT>
                    <a:lnB>
                      <a:noFill/>
                    </a:lnB>
                  </a:tcPr>
                </a:tc>
                <a:extLst>
                  <a:ext uri="{0D108BD9-81ED-4DB2-BD59-A6C34878D82A}">
                    <a16:rowId xmlns:a16="http://schemas.microsoft.com/office/drawing/2014/main" val="1466710964"/>
                  </a:ext>
                </a:extLst>
              </a:tr>
              <a:tr h="591959">
                <a:tc>
                  <a:txBody>
                    <a:bodyPr/>
                    <a:lstStyle/>
                    <a:p>
                      <a:pPr algn="l" rtl="0" fontAlgn="base"/>
                      <a:r>
                        <a:rPr lang="en-GB" sz="1500" b="1" i="0">
                          <a:effectLst/>
                          <a:latin typeface="Times New Roman" panose="02020603050405020304" pitchFamily="18" charset="0"/>
                        </a:rPr>
                        <a:t>prof_body</a:t>
                      </a:r>
                      <a:r>
                        <a:rPr lang="en-GB" sz="1500" b="0" i="0">
                          <a:effectLst/>
                          <a:latin typeface="Times New Roman" panose="02020603050405020304" pitchFamily="18" charset="0"/>
                        </a:rPr>
                        <a:t> </a:t>
                      </a:r>
                      <a:endParaRPr lang="en-GB" sz="1500" b="0" i="0">
                        <a:effectLst/>
                      </a:endParaRPr>
                    </a:p>
                  </a:txBody>
                  <a:tcPr marL="36248" marR="36248" marT="18124" marB="18124" anchor="ctr">
                    <a:lnL w="6350" cap="flat" cmpd="sng" algn="ctr">
                      <a:solidFill>
                        <a:srgbClr val="9803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200639"/>
                      </a:solidFill>
                      <a:prstDash val="solid"/>
                      <a:round/>
                      <a:headEnd type="none" w="med" len="med"/>
                      <a:tailEnd type="none" w="med" len="med"/>
                    </a:lnR>
                    <a:lnT>
                      <a:noFill/>
                    </a:lnT>
                    <a:lnB>
                      <a:noFill/>
                    </a:lnB>
                  </a:tcPr>
                </a:tc>
                <a:tc>
                  <a:txBody>
                    <a:bodyPr/>
                    <a:lstStyle/>
                    <a:p>
                      <a:pPr algn="r" rtl="0" fontAlgn="base"/>
                      <a:r>
                        <a:rPr lang="en-GB" sz="1500" b="0" i="0">
                          <a:effectLst/>
                          <a:latin typeface="Times New Roman" panose="02020603050405020304" pitchFamily="18" charset="0"/>
                        </a:rPr>
                        <a:t>1.104 </a:t>
                      </a:r>
                      <a:endParaRPr lang="en-GB" sz="1500" b="0" i="0">
                        <a:effectLst/>
                      </a:endParaRPr>
                    </a:p>
                  </a:txBody>
                  <a:tcPr marL="36248" marR="36248" marT="18124" marB="18124" anchor="ctr">
                    <a:lnL w="6350" cap="flat" cmpd="sng" algn="ctr">
                      <a:solidFill>
                        <a:srgbClr val="2006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.135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8.150 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a:noFill/>
                    </a:lnT>
                    <a:lnB>
                      <a:noFill/>
                    </a:lnB>
                  </a:tcPr>
                </a:tc>
                <a:tc>
                  <a:txBody>
                    <a:bodyPr/>
                    <a:lstStyle/>
                    <a:p>
                      <a:pPr algn="l"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C00839"/>
                      </a:solidFill>
                      <a:prstDash val="solid"/>
                      <a:round/>
                      <a:headEnd type="none" w="med" len="med"/>
                      <a:tailEnd type="none" w="med" len="med"/>
                    </a:lnR>
                    <a:lnT>
                      <a:noFill/>
                    </a:lnT>
                    <a:lnB>
                      <a:noFill/>
                    </a:lnB>
                  </a:tcPr>
                </a:tc>
                <a:extLst>
                  <a:ext uri="{0D108BD9-81ED-4DB2-BD59-A6C34878D82A}">
                    <a16:rowId xmlns:a16="http://schemas.microsoft.com/office/drawing/2014/main" val="3281779077"/>
                  </a:ext>
                </a:extLst>
              </a:tr>
              <a:tr h="591959">
                <a:tc>
                  <a:txBody>
                    <a:bodyPr/>
                    <a:lstStyle/>
                    <a:p>
                      <a:pPr algn="l" rtl="0" fontAlgn="base"/>
                      <a:r>
                        <a:rPr lang="en-GB" sz="1500" b="1" i="0">
                          <a:effectLst/>
                          <a:latin typeface="Times New Roman" panose="02020603050405020304" pitchFamily="18" charset="0"/>
                        </a:rPr>
                        <a:t>peers_acc</a:t>
                      </a:r>
                      <a:r>
                        <a:rPr lang="en-GB" sz="1500" b="0" i="0">
                          <a:effectLst/>
                          <a:latin typeface="Times New Roman" panose="02020603050405020304" pitchFamily="18" charset="0"/>
                        </a:rPr>
                        <a:t> </a:t>
                      </a:r>
                      <a:endParaRPr lang="en-GB" sz="1500" b="0" i="0">
                        <a:effectLst/>
                      </a:endParaRPr>
                    </a:p>
                  </a:txBody>
                  <a:tcPr marL="36248" marR="36248" marT="18124" marB="18124" anchor="ctr">
                    <a:lnL w="6350" cap="flat" cmpd="sng" algn="ctr">
                      <a:solidFill>
                        <a:srgbClr val="700A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B00C39"/>
                      </a:solidFill>
                      <a:prstDash val="solid"/>
                      <a:round/>
                      <a:headEnd type="none" w="med" len="med"/>
                      <a:tailEnd type="none" w="med" len="med"/>
                    </a:lnR>
                    <a:lnT>
                      <a:noFill/>
                    </a:lnT>
                    <a:lnB>
                      <a:noFill/>
                    </a:lnB>
                  </a:tcPr>
                </a:tc>
                <a:tc>
                  <a:txBody>
                    <a:bodyPr/>
                    <a:lstStyle/>
                    <a:p>
                      <a:pPr algn="r" rtl="0" fontAlgn="base"/>
                      <a:r>
                        <a:rPr lang="en-GB" sz="1500" b="0" i="0">
                          <a:effectLst/>
                          <a:latin typeface="Times New Roman" panose="02020603050405020304" pitchFamily="18" charset="0"/>
                        </a:rPr>
                        <a:t>.790 </a:t>
                      </a:r>
                      <a:endParaRPr lang="en-GB" sz="1500" b="0" i="0">
                        <a:effectLst/>
                      </a:endParaRPr>
                    </a:p>
                  </a:txBody>
                  <a:tcPr marL="36248" marR="36248" marT="18124" marB="18124" anchor="ctr">
                    <a:lnL w="6350" cap="flat" cmpd="sng" algn="ctr">
                      <a:solidFill>
                        <a:srgbClr val="B00C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.131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6.020 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a:noFill/>
                    </a:lnT>
                    <a:lnB>
                      <a:noFill/>
                    </a:lnB>
                  </a:tcPr>
                </a:tc>
                <a:tc>
                  <a:txBody>
                    <a:bodyPr/>
                    <a:lstStyle/>
                    <a:p>
                      <a:pPr algn="l"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800C39"/>
                      </a:solidFill>
                      <a:prstDash val="solid"/>
                      <a:round/>
                      <a:headEnd type="none" w="med" len="med"/>
                      <a:tailEnd type="none" w="med" len="med"/>
                    </a:lnR>
                    <a:lnT>
                      <a:noFill/>
                    </a:lnT>
                    <a:lnB>
                      <a:noFill/>
                    </a:lnB>
                  </a:tcPr>
                </a:tc>
                <a:extLst>
                  <a:ext uri="{0D108BD9-81ED-4DB2-BD59-A6C34878D82A}">
                    <a16:rowId xmlns:a16="http://schemas.microsoft.com/office/drawing/2014/main" val="2953245460"/>
                  </a:ext>
                </a:extLst>
              </a:tr>
              <a:tr h="591959">
                <a:tc>
                  <a:txBody>
                    <a:bodyPr/>
                    <a:lstStyle/>
                    <a:p>
                      <a:pPr algn="l" rtl="0" fontAlgn="base"/>
                      <a:r>
                        <a:rPr lang="en-GB" sz="1500" b="1" i="0">
                          <a:effectLst/>
                          <a:latin typeface="Times New Roman" panose="02020603050405020304" pitchFamily="18" charset="0"/>
                        </a:rPr>
                        <a:t>eval_acc</a:t>
                      </a:r>
                      <a:r>
                        <a:rPr lang="en-GB" sz="1500" b="0" i="0">
                          <a:effectLst/>
                          <a:latin typeface="Times New Roman" panose="02020603050405020304" pitchFamily="18" charset="0"/>
                        </a:rPr>
                        <a:t> </a:t>
                      </a:r>
                      <a:endParaRPr lang="en-GB" sz="1500" b="0" i="0">
                        <a:effectLst/>
                      </a:endParaRPr>
                    </a:p>
                  </a:txBody>
                  <a:tcPr marL="36248" marR="36248" marT="18124" marB="18124" anchor="ctr">
                    <a:lnL w="6350" cap="flat" cmpd="sng" algn="ctr">
                      <a:solidFill>
                        <a:srgbClr val="A811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F80F39"/>
                      </a:solidFill>
                      <a:prstDash val="solid"/>
                      <a:round/>
                      <a:headEnd type="none" w="med" len="med"/>
                      <a:tailEnd type="none" w="med" len="med"/>
                    </a:lnR>
                    <a:lnT>
                      <a:noFill/>
                    </a:lnT>
                    <a:lnB>
                      <a:noFill/>
                    </a:lnB>
                  </a:tcPr>
                </a:tc>
                <a:tc>
                  <a:txBody>
                    <a:bodyPr/>
                    <a:lstStyle/>
                    <a:p>
                      <a:pPr algn="r" rtl="0" fontAlgn="base"/>
                      <a:r>
                        <a:rPr lang="en-GB" sz="1500" b="0" i="0">
                          <a:effectLst/>
                          <a:latin typeface="Times New Roman" panose="02020603050405020304" pitchFamily="18" charset="0"/>
                        </a:rPr>
                        <a:t>.847 </a:t>
                      </a:r>
                      <a:endParaRPr lang="en-GB" sz="1500" b="0" i="0">
                        <a:effectLst/>
                      </a:endParaRPr>
                    </a:p>
                  </a:txBody>
                  <a:tcPr marL="36248" marR="36248" marT="18124" marB="18124" anchor="ctr">
                    <a:lnL w="6350" cap="flat" cmpd="sng" algn="ctr">
                      <a:solidFill>
                        <a:srgbClr val="F80F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.160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5.284 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a:noFill/>
                    </a:lnT>
                    <a:lnB>
                      <a:noFill/>
                    </a:lnB>
                  </a:tcPr>
                </a:tc>
                <a:tc>
                  <a:txBody>
                    <a:bodyPr/>
                    <a:lstStyle/>
                    <a:p>
                      <a:pPr algn="l"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781439"/>
                      </a:solidFill>
                      <a:prstDash val="solid"/>
                      <a:round/>
                      <a:headEnd type="none" w="med" len="med"/>
                      <a:tailEnd type="none" w="med" len="med"/>
                    </a:lnR>
                    <a:lnT>
                      <a:noFill/>
                    </a:lnT>
                    <a:lnB>
                      <a:noFill/>
                    </a:lnB>
                  </a:tcPr>
                </a:tc>
                <a:extLst>
                  <a:ext uri="{0D108BD9-81ED-4DB2-BD59-A6C34878D82A}">
                    <a16:rowId xmlns:a16="http://schemas.microsoft.com/office/drawing/2014/main" val="3070681734"/>
                  </a:ext>
                </a:extLst>
              </a:tr>
              <a:tr h="591959">
                <a:tc>
                  <a:txBody>
                    <a:bodyPr/>
                    <a:lstStyle/>
                    <a:p>
                      <a:pPr algn="l" rtl="0" fontAlgn="base"/>
                      <a:r>
                        <a:rPr lang="en-GB" sz="1500" b="1" i="0">
                          <a:effectLst/>
                          <a:latin typeface="Times New Roman" panose="02020603050405020304" pitchFamily="18" charset="0"/>
                        </a:rPr>
                        <a:t>prof_eval</a:t>
                      </a:r>
                      <a:r>
                        <a:rPr lang="en-GB" sz="1500" b="0" i="0">
                          <a:effectLst/>
                          <a:latin typeface="Times New Roman" panose="02020603050405020304" pitchFamily="18" charset="0"/>
                        </a:rPr>
                        <a:t> </a:t>
                      </a:r>
                      <a:endParaRPr lang="en-GB" sz="1500" b="0" i="0">
                        <a:effectLst/>
                      </a:endParaRPr>
                    </a:p>
                  </a:txBody>
                  <a:tcPr marL="36248" marR="36248" marT="18124" marB="18124" anchor="ctr">
                    <a:lnL w="6350" cap="flat" cmpd="sng" algn="ctr">
                      <a:solidFill>
                        <a:srgbClr val="9815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B81639"/>
                      </a:solidFill>
                      <a:prstDash val="solid"/>
                      <a:round/>
                      <a:headEnd type="none" w="med" len="med"/>
                      <a:tailEnd type="none" w="med" len="med"/>
                    </a:lnR>
                    <a:lnT>
                      <a:noFill/>
                    </a:lnT>
                    <a:lnB>
                      <a:noFill/>
                    </a:lnB>
                  </a:tcPr>
                </a:tc>
                <a:tc>
                  <a:txBody>
                    <a:bodyPr/>
                    <a:lstStyle/>
                    <a:p>
                      <a:pPr algn="r" rtl="0" fontAlgn="base"/>
                      <a:r>
                        <a:rPr lang="en-GB" sz="1500" b="0" i="0">
                          <a:effectLst/>
                          <a:latin typeface="Times New Roman" panose="02020603050405020304" pitchFamily="18" charset="0"/>
                        </a:rPr>
                        <a:t>.791 </a:t>
                      </a:r>
                      <a:endParaRPr lang="en-GB" sz="1500" b="0" i="0">
                        <a:effectLst/>
                      </a:endParaRPr>
                    </a:p>
                  </a:txBody>
                  <a:tcPr marL="36248" marR="36248" marT="18124" marB="18124" anchor="ctr">
                    <a:lnL w="6350" cap="flat" cmpd="sng" algn="ctr">
                      <a:solidFill>
                        <a:srgbClr val="B816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.087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9.127 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a:noFill/>
                    </a:lnT>
                    <a:lnB>
                      <a:noFill/>
                    </a:lnB>
                  </a:tcPr>
                </a:tc>
                <a:tc>
                  <a:txBody>
                    <a:bodyPr/>
                    <a:lstStyle/>
                    <a:p>
                      <a:pPr algn="l"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681839"/>
                      </a:solidFill>
                      <a:prstDash val="solid"/>
                      <a:round/>
                      <a:headEnd type="none" w="med" len="med"/>
                      <a:tailEnd type="none" w="med" len="med"/>
                    </a:lnR>
                    <a:lnT>
                      <a:noFill/>
                    </a:lnT>
                    <a:lnB>
                      <a:noFill/>
                    </a:lnB>
                  </a:tcPr>
                </a:tc>
                <a:extLst>
                  <a:ext uri="{0D108BD9-81ED-4DB2-BD59-A6C34878D82A}">
                    <a16:rowId xmlns:a16="http://schemas.microsoft.com/office/drawing/2014/main" val="1970965813"/>
                  </a:ext>
                </a:extLst>
              </a:tr>
              <a:tr h="591959">
                <a:tc>
                  <a:txBody>
                    <a:bodyPr/>
                    <a:lstStyle/>
                    <a:p>
                      <a:pPr algn="l" rtl="0" fontAlgn="base"/>
                      <a:r>
                        <a:rPr lang="en-GB" sz="1500" b="1" i="0">
                          <a:effectLst/>
                          <a:latin typeface="Times New Roman" panose="02020603050405020304" pitchFamily="18" charset="0"/>
                        </a:rPr>
                        <a:t>paper_rec</a:t>
                      </a:r>
                      <a:r>
                        <a:rPr lang="en-GB" sz="1500" b="0" i="0">
                          <a:effectLst/>
                          <a:latin typeface="Times New Roman" panose="02020603050405020304" pitchFamily="18" charset="0"/>
                        </a:rPr>
                        <a:t> </a:t>
                      </a:r>
                      <a:endParaRPr lang="en-GB" sz="1500" b="0" i="0">
                        <a:effectLst/>
                      </a:endParaRPr>
                    </a:p>
                  </a:txBody>
                  <a:tcPr marL="36248" marR="36248" marT="18124" marB="18124" anchor="ctr">
                    <a:lnL w="6350" cap="flat" cmpd="sng" algn="ctr">
                      <a:solidFill>
                        <a:srgbClr val="3818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p>
                  </a:txBody>
                  <a:tcPr marL="36248" marR="36248" marT="18124" marB="18124" anchor="ctr">
                    <a:lnL>
                      <a:noFill/>
                    </a:lnL>
                    <a:lnR w="6350" cap="flat" cmpd="sng" algn="ctr">
                      <a:solidFill>
                        <a:srgbClr val="581C39"/>
                      </a:solidFill>
                      <a:prstDash val="solid"/>
                      <a:round/>
                      <a:headEnd type="none" w="med" len="med"/>
                      <a:tailEnd type="none" w="med" len="med"/>
                    </a:lnR>
                    <a:lnT>
                      <a:noFill/>
                    </a:lnT>
                    <a:lnB>
                      <a:noFill/>
                    </a:lnB>
                  </a:tcPr>
                </a:tc>
                <a:tc>
                  <a:txBody>
                    <a:bodyPr/>
                    <a:lstStyle/>
                    <a:p>
                      <a:pPr algn="r" rtl="0" fontAlgn="base"/>
                      <a:r>
                        <a:rPr lang="en-GB" sz="1500" b="0" i="0">
                          <a:effectLst/>
                          <a:latin typeface="Times New Roman" panose="02020603050405020304" pitchFamily="18" charset="0"/>
                        </a:rPr>
                        <a:t>1.133 </a:t>
                      </a:r>
                      <a:endParaRPr lang="en-GB" sz="1500" b="0" i="0">
                        <a:effectLst/>
                      </a:endParaRPr>
                    </a:p>
                  </a:txBody>
                  <a:tcPr marL="36248" marR="36248" marT="18124" marB="18124" anchor="ctr">
                    <a:lnL w="6350" cap="flat" cmpd="sng" algn="ctr">
                      <a:solidFill>
                        <a:srgbClr val="581C39"/>
                      </a:solidFill>
                      <a:prstDash val="solid"/>
                      <a:round/>
                      <a:headEnd type="none" w="med" len="med"/>
                      <a:tailEnd type="none" w="med" len="med"/>
                    </a:lnL>
                    <a:lnR>
                      <a:noFill/>
                    </a:lnR>
                    <a:lnT>
                      <a:noFill/>
                    </a:lnT>
                    <a:lnB>
                      <a:noFill/>
                    </a:lnB>
                  </a:tcPr>
                </a:tc>
                <a:tc>
                  <a:txBody>
                    <a:bodyPr/>
                    <a:lstStyle/>
                    <a:p>
                      <a:pPr algn="r" rtl="0" fontAlgn="base"/>
                      <a:r>
                        <a:rPr lang="en-GB" sz="1500" b="0" i="0">
                          <a:effectLst/>
                          <a:latin typeface="Times New Roman" panose="02020603050405020304" pitchFamily="18" charset="0"/>
                        </a:rPr>
                        <a:t>.201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5.636 </a:t>
                      </a:r>
                      <a:endParaRPr lang="en-GB" sz="1500" b="0" i="0">
                        <a:effectLst/>
                      </a:endParaRPr>
                    </a:p>
                  </a:txBody>
                  <a:tcPr marL="36248" marR="36248" marT="18124" marB="18124" anchor="ctr">
                    <a:lnL>
                      <a:noFill/>
                    </a:lnL>
                    <a:lnR>
                      <a:noFill/>
                    </a:lnR>
                    <a:lnT>
                      <a:noFill/>
                    </a:lnT>
                    <a:lnB>
                      <a:noFill/>
                    </a:lnB>
                  </a:tcPr>
                </a:tc>
                <a:tc>
                  <a:txBody>
                    <a:bodyPr/>
                    <a:lstStyle/>
                    <a:p>
                      <a:pPr algn="r" rtl="0" fontAlgn="base"/>
                      <a:r>
                        <a:rPr lang="en-GB" sz="1500" b="0" i="0">
                          <a:effectLst/>
                          <a:latin typeface="Times New Roman" panose="02020603050405020304" pitchFamily="18" charset="0"/>
                        </a:rPr>
                        <a:t>*** </a:t>
                      </a:r>
                      <a:endParaRPr lang="en-GB" sz="1500" b="0" i="0">
                        <a:effectLst/>
                      </a:endParaRPr>
                    </a:p>
                  </a:txBody>
                  <a:tcPr marL="36248" marR="36248" marT="18124" marB="18124" anchor="ctr">
                    <a:lnL>
                      <a:noFill/>
                    </a:lnL>
                    <a:lnR>
                      <a:noFill/>
                    </a:lnR>
                    <a:lnT>
                      <a:noFill/>
                    </a:lnT>
                    <a:lnB>
                      <a:noFill/>
                    </a:lnB>
                  </a:tcPr>
                </a:tc>
                <a:tc>
                  <a:txBody>
                    <a:bodyPr/>
                    <a:lstStyle/>
                    <a:p>
                      <a:pPr algn="l" rtl="0" fontAlgn="base"/>
                      <a:r>
                        <a:rPr lang="en-GB" sz="1500" b="0" i="0" dirty="0">
                          <a:effectLst/>
                          <a:latin typeface="Times New Roman" panose="02020603050405020304" pitchFamily="18" charset="0"/>
                        </a:rPr>
                        <a:t> </a:t>
                      </a:r>
                    </a:p>
                  </a:txBody>
                  <a:tcPr marL="36248" marR="36248" marT="18124" marB="18124" anchor="ctr">
                    <a:lnL>
                      <a:noFill/>
                    </a:lnL>
                    <a:lnR w="6350" cap="flat" cmpd="sng" algn="ctr">
                      <a:solidFill>
                        <a:srgbClr val="A01C39"/>
                      </a:solidFill>
                      <a:prstDash val="solid"/>
                      <a:round/>
                      <a:headEnd type="none" w="med" len="med"/>
                      <a:tailEnd type="none" w="med" len="med"/>
                    </a:lnR>
                    <a:lnT>
                      <a:noFill/>
                    </a:lnT>
                    <a:lnB>
                      <a:noFill/>
                    </a:lnB>
                  </a:tcPr>
                </a:tc>
                <a:extLst>
                  <a:ext uri="{0D108BD9-81ED-4DB2-BD59-A6C34878D82A}">
                    <a16:rowId xmlns:a16="http://schemas.microsoft.com/office/drawing/2014/main" val="66059719"/>
                  </a:ext>
                </a:extLst>
              </a:tr>
            </a:tbl>
          </a:graphicData>
        </a:graphic>
      </p:graphicFrame>
      <p:sp>
        <p:nvSpPr>
          <p:cNvPr id="13" name="Rectangle 5">
            <a:extLst>
              <a:ext uri="{FF2B5EF4-FFF2-40B4-BE49-F238E27FC236}">
                <a16:creationId xmlns:a16="http://schemas.microsoft.com/office/drawing/2014/main" id="{9569906D-3951-4E01-BAD8-0CBF5005DBA9}"/>
              </a:ext>
            </a:extLst>
          </p:cNvPr>
          <p:cNvSpPr>
            <a:spLocks noChangeArrowheads="1"/>
          </p:cNvSpPr>
          <p:nvPr/>
        </p:nvSpPr>
        <p:spPr bwMode="auto">
          <a:xfrm>
            <a:off x="755575" y="298324"/>
            <a:ext cx="43248981"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Variances: (Group number 1 - Default model)</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154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347614"/>
            <a:ext cx="8208912" cy="345638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charset="0"/>
              <a:buChar char="•"/>
            </a:pPr>
            <a:endParaRPr lang="en-GB" sz="1800" dirty="0"/>
          </a:p>
          <a:p>
            <a:pPr marL="285750" indent="-285750">
              <a:buFont typeface="Arial" charset="0"/>
              <a:buChar char="•"/>
            </a:pPr>
            <a:endParaRPr lang="en-GB" sz="1800" dirty="0"/>
          </a:p>
        </p:txBody>
      </p:sp>
      <p:sp>
        <p:nvSpPr>
          <p:cNvPr id="9" name="Content Placeholder 8"/>
          <p:cNvSpPr>
            <a:spLocks noGrp="1"/>
          </p:cNvSpPr>
          <p:nvPr>
            <p:ph idx="1"/>
          </p:nvPr>
        </p:nvSpPr>
        <p:spPr>
          <a:xfrm>
            <a:off x="2051721" y="298481"/>
            <a:ext cx="6624736" cy="734432"/>
          </a:xfrm>
        </p:spPr>
        <p:txBody>
          <a:bodyPr/>
          <a:lstStyle/>
          <a:p>
            <a:pPr>
              <a:lnSpc>
                <a:spcPct val="90000"/>
              </a:lnSpc>
              <a:spcBef>
                <a:spcPct val="0"/>
              </a:spcBef>
            </a:pPr>
            <a:r>
              <a:rPr lang="en-GB" sz="2400" b="1" spc="-10" dirty="0"/>
              <a:t>HA: the theoretical dimensions</a:t>
            </a:r>
          </a:p>
        </p:txBody>
      </p:sp>
      <p:graphicFrame>
        <p:nvGraphicFramePr>
          <p:cNvPr id="2" name="Diagram 1">
            <a:extLst>
              <a:ext uri="{FF2B5EF4-FFF2-40B4-BE49-F238E27FC236}">
                <a16:creationId xmlns:a16="http://schemas.microsoft.com/office/drawing/2014/main" id="{737BE8AE-2DE6-41CC-A900-535482DADDB5}"/>
              </a:ext>
            </a:extLst>
          </p:cNvPr>
          <p:cNvGraphicFramePr/>
          <p:nvPr/>
        </p:nvGraphicFramePr>
        <p:xfrm>
          <a:off x="467543" y="739998"/>
          <a:ext cx="729647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222BF93-2C9B-4270-9437-5A517E7191E9}"/>
              </a:ext>
            </a:extLst>
          </p:cNvPr>
          <p:cNvSpPr txBox="1"/>
          <p:nvPr/>
        </p:nvSpPr>
        <p:spPr>
          <a:xfrm>
            <a:off x="618304" y="987574"/>
            <a:ext cx="553998" cy="3456384"/>
          </a:xfrm>
          <a:prstGeom prst="rect">
            <a:avLst/>
          </a:prstGeom>
          <a:solidFill>
            <a:schemeClr val="accent1">
              <a:lumMod val="20000"/>
              <a:lumOff val="80000"/>
            </a:schemeClr>
          </a:solidFill>
        </p:spPr>
        <p:txBody>
          <a:bodyPr vert="eaVert" wrap="square" rtlCol="0">
            <a:spAutoFit/>
          </a:bodyPr>
          <a:lstStyle/>
          <a:p>
            <a:r>
              <a:rPr lang="en-GB" dirty="0"/>
              <a:t>Professional dimensions</a:t>
            </a:r>
          </a:p>
        </p:txBody>
      </p:sp>
      <p:sp>
        <p:nvSpPr>
          <p:cNvPr id="6" name="TextBox 5">
            <a:extLst>
              <a:ext uri="{FF2B5EF4-FFF2-40B4-BE49-F238E27FC236}">
                <a16:creationId xmlns:a16="http://schemas.microsoft.com/office/drawing/2014/main" id="{A5C3C868-E9A7-4CD3-A863-F761C76BA4D3}"/>
              </a:ext>
            </a:extLst>
          </p:cNvPr>
          <p:cNvSpPr txBox="1"/>
          <p:nvPr/>
        </p:nvSpPr>
        <p:spPr>
          <a:xfrm>
            <a:off x="7764017" y="987574"/>
            <a:ext cx="553998" cy="3456384"/>
          </a:xfrm>
          <a:prstGeom prst="rect">
            <a:avLst/>
          </a:prstGeom>
          <a:solidFill>
            <a:schemeClr val="accent1">
              <a:lumMod val="20000"/>
              <a:lumOff val="80000"/>
            </a:schemeClr>
          </a:solidFill>
        </p:spPr>
        <p:txBody>
          <a:bodyPr vert="eaVert" wrap="square" rtlCol="0">
            <a:spAutoFit/>
          </a:bodyPr>
          <a:lstStyle/>
          <a:p>
            <a:r>
              <a:rPr lang="en-GB" dirty="0"/>
              <a:t>Managerial dimensions</a:t>
            </a:r>
          </a:p>
        </p:txBody>
      </p:sp>
    </p:spTree>
    <p:extLst>
      <p:ext uri="{BB962C8B-B14F-4D97-AF65-F5344CB8AC3E}">
        <p14:creationId xmlns:p14="http://schemas.microsoft.com/office/powerpoint/2010/main" val="127257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136B2-0020-3541-97FC-890D55D3E33A}"/>
              </a:ext>
            </a:extLst>
          </p:cNvPr>
          <p:cNvSpPr>
            <a:spLocks noGrp="1"/>
          </p:cNvSpPr>
          <p:nvPr>
            <p:ph idx="1"/>
          </p:nvPr>
        </p:nvSpPr>
        <p:spPr>
          <a:xfrm>
            <a:off x="539552" y="1347614"/>
            <a:ext cx="7560840" cy="3240360"/>
          </a:xfrm>
        </p:spPr>
        <p:txBody>
          <a:bodyPr/>
          <a:lstStyle/>
          <a:p>
            <a:pPr marL="628650" lvl="1" indent="-171450">
              <a:buFont typeface="Symbol" charset="2"/>
              <a:buChar char="Þ"/>
              <a:defRPr/>
            </a:pPr>
            <a:r>
              <a:rPr lang="en-GB" sz="1600" dirty="0"/>
              <a:t>Professionals are a type of employees with specific knowledge, skills and associated values and beliefs, in addition to strict entry rules determined by a professional association</a:t>
            </a:r>
          </a:p>
          <a:p>
            <a:pPr marL="628650" lvl="1" indent="-171450">
              <a:buFont typeface="Symbol" charset="2"/>
              <a:buChar char="Þ"/>
              <a:defRPr/>
            </a:pPr>
            <a:r>
              <a:rPr lang="en-GB" sz="1600" dirty="0"/>
              <a:t>have greater autonomy to make decisions in the workplace than other employees (Farr-Wharton et al., 2011; </a:t>
            </a:r>
            <a:r>
              <a:rPr lang="en-GB" sz="1600" dirty="0" err="1"/>
              <a:t>Noordegraaf</a:t>
            </a:r>
            <a:r>
              <a:rPr lang="en-GB" sz="1600" dirty="0"/>
              <a:t>, 2007)</a:t>
            </a:r>
          </a:p>
          <a:p>
            <a:pPr marL="628650" lvl="1" indent="-171450">
              <a:buFont typeface="Symbol" charset="2"/>
              <a:buChar char="Þ"/>
              <a:defRPr/>
            </a:pPr>
            <a:r>
              <a:rPr lang="en-GB" sz="1600" dirty="0"/>
              <a:t>Double loyalty: to organisations (as employees) vs. to their clients</a:t>
            </a:r>
          </a:p>
          <a:p>
            <a:pPr marL="628650" lvl="1" indent="-171450">
              <a:buFont typeface="Symbol" charset="2"/>
              <a:buChar char="Þ"/>
              <a:defRPr/>
            </a:pPr>
            <a:r>
              <a:rPr lang="en-GB" sz="1600" dirty="0"/>
              <a:t>Literature messages: </a:t>
            </a:r>
          </a:p>
          <a:p>
            <a:pPr marL="1200150" lvl="2" indent="-285750">
              <a:buFont typeface="Arial" panose="020B0604020202020204" pitchFamily="34" charset="0"/>
              <a:buChar char="•"/>
              <a:defRPr/>
            </a:pPr>
            <a:r>
              <a:rPr lang="en-GB" sz="1600" dirty="0"/>
              <a:t>these two loyalties are compatible (e.g. </a:t>
            </a:r>
            <a:r>
              <a:rPr lang="en-GB" sz="1600" dirty="0" err="1"/>
              <a:t>Evetts</a:t>
            </a:r>
            <a:r>
              <a:rPr lang="en-GB" sz="1600" dirty="0"/>
              <a:t> 2002, </a:t>
            </a:r>
            <a:r>
              <a:rPr lang="en-GB" sz="1600" dirty="0" err="1"/>
              <a:t>Noordengraaf</a:t>
            </a:r>
            <a:r>
              <a:rPr lang="en-GB" sz="1600" dirty="0"/>
              <a:t> 2007)</a:t>
            </a:r>
          </a:p>
          <a:p>
            <a:pPr marL="1200150" lvl="2" indent="-285750">
              <a:buFont typeface="Arial" panose="020B0604020202020204" pitchFamily="34" charset="0"/>
              <a:buChar char="•"/>
              <a:defRPr/>
            </a:pPr>
            <a:r>
              <a:rPr lang="en-GB" sz="1600" dirty="0"/>
              <a:t>these loyalties are divergent and incompatible (e.g. </a:t>
            </a:r>
            <a:r>
              <a:rPr lang="en-GB" sz="1600" dirty="0" err="1"/>
              <a:t>Brunetto</a:t>
            </a:r>
            <a:r>
              <a:rPr lang="en-GB" sz="1600" dirty="0"/>
              <a:t> et al. 2016, </a:t>
            </a:r>
            <a:r>
              <a:rPr lang="en-GB" sz="1600" dirty="0" err="1"/>
              <a:t>Dudau</a:t>
            </a:r>
            <a:r>
              <a:rPr lang="en-GB" sz="1600" dirty="0"/>
              <a:t> et al. 2018)</a:t>
            </a:r>
          </a:p>
          <a:p>
            <a:pPr marL="1200150" lvl="2" indent="-285750">
              <a:buFont typeface="Arial" panose="020B0604020202020204" pitchFamily="34" charset="0"/>
              <a:buChar char="•"/>
              <a:defRPr/>
            </a:pPr>
            <a:endParaRPr lang="en-US" dirty="0"/>
          </a:p>
          <a:p>
            <a:endParaRPr lang="en-US" dirty="0"/>
          </a:p>
          <a:p>
            <a:endParaRPr lang="en-US" dirty="0"/>
          </a:p>
        </p:txBody>
      </p:sp>
      <p:pic>
        <p:nvPicPr>
          <p:cNvPr id="4" name="Picture 3">
            <a:extLst>
              <a:ext uri="{FF2B5EF4-FFF2-40B4-BE49-F238E27FC236}">
                <a16:creationId xmlns:a16="http://schemas.microsoft.com/office/drawing/2014/main" id="{DBE35039-E96D-FF4A-BA5C-50C4D8371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92"/>
            <a:ext cx="9144000" cy="1079500"/>
          </a:xfrm>
          <a:prstGeom prst="rect">
            <a:avLst/>
          </a:prstGeom>
        </p:spPr>
      </p:pic>
      <p:sp>
        <p:nvSpPr>
          <p:cNvPr id="5" name="TextBox 4">
            <a:extLst>
              <a:ext uri="{FF2B5EF4-FFF2-40B4-BE49-F238E27FC236}">
                <a16:creationId xmlns:a16="http://schemas.microsoft.com/office/drawing/2014/main" id="{B7D597ED-BA56-064F-BD4E-EFB26785E78F}"/>
              </a:ext>
            </a:extLst>
          </p:cNvPr>
          <p:cNvSpPr txBox="1"/>
          <p:nvPr/>
        </p:nvSpPr>
        <p:spPr>
          <a:xfrm>
            <a:off x="1979712" y="339502"/>
            <a:ext cx="6829185" cy="830997"/>
          </a:xfrm>
          <a:prstGeom prst="rect">
            <a:avLst/>
          </a:prstGeom>
          <a:noFill/>
        </p:spPr>
        <p:txBody>
          <a:bodyPr wrap="square" rtlCol="0">
            <a:spAutoFit/>
          </a:bodyPr>
          <a:lstStyle/>
          <a:p>
            <a:r>
              <a:rPr lang="en-US" b="1" dirty="0"/>
              <a:t>Background: front-line professionals </a:t>
            </a:r>
          </a:p>
          <a:p>
            <a:r>
              <a:rPr lang="en-US" b="1" dirty="0"/>
              <a:t>delivering public services</a:t>
            </a:r>
          </a:p>
        </p:txBody>
      </p:sp>
    </p:spTree>
    <p:extLst>
      <p:ext uri="{BB962C8B-B14F-4D97-AF65-F5344CB8AC3E}">
        <p14:creationId xmlns:p14="http://schemas.microsoft.com/office/powerpoint/2010/main" val="777018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347614"/>
            <a:ext cx="8208912" cy="345638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charset="0"/>
              <a:buChar char="•"/>
            </a:pPr>
            <a:r>
              <a:rPr lang="en-GB" sz="1800" dirty="0"/>
              <a:t>Hybrid accountability inherently linked with public organisations which deliver services under perpetually </a:t>
            </a:r>
            <a:r>
              <a:rPr lang="en-GB" sz="1800" b="1" dirty="0"/>
              <a:t>conflicting institutional logics </a:t>
            </a:r>
            <a:r>
              <a:rPr lang="mr-IN" sz="1800" dirty="0"/>
              <a:t>–</a:t>
            </a:r>
            <a:r>
              <a:rPr lang="en-GB" sz="1800" dirty="0"/>
              <a:t> e.g. with no commercial aims, yet under managerialist pressures. </a:t>
            </a:r>
          </a:p>
          <a:p>
            <a:pPr marL="285750" indent="-285750">
              <a:buFont typeface="Arial" charset="0"/>
              <a:buChar char="•"/>
            </a:pPr>
            <a:endParaRPr lang="en-GB" sz="1800" dirty="0"/>
          </a:p>
          <a:p>
            <a:pPr marL="285750" indent="-285750">
              <a:buFont typeface="Arial" charset="0"/>
              <a:buChar char="•"/>
            </a:pPr>
            <a:r>
              <a:rPr lang="en-GB" sz="1800" dirty="0"/>
              <a:t>Professionals internalise accountability through the responsibility they feel towards </a:t>
            </a:r>
            <a:r>
              <a:rPr lang="en-GB" sz="1800" b="1" dirty="0"/>
              <a:t>multiple </a:t>
            </a:r>
            <a:r>
              <a:rPr lang="en-GB" sz="1800" b="1" dirty="0" err="1"/>
              <a:t>accountors</a:t>
            </a:r>
            <a:r>
              <a:rPr lang="en-GB" sz="1800" dirty="0"/>
              <a:t>, e.g. patients, colleagues, supervisees, managers, professional bodies, their own moral values.</a:t>
            </a:r>
          </a:p>
          <a:p>
            <a:pPr marL="285750" indent="-285750">
              <a:buFont typeface="Arial" charset="0"/>
              <a:buChar char="•"/>
            </a:pPr>
            <a:endParaRPr lang="en-GB" sz="1800" dirty="0"/>
          </a:p>
          <a:p>
            <a:pPr marL="285750" indent="-285750">
              <a:buFont typeface="Arial" charset="0"/>
              <a:buChar char="•"/>
            </a:pPr>
            <a:r>
              <a:rPr lang="en-GB" sz="1800" dirty="0"/>
              <a:t>One step towards nuancing the long standing argument that managerial accountability, may be responsible for the deterioration of professional work outcomes –may be HA rather than MA</a:t>
            </a:r>
          </a:p>
          <a:p>
            <a:pPr marL="285750" indent="-285750">
              <a:buFont typeface="Arial" charset="0"/>
              <a:buChar char="•"/>
            </a:pPr>
            <a:endParaRPr lang="en-GB" sz="1800" dirty="0"/>
          </a:p>
          <a:p>
            <a:pPr marL="285750" indent="-285750">
              <a:buFont typeface="Arial" charset="0"/>
              <a:buChar char="•"/>
            </a:pPr>
            <a:endParaRPr lang="en-GB" sz="1800" dirty="0"/>
          </a:p>
        </p:txBody>
      </p:sp>
      <p:sp>
        <p:nvSpPr>
          <p:cNvPr id="9" name="Content Placeholder 8"/>
          <p:cNvSpPr>
            <a:spLocks noGrp="1"/>
          </p:cNvSpPr>
          <p:nvPr>
            <p:ph idx="1"/>
          </p:nvPr>
        </p:nvSpPr>
        <p:spPr>
          <a:xfrm>
            <a:off x="2051721" y="298481"/>
            <a:ext cx="6624736" cy="734432"/>
          </a:xfrm>
        </p:spPr>
        <p:txBody>
          <a:bodyPr/>
          <a:lstStyle/>
          <a:p>
            <a:pPr>
              <a:lnSpc>
                <a:spcPct val="90000"/>
              </a:lnSpc>
              <a:spcBef>
                <a:spcPct val="0"/>
              </a:spcBef>
            </a:pPr>
            <a:r>
              <a:rPr lang="en-GB" sz="2400" b="1" spc="-10" dirty="0"/>
              <a:t>Discussion and conclusion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 y="-241269"/>
            <a:ext cx="9144000" cy="1079500"/>
          </a:xfrm>
          <a:prstGeom prst="rect">
            <a:avLst/>
          </a:prstGeom>
        </p:spPr>
      </p:pic>
    </p:spTree>
    <p:extLst>
      <p:ext uri="{BB962C8B-B14F-4D97-AF65-F5344CB8AC3E}">
        <p14:creationId xmlns:p14="http://schemas.microsoft.com/office/powerpoint/2010/main" val="2747961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4" name="Title 1"/>
          <p:cNvSpPr>
            <a:spLocks noGrp="1"/>
          </p:cNvSpPr>
          <p:nvPr>
            <p:ph type="title"/>
          </p:nvPr>
        </p:nvSpPr>
        <p:spPr>
          <a:xfrm>
            <a:off x="467544" y="1250950"/>
            <a:ext cx="5184775" cy="1320800"/>
          </a:xfrm>
          <a:prstGeom prst="rect">
            <a:avLst/>
          </a:prstGeom>
        </p:spPr>
        <p:txBody>
          <a:bodyPr/>
          <a:lstStyle/>
          <a:p>
            <a:pPr>
              <a:defRPr/>
            </a:pPr>
            <a:r>
              <a:rPr lang="en-US" dirty="0">
                <a:solidFill>
                  <a:schemeClr val="bg1"/>
                </a:solidFill>
              </a:rPr>
              <a:t>Thank you</a:t>
            </a:r>
            <a:r>
              <a:rPr lang="en-GB" dirty="0">
                <a:solidFill>
                  <a:schemeClr val="bg1"/>
                </a:solidFill>
              </a:rPr>
              <a:t> </a:t>
            </a:r>
            <a:endParaRPr lang="en-US" dirty="0">
              <a:solidFill>
                <a:schemeClr val="bg1"/>
              </a:solidFill>
              <a:ea typeface="+mj-ea"/>
            </a:endParaRPr>
          </a:p>
        </p:txBody>
      </p:sp>
      <p:grpSp>
        <p:nvGrpSpPr>
          <p:cNvPr id="2" name="Group 1"/>
          <p:cNvGrpSpPr/>
          <p:nvPr/>
        </p:nvGrpSpPr>
        <p:grpSpPr>
          <a:xfrm>
            <a:off x="3203848" y="4022745"/>
            <a:ext cx="5659700" cy="830443"/>
            <a:chOff x="3203848" y="4022745"/>
            <a:chExt cx="5659700" cy="830443"/>
          </a:xfrm>
        </p:grpSpPr>
        <p:grpSp>
          <p:nvGrpSpPr>
            <p:cNvPr id="8" name="Group 7"/>
            <p:cNvGrpSpPr/>
            <p:nvPr/>
          </p:nvGrpSpPr>
          <p:grpSpPr>
            <a:xfrm>
              <a:off x="3203848" y="4227934"/>
              <a:ext cx="3331284" cy="616233"/>
              <a:chOff x="3779912" y="4371950"/>
              <a:chExt cx="3331284" cy="61623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439" y="4426272"/>
                <a:ext cx="201600" cy="201600"/>
              </a:xfrm>
              <a:prstGeom prst="rect">
                <a:avLst/>
              </a:prstGeom>
            </p:spPr>
          </p:pic>
          <p:pic>
            <p:nvPicPr>
              <p:cNvPr id="9" name="Picture 8"/>
              <p:cNvPicPr>
                <a:picLocks noChangeAspect="1"/>
              </p:cNvPicPr>
              <p:nvPr/>
            </p:nvPicPr>
            <p:blipFill>
              <a:blip r:embed="rId5"/>
              <a:stretch>
                <a:fillRect/>
              </a:stretch>
            </p:blipFill>
            <p:spPr>
              <a:xfrm>
                <a:off x="3779912" y="4786583"/>
                <a:ext cx="242653" cy="201600"/>
              </a:xfrm>
              <a:prstGeom prst="rect">
                <a:avLst/>
              </a:prstGeom>
            </p:spPr>
          </p:pic>
          <p:grpSp>
            <p:nvGrpSpPr>
              <p:cNvPr id="6" name="Group 5"/>
              <p:cNvGrpSpPr/>
              <p:nvPr/>
            </p:nvGrpSpPr>
            <p:grpSpPr>
              <a:xfrm>
                <a:off x="4003974" y="4371950"/>
                <a:ext cx="3107222" cy="595952"/>
                <a:chOff x="4003974" y="4371950"/>
                <a:chExt cx="3107222" cy="595952"/>
              </a:xfrm>
            </p:grpSpPr>
            <p:sp>
              <p:nvSpPr>
                <p:cNvPr id="11" name="TextBox 10"/>
                <p:cNvSpPr txBox="1"/>
                <p:nvPr/>
              </p:nvSpPr>
              <p:spPr>
                <a:xfrm>
                  <a:off x="4003974" y="4371950"/>
                  <a:ext cx="1680647" cy="276999"/>
                </a:xfrm>
                <a:prstGeom prst="rect">
                  <a:avLst/>
                </a:prstGeom>
                <a:noFill/>
              </p:spPr>
              <p:txBody>
                <a:bodyPr wrap="square" rtlCol="0">
                  <a:spAutoFit/>
                </a:bodyPr>
                <a:lstStyle/>
                <a:p>
                  <a:r>
                    <a:rPr lang="en-US" sz="1200" dirty="0">
                      <a:solidFill>
                        <a:schemeClr val="bg1"/>
                      </a:solidFill>
                      <a:latin typeface="+mn-lt"/>
                      <a:cs typeface="Helvetica"/>
                    </a:rPr>
                    <a:t>/</a:t>
                  </a:r>
                  <a:r>
                    <a:rPr lang="en-US" sz="1000" b="1" dirty="0">
                      <a:solidFill>
                        <a:schemeClr val="bg1"/>
                      </a:solidFill>
                      <a:ea typeface="Arial" charset="0"/>
                      <a:cs typeface="Arial" charset="0"/>
                    </a:rPr>
                    <a:t>glasgowuniversity</a:t>
                  </a:r>
                </a:p>
              </p:txBody>
            </p:sp>
            <p:sp>
              <p:nvSpPr>
                <p:cNvPr id="12" name="TextBox 11"/>
                <p:cNvSpPr txBox="1"/>
                <p:nvPr/>
              </p:nvSpPr>
              <p:spPr>
                <a:xfrm>
                  <a:off x="4010741" y="4711982"/>
                  <a:ext cx="1409756" cy="246221"/>
                </a:xfrm>
                <a:prstGeom prst="rect">
                  <a:avLst/>
                </a:prstGeom>
                <a:noFill/>
              </p:spPr>
              <p:txBody>
                <a:bodyPr wrap="square" rtlCol="0">
                  <a:spAutoFit/>
                </a:bodyPr>
                <a:lstStyle/>
                <a:p>
                  <a:r>
                    <a:rPr lang="en-US" sz="1000" dirty="0">
                      <a:solidFill>
                        <a:schemeClr val="bg1"/>
                      </a:solidFill>
                      <a:ea typeface="Arial" charset="0"/>
                      <a:cs typeface="Arial" charset="0"/>
                    </a:rPr>
                    <a:t>@</a:t>
                  </a:r>
                  <a:r>
                    <a:rPr lang="en-US" sz="1000" b="1" dirty="0">
                      <a:solidFill>
                        <a:schemeClr val="bg1"/>
                      </a:solidFill>
                      <a:ea typeface="Arial" charset="0"/>
                      <a:cs typeface="Arial" charset="0"/>
                    </a:rPr>
                    <a:t>UofGlasgow</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1414" y="4426272"/>
                  <a:ext cx="201600" cy="201600"/>
                </a:xfrm>
                <a:prstGeom prst="rect">
                  <a:avLst/>
                </a:prstGeom>
              </p:spPr>
            </p:pic>
            <p:sp>
              <p:nvSpPr>
                <p:cNvPr id="14" name="TextBox 13"/>
                <p:cNvSpPr txBox="1"/>
                <p:nvPr/>
              </p:nvSpPr>
              <p:spPr>
                <a:xfrm>
                  <a:off x="5713014" y="4371950"/>
                  <a:ext cx="1387068" cy="246221"/>
                </a:xfrm>
                <a:prstGeom prst="rect">
                  <a:avLst/>
                </a:prstGeom>
                <a:noFill/>
              </p:spPr>
              <p:txBody>
                <a:bodyPr wrap="square" rtlCol="0">
                  <a:spAutoFit/>
                </a:bodyPr>
                <a:lstStyle/>
                <a:p>
                  <a:r>
                    <a:rPr lang="en-US" sz="1000" b="1" dirty="0">
                      <a:solidFill>
                        <a:schemeClr val="bg1"/>
                      </a:solidFill>
                      <a:ea typeface="Arial" charset="0"/>
                      <a:cs typeface="Arial" charset="0"/>
                    </a:rPr>
                    <a:t>@UofGlasgow</a:t>
                  </a:r>
                </a:p>
              </p:txBody>
            </p:sp>
            <p:pic>
              <p:nvPicPr>
                <p:cNvPr id="16" name="Picture 4" descr="C:\Users\am384c\Desktop\snapcha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766302"/>
                  <a:ext cx="201600" cy="2016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724128" y="4711982"/>
                  <a:ext cx="1387068" cy="246221"/>
                </a:xfrm>
                <a:prstGeom prst="rect">
                  <a:avLst/>
                </a:prstGeom>
                <a:noFill/>
              </p:spPr>
              <p:txBody>
                <a:bodyPr wrap="square" rtlCol="0">
                  <a:spAutoFit/>
                </a:bodyPr>
                <a:lstStyle/>
                <a:p>
                  <a:r>
                    <a:rPr lang="en-US" sz="1000" b="1" dirty="0">
                      <a:solidFill>
                        <a:schemeClr val="bg1"/>
                      </a:solidFill>
                      <a:ea typeface="Arial" charset="0"/>
                      <a:cs typeface="Arial" charset="0"/>
                    </a:rPr>
                    <a:t>UofGlasgow</a:t>
                  </a:r>
                </a:p>
              </p:txBody>
            </p:sp>
          </p:grpSp>
        </p:grpSp>
        <p:grpSp>
          <p:nvGrpSpPr>
            <p:cNvPr id="27" name="Group 26"/>
            <p:cNvGrpSpPr/>
            <p:nvPr/>
          </p:nvGrpSpPr>
          <p:grpSpPr>
            <a:xfrm>
              <a:off x="7041144" y="4022745"/>
              <a:ext cx="1800200" cy="461111"/>
              <a:chOff x="5180938" y="4354264"/>
              <a:chExt cx="1800200" cy="461111"/>
            </a:xfrm>
          </p:grpSpPr>
          <p:grpSp>
            <p:nvGrpSpPr>
              <p:cNvPr id="26" name="Group 25"/>
              <p:cNvGrpSpPr/>
              <p:nvPr/>
            </p:nvGrpSpPr>
            <p:grpSpPr>
              <a:xfrm>
                <a:off x="5364088" y="4354264"/>
                <a:ext cx="1347232" cy="205795"/>
                <a:chOff x="5445269" y="4428444"/>
                <a:chExt cx="1347232" cy="205795"/>
              </a:xfrm>
            </p:grpSpPr>
            <p:pic>
              <p:nvPicPr>
                <p:cNvPr id="18" name="Shape 150"/>
                <p:cNvPicPr preferRelativeResize="0">
                  <a:picLocks noChangeAspect="1"/>
                </p:cNvPicPr>
                <p:nvPr/>
              </p:nvPicPr>
              <p:blipFill>
                <a:blip r:embed="rId8">
                  <a:alphaModFix/>
                </a:blip>
                <a:stretch>
                  <a:fillRect/>
                </a:stretch>
              </p:blipFill>
              <p:spPr>
                <a:xfrm>
                  <a:off x="6312854" y="4430733"/>
                  <a:ext cx="201600" cy="201600"/>
                </a:xfrm>
                <a:prstGeom prst="rect">
                  <a:avLst/>
                </a:prstGeom>
                <a:noFill/>
                <a:ln>
                  <a:noFill/>
                </a:ln>
              </p:spPr>
            </p:pic>
            <p:pic>
              <p:nvPicPr>
                <p:cNvPr id="19" name="Picture 18"/>
                <p:cNvPicPr>
                  <a:picLocks noChangeAspect="1"/>
                </p:cNvPicPr>
                <p:nvPr/>
              </p:nvPicPr>
              <p:blipFill>
                <a:blip r:embed="rId9"/>
                <a:stretch>
                  <a:fillRect/>
                </a:stretch>
              </p:blipFill>
              <p:spPr>
                <a:xfrm>
                  <a:off x="6016603" y="4430733"/>
                  <a:ext cx="201599" cy="201600"/>
                </a:xfrm>
                <a:prstGeom prst="rect">
                  <a:avLst/>
                </a:prstGeom>
              </p:spPr>
            </p:pic>
            <p:pic>
              <p:nvPicPr>
                <p:cNvPr id="20" name="Picture 19"/>
                <p:cNvPicPr>
                  <a:picLocks noChangeAspect="1"/>
                </p:cNvPicPr>
                <p:nvPr/>
              </p:nvPicPr>
              <p:blipFill rotWithShape="1">
                <a:blip r:embed="rId10"/>
                <a:srcRect l="2659" t="2922" r="3142" b="3299"/>
                <a:stretch/>
              </p:blipFill>
              <p:spPr>
                <a:xfrm>
                  <a:off x="5741207" y="4432639"/>
                  <a:ext cx="207067" cy="201600"/>
                </a:xfrm>
                <a:prstGeom prst="rect">
                  <a:avLst/>
                </a:prstGeom>
              </p:spPr>
            </p:pic>
            <p:pic>
              <p:nvPicPr>
                <p:cNvPr id="21" name="Picture 20"/>
                <p:cNvPicPr>
                  <a:picLocks noChangeAspect="1"/>
                </p:cNvPicPr>
                <p:nvPr/>
              </p:nvPicPr>
              <p:blipFill>
                <a:blip r:embed="rId11"/>
                <a:stretch>
                  <a:fillRect/>
                </a:stretch>
              </p:blipFill>
              <p:spPr>
                <a:xfrm>
                  <a:off x="6590901" y="4428444"/>
                  <a:ext cx="201600" cy="201600"/>
                </a:xfrm>
                <a:prstGeom prst="rect">
                  <a:avLst/>
                </a:prstGeom>
              </p:spPr>
            </p:pic>
            <p:pic>
              <p:nvPicPr>
                <p:cNvPr id="22" name="Picture 21"/>
                <p:cNvPicPr>
                  <a:picLocks noChangeAspect="1"/>
                </p:cNvPicPr>
                <p:nvPr/>
              </p:nvPicPr>
              <p:blipFill>
                <a:blip r:embed="rId12"/>
                <a:stretch>
                  <a:fillRect/>
                </a:stretch>
              </p:blipFill>
              <p:spPr>
                <a:xfrm>
                  <a:off x="5445269" y="4432639"/>
                  <a:ext cx="201600" cy="201600"/>
                </a:xfrm>
                <a:prstGeom prst="rect">
                  <a:avLst/>
                </a:prstGeom>
              </p:spPr>
            </p:pic>
          </p:grpSp>
          <p:sp>
            <p:nvSpPr>
              <p:cNvPr id="23" name="TextBox 22"/>
              <p:cNvSpPr txBox="1"/>
              <p:nvPr/>
            </p:nvSpPr>
            <p:spPr>
              <a:xfrm>
                <a:off x="5180938" y="4599931"/>
                <a:ext cx="1800200" cy="215444"/>
              </a:xfrm>
              <a:prstGeom prst="rect">
                <a:avLst/>
              </a:prstGeom>
              <a:noFill/>
            </p:spPr>
            <p:txBody>
              <a:bodyPr wrap="square" rtlCol="0">
                <a:spAutoFit/>
              </a:bodyPr>
              <a:lstStyle/>
              <a:p>
                <a:r>
                  <a:rPr lang="en-US" sz="800" b="1" dirty="0">
                    <a:solidFill>
                      <a:schemeClr val="bg1"/>
                    </a:solidFill>
                    <a:ea typeface="Arial" charset="0"/>
                    <a:cs typeface="Arial" charset="0"/>
                  </a:rPr>
                  <a:t>Search: University of Glasgow</a:t>
                </a:r>
              </a:p>
            </p:txBody>
          </p:sp>
        </p:grpSp>
        <p:sp>
          <p:nvSpPr>
            <p:cNvPr id="3" name="TextBox 2"/>
            <p:cNvSpPr txBox="1"/>
            <p:nvPr/>
          </p:nvSpPr>
          <p:spPr>
            <a:xfrm>
              <a:off x="6279188" y="4483856"/>
              <a:ext cx="2584360" cy="369332"/>
            </a:xfrm>
            <a:prstGeom prst="rect">
              <a:avLst/>
            </a:prstGeom>
            <a:noFill/>
            <a:effectLst>
              <a:outerShdw blurRad="1270000" dist="50800" dir="5400000" sx="200000" sy="200000" algn="ctr" rotWithShape="0">
                <a:schemeClr val="tx1"/>
              </a:outerShdw>
            </a:effectLst>
          </p:spPr>
          <p:txBody>
            <a:bodyPr wrap="square" rtlCol="0">
              <a:spAutoFit/>
            </a:bodyPr>
            <a:lstStyle/>
            <a:p>
              <a:r>
                <a:rPr lang="en-US" sz="1800" b="1" dirty="0">
                  <a:solidFill>
                    <a:schemeClr val="bg1"/>
                  </a:solidFill>
                </a:rPr>
                <a:t>#UofGWorldChangers</a:t>
              </a:r>
            </a:p>
          </p:txBody>
        </p:sp>
      </p:grpSp>
    </p:spTree>
    <p:extLst>
      <p:ext uri="{BB962C8B-B14F-4D97-AF65-F5344CB8AC3E}">
        <p14:creationId xmlns:p14="http://schemas.microsoft.com/office/powerpoint/2010/main" val="89567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136B2-0020-3541-97FC-890D55D3E33A}"/>
              </a:ext>
            </a:extLst>
          </p:cNvPr>
          <p:cNvSpPr>
            <a:spLocks noGrp="1"/>
          </p:cNvSpPr>
          <p:nvPr>
            <p:ph idx="1"/>
          </p:nvPr>
        </p:nvSpPr>
        <p:spPr>
          <a:xfrm>
            <a:off x="539552" y="1347614"/>
            <a:ext cx="7560840" cy="3240360"/>
          </a:xfrm>
        </p:spPr>
        <p:txBody>
          <a:bodyPr/>
          <a:lstStyle/>
          <a:p>
            <a:pPr marL="628650" lvl="1" indent="-171450">
              <a:buFont typeface="Symbol" charset="2"/>
              <a:buChar char="Þ"/>
              <a:defRPr/>
            </a:pPr>
            <a:r>
              <a:rPr lang="en-GB" sz="1600" dirty="0"/>
              <a:t>financial pressures on public services</a:t>
            </a:r>
          </a:p>
          <a:p>
            <a:pPr marL="628650" lvl="1" indent="-171450">
              <a:buFont typeface="Symbol" charset="2"/>
              <a:buChar char="Þ"/>
              <a:defRPr/>
            </a:pPr>
            <a:r>
              <a:rPr lang="en-GB" sz="1600" dirty="0"/>
              <a:t>borrowing efficiency techniques which are not entirely appropriate to public sector ethos and work demands</a:t>
            </a:r>
          </a:p>
          <a:p>
            <a:pPr marL="628650" lvl="1" indent="-171450">
              <a:buFont typeface="Symbol" charset="2"/>
              <a:buChar char="Þ"/>
              <a:defRPr/>
            </a:pPr>
            <a:r>
              <a:rPr lang="en-GB" sz="1600" dirty="0"/>
              <a:t>this leads to institutional hybridity (Olsen 2009, Christensen and </a:t>
            </a:r>
            <a:r>
              <a:rPr lang="en-GB" sz="1600" dirty="0" err="1"/>
              <a:t>Laegreid</a:t>
            </a:r>
            <a:r>
              <a:rPr lang="en-GB" sz="1600" dirty="0"/>
              <a:t> 2011)</a:t>
            </a:r>
          </a:p>
          <a:p>
            <a:pPr marL="628650" lvl="1" indent="-171450">
              <a:buFont typeface="Symbol" charset="2"/>
              <a:buChar char="Þ"/>
              <a:defRPr/>
            </a:pPr>
            <a:r>
              <a:rPr lang="en-GB" sz="1600" dirty="0"/>
              <a:t>hybrid practices encompass both professional and managerial dominant ‘logics’ to service delivery (e.g., </a:t>
            </a:r>
            <a:r>
              <a:rPr lang="en-GB" sz="1600" dirty="0" err="1"/>
              <a:t>Jarvinen</a:t>
            </a:r>
            <a:r>
              <a:rPr lang="en-GB" sz="1600" dirty="0"/>
              <a:t> 2016)</a:t>
            </a:r>
          </a:p>
          <a:p>
            <a:pPr marL="628650" lvl="1" indent="-171450">
              <a:buFont typeface="Symbol" charset="2"/>
              <a:buChar char="Þ"/>
              <a:defRPr/>
            </a:pPr>
            <a:r>
              <a:rPr lang="en-GB" sz="1600" dirty="0"/>
              <a:t>These ‘logics’ are</a:t>
            </a:r>
            <a:r>
              <a:rPr lang="en-GB" sz="1600" i="1" dirty="0"/>
              <a:t> </a:t>
            </a:r>
            <a:r>
              <a:rPr lang="en-US" sz="1600" dirty="0"/>
              <a:t>paradigms which form institutional contexts which ‘both regularize behavior and provide opportunity for agency and change’ (Thornton and Ocasio, 2008)</a:t>
            </a:r>
          </a:p>
          <a:p>
            <a:pPr marL="628650" lvl="1" indent="-171450">
              <a:buFont typeface="Symbol" charset="2"/>
              <a:buChar char="Þ"/>
              <a:defRPr/>
            </a:pPr>
            <a:r>
              <a:rPr lang="en-US" sz="1600" dirty="0"/>
              <a:t>Like complexity, H highlights systematic inconsistencies in organizing; unlike complexity, H suggests these inconsistencies are irreconcilable (</a:t>
            </a:r>
            <a:r>
              <a:rPr lang="en-GB" sz="1600" dirty="0"/>
              <a:t>Christensen &amp; </a:t>
            </a:r>
            <a:r>
              <a:rPr lang="en-GB" sz="1600" dirty="0" err="1"/>
              <a:t>Laegreid</a:t>
            </a:r>
            <a:r>
              <a:rPr lang="en-GB" sz="1600" dirty="0"/>
              <a:t>, 2011). </a:t>
            </a:r>
            <a:endParaRPr lang="en-US" sz="1600" dirty="0"/>
          </a:p>
          <a:p>
            <a:pPr>
              <a:buFont typeface="Arial" panose="020B0604020202020204" pitchFamily="34" charset="0"/>
              <a:buChar char="•"/>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BE35039-E96D-FF4A-BA5C-50C4D8371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92"/>
            <a:ext cx="9144000" cy="1079500"/>
          </a:xfrm>
          <a:prstGeom prst="rect">
            <a:avLst/>
          </a:prstGeom>
        </p:spPr>
      </p:pic>
      <p:sp>
        <p:nvSpPr>
          <p:cNvPr id="5" name="TextBox 4">
            <a:extLst>
              <a:ext uri="{FF2B5EF4-FFF2-40B4-BE49-F238E27FC236}">
                <a16:creationId xmlns:a16="http://schemas.microsoft.com/office/drawing/2014/main" id="{B7D597ED-BA56-064F-BD4E-EFB26785E78F}"/>
              </a:ext>
            </a:extLst>
          </p:cNvPr>
          <p:cNvSpPr txBox="1"/>
          <p:nvPr/>
        </p:nvSpPr>
        <p:spPr>
          <a:xfrm>
            <a:off x="3138755" y="339502"/>
            <a:ext cx="4540025" cy="830997"/>
          </a:xfrm>
          <a:prstGeom prst="rect">
            <a:avLst/>
          </a:prstGeom>
          <a:noFill/>
        </p:spPr>
        <p:txBody>
          <a:bodyPr wrap="none" rtlCol="0">
            <a:spAutoFit/>
          </a:bodyPr>
          <a:lstStyle/>
          <a:p>
            <a:r>
              <a:rPr lang="en-US" b="1" dirty="0"/>
              <a:t>Background: hybridization of </a:t>
            </a:r>
          </a:p>
          <a:p>
            <a:r>
              <a:rPr lang="en-US" b="1" dirty="0"/>
              <a:t>public sector </a:t>
            </a:r>
            <a:r>
              <a:rPr lang="en-US" b="1" dirty="0" err="1"/>
              <a:t>organisations</a:t>
            </a:r>
            <a:endParaRPr lang="en-US" b="1" dirty="0"/>
          </a:p>
        </p:txBody>
      </p:sp>
    </p:spTree>
    <p:extLst>
      <p:ext uri="{BB962C8B-B14F-4D97-AF65-F5344CB8AC3E}">
        <p14:creationId xmlns:p14="http://schemas.microsoft.com/office/powerpoint/2010/main" val="274018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411163"/>
            <a:ext cx="6912867" cy="504825"/>
          </a:xfrm>
        </p:spPr>
        <p:txBody>
          <a:bodyPr/>
          <a:lstStyle/>
          <a:p>
            <a:pPr eaLnBrk="1" hangingPunct="1">
              <a:defRPr/>
            </a:pPr>
            <a:r>
              <a:rPr lang="en-GB" sz="2400" dirty="0"/>
              <a:t>Hybridity in context</a:t>
            </a:r>
          </a:p>
        </p:txBody>
      </p:sp>
      <p:sp>
        <p:nvSpPr>
          <p:cNvPr id="3" name="Content Placeholder 2"/>
          <p:cNvSpPr>
            <a:spLocks noGrp="1"/>
          </p:cNvSpPr>
          <p:nvPr>
            <p:ph idx="1"/>
          </p:nvPr>
        </p:nvSpPr>
        <p:spPr>
          <a:xfrm>
            <a:off x="539750" y="1203325"/>
            <a:ext cx="7561263" cy="3600450"/>
          </a:xfrm>
        </p:spPr>
        <p:txBody>
          <a:bodyPr/>
          <a:lstStyle/>
          <a:p>
            <a:pPr marL="854075" lvl="1" indent="-396875" eaLnBrk="1" hangingPunct="1">
              <a:buFont typeface="Symbol" charset="2"/>
              <a:buChar char="Þ"/>
              <a:defRPr/>
            </a:pPr>
            <a:endParaRPr lang="en-GB" sz="1600" dirty="0">
              <a:cs typeface="ＭＳ Ｐゴシック" charset="0"/>
            </a:endParaRPr>
          </a:p>
          <a:p>
            <a:pPr marL="628650" lvl="1" indent="-171450" eaLnBrk="1" hangingPunct="1">
              <a:buFont typeface="Symbol" charset="2"/>
              <a:buChar char="Þ"/>
              <a:defRPr/>
            </a:pPr>
            <a:endParaRPr lang="en-GB" sz="1600" dirty="0">
              <a:cs typeface="ＭＳ Ｐゴシック" charset="0"/>
            </a:endParaRPr>
          </a:p>
          <a:p>
            <a:pPr lvl="1" eaLnBrk="1" hangingPunct="1">
              <a:defRPr/>
            </a:pPr>
            <a:endParaRPr lang="en-GB" sz="1600" dirty="0">
              <a:cs typeface="ＭＳ Ｐゴシック" charset="0"/>
            </a:endParaRPr>
          </a:p>
        </p:txBody>
      </p:sp>
      <p:pic>
        <p:nvPicPr>
          <p:cNvPr id="9221" name="Picture 4" descr="C:\Users\ad176r\Desktop\spectrum of public ser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90663"/>
            <a:ext cx="61198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1360488" y="4268788"/>
            <a:ext cx="4572000" cy="258084"/>
          </a:xfrm>
          <a:prstGeom prst="rect">
            <a:avLst/>
          </a:prstGeom>
          <a:solidFill>
            <a:srgbClr val="FFFFFF"/>
          </a:solidFill>
          <a:ln w="9525">
            <a:solidFill>
              <a:srgbClr val="000000"/>
            </a:solidFill>
            <a:miter lim="800000"/>
            <a:headEnd/>
            <a:tailEnd/>
          </a:ln>
        </p:spPr>
        <p:txBody>
          <a:bodyPr>
            <a:spAutoFit/>
          </a:bodyPr>
          <a:lstStyle/>
          <a:p>
            <a:pPr>
              <a:lnSpc>
                <a:spcPct val="115000"/>
              </a:lnSpc>
              <a:spcAft>
                <a:spcPts val="0"/>
              </a:spcAft>
              <a:defRPr/>
            </a:pPr>
            <a:r>
              <a:rPr lang="en-GB" sz="1000" dirty="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Fig 1: The public services spectrum </a:t>
            </a:r>
            <a:r>
              <a:rPr lang="en-GB" sz="1000" i="1" dirty="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(Source: Laing, 2003)</a:t>
            </a:r>
            <a:endParaRPr lang="en-GB" sz="11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a:spLocks noChangeArrowheads="1"/>
          </p:cNvSpPr>
          <p:nvPr/>
        </p:nvSpPr>
        <p:spPr bwMode="auto">
          <a:xfrm>
            <a:off x="2376487" y="1375773"/>
            <a:ext cx="388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GB" altLang="en-US" dirty="0"/>
              <a:t>         </a:t>
            </a:r>
            <a:r>
              <a:rPr lang="en-GB" altLang="en-US" sz="1600" b="1" dirty="0"/>
              <a:t>Institutional hybridity</a:t>
            </a:r>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8622"/>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971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411163"/>
            <a:ext cx="6912867" cy="504825"/>
          </a:xfrm>
        </p:spPr>
        <p:txBody>
          <a:bodyPr/>
          <a:lstStyle/>
          <a:p>
            <a:pPr eaLnBrk="1" hangingPunct="1">
              <a:defRPr/>
            </a:pPr>
            <a:r>
              <a:rPr lang="en-GB" sz="2400" dirty="0"/>
              <a:t>Hybridity in context</a:t>
            </a:r>
          </a:p>
        </p:txBody>
      </p:sp>
      <p:sp>
        <p:nvSpPr>
          <p:cNvPr id="3" name="Content Placeholder 2"/>
          <p:cNvSpPr>
            <a:spLocks noGrp="1"/>
          </p:cNvSpPr>
          <p:nvPr>
            <p:ph idx="1"/>
          </p:nvPr>
        </p:nvSpPr>
        <p:spPr>
          <a:xfrm>
            <a:off x="539750" y="1203325"/>
            <a:ext cx="7561263" cy="3600450"/>
          </a:xfrm>
        </p:spPr>
        <p:txBody>
          <a:bodyPr/>
          <a:lstStyle/>
          <a:p>
            <a:pPr marL="854075" lvl="1" indent="-396875" eaLnBrk="1" hangingPunct="1">
              <a:buFont typeface="Symbol" charset="2"/>
              <a:buChar char="Þ"/>
              <a:defRPr/>
            </a:pPr>
            <a:endParaRPr lang="en-GB" sz="1600" dirty="0">
              <a:cs typeface="ＭＳ Ｐゴシック" charset="0"/>
            </a:endParaRPr>
          </a:p>
          <a:p>
            <a:pPr marL="628650" lvl="1" indent="-171450" eaLnBrk="1" hangingPunct="1">
              <a:buFont typeface="Symbol" charset="2"/>
              <a:buChar char="Þ"/>
              <a:defRPr/>
            </a:pPr>
            <a:endParaRPr lang="en-GB" sz="1600" dirty="0">
              <a:cs typeface="ＭＳ Ｐゴシック" charset="0"/>
            </a:endParaRPr>
          </a:p>
          <a:p>
            <a:pPr lvl="1" eaLnBrk="1" hangingPunct="1">
              <a:defRPr/>
            </a:pPr>
            <a:endParaRPr lang="en-GB" sz="1600" dirty="0">
              <a:cs typeface="ＭＳ Ｐゴシック" charset="0"/>
            </a:endParaRPr>
          </a:p>
        </p:txBody>
      </p:sp>
      <p:sp>
        <p:nvSpPr>
          <p:cNvPr id="7" name="Text Box 2"/>
          <p:cNvSpPr txBox="1">
            <a:spLocks noChangeArrowheads="1"/>
          </p:cNvSpPr>
          <p:nvPr/>
        </p:nvSpPr>
        <p:spPr bwMode="auto">
          <a:xfrm>
            <a:off x="1360488" y="4268788"/>
            <a:ext cx="4572000" cy="269304"/>
          </a:xfrm>
          <a:prstGeom prst="rect">
            <a:avLst/>
          </a:prstGeom>
          <a:solidFill>
            <a:srgbClr val="FFFFFF"/>
          </a:solidFill>
          <a:ln w="9525">
            <a:solidFill>
              <a:srgbClr val="000000"/>
            </a:solidFill>
            <a:miter lim="800000"/>
            <a:headEnd/>
            <a:tailEnd/>
          </a:ln>
        </p:spPr>
        <p:txBody>
          <a:bodyPr>
            <a:spAutoFit/>
          </a:bodyPr>
          <a:lstStyle/>
          <a:p>
            <a:pPr>
              <a:lnSpc>
                <a:spcPct val="115000"/>
              </a:lnSpc>
              <a:spcAft>
                <a:spcPts val="0"/>
              </a:spcAft>
              <a:defRPr/>
            </a:pPr>
            <a:r>
              <a:rPr lang="en-GB" sz="1000" dirty="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Fig 2: Modified public services spectrum</a:t>
            </a:r>
            <a:endParaRPr lang="en-GB" sz="1000" i="1" dirty="0">
              <a:solidFill>
                <a:schemeClr val="accent5"/>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08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37" y="1533525"/>
            <a:ext cx="6867525" cy="2076450"/>
          </a:xfrm>
          <a:prstGeom prst="rect">
            <a:avLst/>
          </a:prstGeom>
        </p:spPr>
      </p:pic>
    </p:spTree>
    <p:extLst>
      <p:ext uri="{BB962C8B-B14F-4D97-AF65-F5344CB8AC3E}">
        <p14:creationId xmlns:p14="http://schemas.microsoft.com/office/powerpoint/2010/main" val="1772233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984615"/>
            <a:ext cx="8532440" cy="403540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1800" b="1" i="0" u="none" strike="noStrike" cap="none" normalizeH="0" baseline="0" dirty="0">
                <a:ln>
                  <a:noFill/>
                </a:ln>
                <a:solidFill>
                  <a:schemeClr val="tx1"/>
                </a:solidFill>
                <a:effectLst/>
                <a:latin typeface="+mj-lt"/>
                <a:ea typeface="ＭＳ Ｐゴシック" charset="-128"/>
                <a:cs typeface="ＭＳ Ｐゴシック" charset="-128"/>
              </a:rPr>
              <a:t>Accountability is:</a:t>
            </a:r>
            <a:r>
              <a:rPr kumimoji="0" lang="en-US" sz="1800" b="1" i="0" u="none" strike="noStrike" cap="none" normalizeH="0" dirty="0">
                <a:ln>
                  <a:noFill/>
                </a:ln>
                <a:solidFill>
                  <a:schemeClr val="tx1"/>
                </a:solidFill>
                <a:effectLst/>
                <a:latin typeface="+mj-lt"/>
                <a:ea typeface="ＭＳ Ｐゴシック" charset="-128"/>
                <a:cs typeface="ＭＳ Ｐゴシック" charset="-128"/>
              </a:rPr>
              <a:t> ‘the giving and demanding of reasons for conduct’ (Roberts and </a:t>
            </a:r>
            <a:r>
              <a:rPr kumimoji="0" lang="en-US" sz="1800" b="1" i="0" u="none" strike="noStrike" cap="none" normalizeH="0" dirty="0" err="1">
                <a:ln>
                  <a:noFill/>
                </a:ln>
                <a:solidFill>
                  <a:schemeClr val="tx1"/>
                </a:solidFill>
                <a:effectLst/>
                <a:latin typeface="+mj-lt"/>
                <a:ea typeface="ＭＳ Ｐゴシック" charset="-128"/>
                <a:cs typeface="ＭＳ Ｐゴシック" charset="-128"/>
              </a:rPr>
              <a:t>Scapens</a:t>
            </a:r>
            <a:r>
              <a:rPr kumimoji="0" lang="en-US" sz="1800" b="1" i="0" u="none" strike="noStrike" cap="none" normalizeH="0" dirty="0">
                <a:ln>
                  <a:noFill/>
                </a:ln>
                <a:solidFill>
                  <a:schemeClr val="tx1"/>
                </a:solidFill>
                <a:effectLst/>
                <a:latin typeface="+mj-lt"/>
                <a:ea typeface="ＭＳ Ｐゴシック" charset="-128"/>
                <a:cs typeface="ＭＳ Ｐゴシック" charset="-128"/>
              </a:rPr>
              <a:t> 1985, p. 445); responsibility</a:t>
            </a:r>
          </a:p>
          <a:p>
            <a:pPr marL="285750" indent="-285750" eaLnBrk="0" hangingPunct="0">
              <a:buFont typeface="Arial" panose="020B0604020202020204" pitchFamily="34" charset="0"/>
              <a:buChar char="•"/>
            </a:pPr>
            <a:r>
              <a:rPr lang="en-US" sz="1800" b="1" dirty="0">
                <a:latin typeface="+mj-lt"/>
                <a:ea typeface="ＭＳ Ｐゴシック" charset="-128"/>
                <a:cs typeface="ＭＳ Ｐゴシック" charset="-128"/>
              </a:rPr>
              <a:t>The </a:t>
            </a:r>
            <a:r>
              <a:rPr lang="en-US" sz="1800" b="1" dirty="0" err="1">
                <a:latin typeface="+mj-lt"/>
                <a:ea typeface="ＭＳ Ｐゴシック" charset="-128"/>
                <a:cs typeface="ＭＳ Ｐゴシック" charset="-128"/>
              </a:rPr>
              <a:t>accountee</a:t>
            </a:r>
            <a:r>
              <a:rPr lang="en-US" sz="1800" b="1" dirty="0">
                <a:latin typeface="+mj-lt"/>
                <a:ea typeface="ＭＳ Ｐゴシック" charset="-128"/>
                <a:cs typeface="ＭＳ Ｐゴシック" charset="-128"/>
              </a:rPr>
              <a:t>: public sector professionals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b="1" baseline="0" dirty="0">
                <a:latin typeface="+mj-lt"/>
                <a:ea typeface="ＭＳ Ｐゴシック" charset="-128"/>
                <a:cs typeface="ＭＳ Ｐゴシック" charset="-128"/>
              </a:rPr>
              <a:t>The </a:t>
            </a:r>
            <a:r>
              <a:rPr lang="en-US" sz="1800" b="1" baseline="0" dirty="0" err="1">
                <a:latin typeface="+mj-lt"/>
                <a:ea typeface="ＭＳ Ｐゴシック" charset="-128"/>
                <a:cs typeface="ＭＳ Ｐゴシック" charset="-128"/>
              </a:rPr>
              <a:t>accountor</a:t>
            </a:r>
            <a:r>
              <a:rPr lang="en-US" sz="1800" b="1" baseline="0" dirty="0">
                <a:latin typeface="+mj-lt"/>
                <a:ea typeface="ＭＳ Ｐゴシック" charset="-128"/>
                <a:cs typeface="ＭＳ Ｐゴシック" charset="-128"/>
              </a:rPr>
              <a:t>: management the government; service users; citizens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800" b="1" baseline="0" dirty="0">
              <a:latin typeface="+mj-lt"/>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b="1" baseline="0" dirty="0">
                <a:latin typeface="+mj-lt"/>
                <a:ea typeface="ＭＳ Ｐゴシック" charset="-128"/>
                <a:cs typeface="ＭＳ Ｐゴシック" charset="-128"/>
              </a:rPr>
              <a:t>Hybrid accountability</a:t>
            </a:r>
            <a:r>
              <a:rPr lang="en-US" sz="1800" b="1" dirty="0">
                <a:latin typeface="+mj-lt"/>
                <a:ea typeface="ＭＳ Ｐゴシック" charset="-128"/>
                <a:cs typeface="ＭＳ Ｐゴシック" charset="-128"/>
              </a:rPr>
              <a:t> –</a:t>
            </a:r>
            <a:r>
              <a:rPr lang="en-US" sz="1800" dirty="0">
                <a:latin typeface="+mj-lt"/>
                <a:ea typeface="ＭＳ Ｐゴシック" charset="-128"/>
                <a:cs typeface="ＭＳ Ｐゴシック" charset="-128"/>
              </a:rPr>
              <a:t>my premise: HA is</a:t>
            </a:r>
            <a:r>
              <a:rPr lang="en-US" sz="1800" baseline="0" dirty="0">
                <a:latin typeface="+mj-lt"/>
                <a:ea typeface="ＭＳ Ｐゴシック" charset="-128"/>
                <a:cs typeface="ＭＳ Ｐゴシック" charset="-128"/>
              </a:rPr>
              <a:t> brought about by NPM and boiling down to the</a:t>
            </a:r>
            <a:r>
              <a:rPr lang="en-US" sz="1800" dirty="0">
                <a:latin typeface="+mj-lt"/>
                <a:ea typeface="ＭＳ Ｐゴシック" charset="-128"/>
                <a:cs typeface="ＭＳ Ｐゴシック" charset="-128"/>
              </a:rPr>
              <a:t> irreconcilable difference, yet co-existence, of managerial and professional accountability</a:t>
            </a:r>
          </a:p>
          <a:p>
            <a:pPr marL="742950" lvl="1" indent="-285750" eaLnBrk="0" hangingPunct="0">
              <a:buFont typeface="Arial" panose="020B0604020202020204" pitchFamily="34" charset="0"/>
              <a:buChar char="•"/>
            </a:pPr>
            <a:r>
              <a:rPr lang="en-US" sz="1800" b="1" dirty="0">
                <a:latin typeface="+mj-lt"/>
                <a:ea typeface="ＭＳ Ｐゴシック" charset="-128"/>
                <a:cs typeface="ＭＳ Ｐゴシック" charset="-128"/>
              </a:rPr>
              <a:t>Professional accountability: </a:t>
            </a:r>
            <a:r>
              <a:rPr lang="en-US" sz="1800" dirty="0">
                <a:latin typeface="+mj-lt"/>
                <a:ea typeface="ＭＳ Ｐゴシック" charset="-128"/>
                <a:cs typeface="ＭＳ Ｐゴシック" charset="-128"/>
              </a:rPr>
              <a:t>for client level outcomes; to peers &amp; professional body; proxies largely unknown </a:t>
            </a:r>
          </a:p>
          <a:p>
            <a:pPr marL="742950" lvl="1" indent="-285750" eaLnBrk="0" hangingPunct="0">
              <a:buFont typeface="Arial" panose="020B0604020202020204" pitchFamily="34" charset="0"/>
              <a:buChar char="•"/>
            </a:pPr>
            <a:r>
              <a:rPr lang="en-US" sz="1800" b="1" dirty="0">
                <a:latin typeface="+mj-lt"/>
                <a:ea typeface="ＭＳ Ｐゴシック" charset="-128"/>
                <a:cs typeface="ＭＳ Ｐゴシック" charset="-128"/>
              </a:rPr>
              <a:t>Managerial accountability: </a:t>
            </a:r>
            <a:r>
              <a:rPr lang="en-US" sz="1800" dirty="0">
                <a:latin typeface="+mj-lt"/>
                <a:ea typeface="ＭＳ Ｐゴシック" charset="-128"/>
                <a:cs typeface="ＭＳ Ｐゴシック" charset="-128"/>
              </a:rPr>
              <a:t>for service outputs; to managers; proxies: </a:t>
            </a:r>
            <a:r>
              <a:rPr lang="en-GB" sz="1800" dirty="0">
                <a:latin typeface="+mj-lt"/>
              </a:rPr>
              <a:t>intense performance measurement, increased workload, decreased professional discretion and autonomy</a:t>
            </a:r>
            <a:endParaRPr lang="en-US" sz="1800" dirty="0">
              <a:latin typeface="+mj-lt"/>
              <a:ea typeface="ＭＳ Ｐゴシック" charset="-128"/>
              <a:cs typeface="ＭＳ Ｐゴシック" charset="-128"/>
            </a:endParaRPr>
          </a:p>
          <a:p>
            <a:pPr marL="742950" lvl="1" indent="-285750" eaLnBrk="0" hangingPunct="0">
              <a:buFont typeface="Arial" panose="020B0604020202020204" pitchFamily="34" charset="0"/>
              <a:buChar char="•"/>
            </a:pPr>
            <a:endParaRPr lang="en-US" sz="1800" b="1" dirty="0">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600" b="1" baseline="0" dirty="0">
              <a:ea typeface="ＭＳ Ｐゴシック" charset="-128"/>
              <a:cs typeface="ＭＳ Ｐゴシック" charset="-128"/>
            </a:endParaRPr>
          </a:p>
        </p:txBody>
      </p:sp>
      <p:sp>
        <p:nvSpPr>
          <p:cNvPr id="9" name="Content Placeholder 8"/>
          <p:cNvSpPr>
            <a:spLocks noGrp="1"/>
          </p:cNvSpPr>
          <p:nvPr>
            <p:ph idx="1"/>
          </p:nvPr>
        </p:nvSpPr>
        <p:spPr>
          <a:xfrm>
            <a:off x="2424421" y="298481"/>
            <a:ext cx="5904121" cy="734432"/>
          </a:xfrm>
        </p:spPr>
        <p:txBody>
          <a:bodyPr/>
          <a:lstStyle/>
          <a:p>
            <a:pPr>
              <a:lnSpc>
                <a:spcPct val="90000"/>
              </a:lnSpc>
              <a:spcBef>
                <a:spcPct val="0"/>
              </a:spcBef>
            </a:pPr>
            <a:r>
              <a:rPr lang="en-GB" sz="2400" b="1" spc="-10" dirty="0"/>
              <a:t>Hybrid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885"/>
            <a:ext cx="9144000" cy="1079500"/>
          </a:xfrm>
          <a:prstGeom prst="rect">
            <a:avLst/>
          </a:prstGeom>
        </p:spPr>
      </p:pic>
    </p:spTree>
    <p:extLst>
      <p:ext uri="{BB962C8B-B14F-4D97-AF65-F5344CB8AC3E}">
        <p14:creationId xmlns:p14="http://schemas.microsoft.com/office/powerpoint/2010/main" val="230102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984615"/>
            <a:ext cx="7560840" cy="403540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1" dirty="0">
                <a:latin typeface="+mj-lt"/>
                <a:ea typeface="ＭＳ Ｐゴシック" charset="-128"/>
                <a:cs typeface="ＭＳ Ｐゴシック" charset="-128"/>
              </a:rPr>
              <a:t>Recent literature: </a:t>
            </a:r>
          </a:p>
          <a:p>
            <a:pPr marL="285750" indent="-285750" eaLnBrk="0" hangingPunct="0">
              <a:buFont typeface="Arial" panose="020B0604020202020204" pitchFamily="34" charset="0"/>
              <a:buChar char="•"/>
            </a:pPr>
            <a:r>
              <a:rPr lang="en-GB" sz="1800" dirty="0">
                <a:latin typeface="+mn-lt"/>
              </a:rPr>
              <a:t>A close examination of accountability types (e.g., Law 1999, </a:t>
            </a:r>
            <a:r>
              <a:rPr lang="en-GB" sz="1800" dirty="0" err="1">
                <a:latin typeface="+mn-lt"/>
              </a:rPr>
              <a:t>Bovens</a:t>
            </a:r>
            <a:r>
              <a:rPr lang="en-GB" sz="1800" dirty="0">
                <a:latin typeface="+mn-lt"/>
              </a:rPr>
              <a:t> 2009, Kallio et al. 2016) reveals two ‘meta’ categories: professional (incorporating professional and legal accountability) and managerial (entailing managerial and process / bureaucratic accountability) </a:t>
            </a:r>
            <a:endParaRPr lang="en-US" sz="1800" dirty="0">
              <a:latin typeface="+mn-lt"/>
              <a:ea typeface="ＭＳ Ｐゴシック" charset="-128"/>
              <a:cs typeface="ＭＳ Ｐゴシック" charset="-128"/>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a:latin typeface="+mj-lt"/>
                <a:ea typeface="ＭＳ Ｐゴシック" charset="-128"/>
                <a:cs typeface="ＭＳ Ｐゴシック" charset="-128"/>
              </a:rPr>
              <a:t>H</a:t>
            </a:r>
            <a:r>
              <a:rPr lang="en-US" sz="1800" baseline="0" dirty="0">
                <a:latin typeface="+mj-lt"/>
                <a:ea typeface="ＭＳ Ｐゴシック" charset="-128"/>
                <a:cs typeface="ＭＳ Ｐゴシック" charset="-128"/>
              </a:rPr>
              <a:t>ybridity</a:t>
            </a:r>
            <a:r>
              <a:rPr lang="en-US" sz="1800" dirty="0">
                <a:latin typeface="+mj-lt"/>
                <a:ea typeface="ＭＳ Ｐゴシック" charset="-128"/>
                <a:cs typeface="ＭＳ Ｐゴシック" charset="-128"/>
              </a:rPr>
              <a:t> involves a mix of accountability types (e.g. </a:t>
            </a:r>
            <a:r>
              <a:rPr lang="en-US" sz="1800" dirty="0" err="1">
                <a:latin typeface="+mj-lt"/>
                <a:ea typeface="ＭＳ Ｐゴシック" charset="-128"/>
                <a:cs typeface="ＭＳ Ｐゴシック" charset="-128"/>
              </a:rPr>
              <a:t>Ewert</a:t>
            </a:r>
            <a:r>
              <a:rPr lang="en-US" sz="1800" dirty="0">
                <a:latin typeface="+mj-lt"/>
                <a:ea typeface="ＭＳ Ｐゴシック" charset="-128"/>
                <a:cs typeface="ＭＳ Ｐゴシック" charset="-128"/>
              </a:rPr>
              <a:t> 2018) but no consensus as to which:</a:t>
            </a:r>
          </a:p>
          <a:p>
            <a:pPr marL="742950" lvl="1" indent="-285750" eaLnBrk="0" hangingPunct="0">
              <a:buFont typeface="Arial" panose="020B0604020202020204" pitchFamily="34" charset="0"/>
              <a:buChar char="•"/>
            </a:pPr>
            <a:r>
              <a:rPr lang="en-US" sz="1800" dirty="0">
                <a:latin typeface="+mj-lt"/>
                <a:ea typeface="ＭＳ Ｐゴシック" charset="-128"/>
                <a:cs typeface="ＭＳ Ｐゴシック" charset="-128"/>
              </a:rPr>
              <a:t>‘bridging vertical and horizontal accountability relationship’ (e.g. </a:t>
            </a:r>
            <a:r>
              <a:rPr lang="en-US" sz="1800" dirty="0" err="1">
                <a:latin typeface="+mj-lt"/>
                <a:ea typeface="ＭＳ Ｐゴシック" charset="-128"/>
                <a:cs typeface="ＭＳ Ｐゴシック" charset="-128"/>
              </a:rPr>
              <a:t>Gotz</a:t>
            </a:r>
            <a:r>
              <a:rPr lang="en-US" sz="1800" dirty="0">
                <a:latin typeface="+mj-lt"/>
                <a:ea typeface="ＭＳ Ｐゴシック" charset="-128"/>
                <a:cs typeface="ＭＳ Ｐゴシック" charset="-128"/>
              </a:rPr>
              <a:t> and Jenkins 2001, </a:t>
            </a:r>
            <a:r>
              <a:rPr lang="en-US" sz="1800" dirty="0" err="1">
                <a:latin typeface="+mj-lt"/>
                <a:ea typeface="ＭＳ Ｐゴシック" charset="-128"/>
                <a:cs typeface="ＭＳ Ｐゴシック" charset="-128"/>
              </a:rPr>
              <a:t>Koliba</a:t>
            </a:r>
            <a:r>
              <a:rPr lang="en-US" sz="1800" dirty="0">
                <a:latin typeface="+mj-lt"/>
                <a:ea typeface="ＭＳ Ｐゴシック" charset="-128"/>
                <a:cs typeface="ＭＳ Ｐゴシック" charset="-128"/>
              </a:rPr>
              <a:t> t al. 2011)</a:t>
            </a:r>
          </a:p>
          <a:p>
            <a:pPr marL="742950" lvl="1" indent="-285750" eaLnBrk="0" hangingPunct="0">
              <a:buFont typeface="Arial" panose="020B0604020202020204" pitchFamily="34" charset="0"/>
              <a:buChar char="•"/>
            </a:pPr>
            <a:r>
              <a:rPr lang="en-US" sz="1800" dirty="0">
                <a:latin typeface="+mj-lt"/>
                <a:ea typeface="ＭＳ Ｐゴシック" charset="-128"/>
                <a:cs typeface="ＭＳ Ｐゴシック" charset="-128"/>
              </a:rPr>
              <a:t>a mix of formal and informal accountability (</a:t>
            </a:r>
            <a:r>
              <a:rPr lang="en-US" sz="1800" dirty="0" err="1">
                <a:latin typeface="+mj-lt"/>
                <a:ea typeface="ＭＳ Ｐゴシック" charset="-128"/>
                <a:cs typeface="ＭＳ Ｐゴシック" charset="-128"/>
              </a:rPr>
              <a:t>Romzek</a:t>
            </a:r>
            <a:r>
              <a:rPr lang="en-US" sz="1800" dirty="0">
                <a:latin typeface="+mj-lt"/>
                <a:ea typeface="ＭＳ Ｐゴシック" charset="-128"/>
                <a:cs typeface="ＭＳ Ｐゴシック" charset="-128"/>
              </a:rPr>
              <a:t> et al. 2012)</a:t>
            </a:r>
          </a:p>
          <a:p>
            <a:pPr marL="742950" lvl="1" indent="-285750" eaLnBrk="0" hangingPunct="0">
              <a:buFont typeface="Arial" panose="020B0604020202020204" pitchFamily="34" charset="0"/>
              <a:buChar char="•"/>
            </a:pPr>
            <a:r>
              <a:rPr lang="en-US" sz="1800" dirty="0">
                <a:latin typeface="+mj-lt"/>
                <a:ea typeface="ＭＳ Ｐゴシック" charset="-128"/>
                <a:cs typeface="ＭＳ Ｐゴシック" charset="-128"/>
              </a:rPr>
              <a:t>‘hybrid accountability obligations’ are a mix of vertical &amp; horizontal, as well as formal and informal accountability (Gore et al. 2018)</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a:latin typeface="+mj-lt"/>
                <a:ea typeface="ＭＳ Ｐゴシック" charset="-128"/>
                <a:cs typeface="ＭＳ Ｐゴシック" charset="-128"/>
              </a:rPr>
              <a:t>Most studies follow an organizational focus, rather than a people’s focus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a:latin typeface="+mj-lt"/>
                <a:ea typeface="ＭＳ Ｐゴシック" charset="-128"/>
                <a:cs typeface="ＭＳ Ｐゴシック" charset="-128"/>
              </a:rPr>
              <a:t>Most studies take a theoretical institutional logics’ perspective</a:t>
            </a:r>
          </a:p>
          <a:p>
            <a:pPr marR="0" algn="l" defTabSz="914400" rtl="0" eaLnBrk="0" fontAlgn="base" latinLnBrk="0" hangingPunct="0">
              <a:lnSpc>
                <a:spcPct val="100000"/>
              </a:lnSpc>
              <a:spcBef>
                <a:spcPct val="0"/>
              </a:spcBef>
              <a:spcAft>
                <a:spcPct val="0"/>
              </a:spcAft>
              <a:buClrTx/>
              <a:buSzTx/>
              <a:tabLst/>
            </a:pPr>
            <a:endParaRPr lang="en-US" sz="1600" baseline="0" dirty="0">
              <a:ea typeface="ＭＳ Ｐゴシック" charset="-128"/>
              <a:cs typeface="ＭＳ Ｐゴシック" charset="-128"/>
            </a:endParaRPr>
          </a:p>
          <a:p>
            <a:pPr marR="0" algn="l" defTabSz="914400" rtl="0" eaLnBrk="0" fontAlgn="base" latinLnBrk="0" hangingPunct="0">
              <a:lnSpc>
                <a:spcPct val="100000"/>
              </a:lnSpc>
              <a:spcBef>
                <a:spcPct val="0"/>
              </a:spcBef>
              <a:spcAft>
                <a:spcPct val="0"/>
              </a:spcAft>
              <a:buClrTx/>
              <a:buSzTx/>
              <a:tabLst/>
            </a:pPr>
            <a:endParaRPr lang="en-US" sz="1600" baseline="0" dirty="0">
              <a:ea typeface="ＭＳ Ｐゴシック" charset="-128"/>
              <a:cs typeface="ＭＳ Ｐゴシック" charset="-128"/>
            </a:endParaRPr>
          </a:p>
        </p:txBody>
      </p:sp>
      <p:sp>
        <p:nvSpPr>
          <p:cNvPr id="9" name="Content Placeholder 8"/>
          <p:cNvSpPr>
            <a:spLocks noGrp="1"/>
          </p:cNvSpPr>
          <p:nvPr>
            <p:ph idx="1"/>
          </p:nvPr>
        </p:nvSpPr>
        <p:spPr>
          <a:xfrm>
            <a:off x="2424421" y="298481"/>
            <a:ext cx="5904121" cy="734432"/>
          </a:xfrm>
        </p:spPr>
        <p:txBody>
          <a:bodyPr/>
          <a:lstStyle/>
          <a:p>
            <a:pPr>
              <a:lnSpc>
                <a:spcPct val="90000"/>
              </a:lnSpc>
              <a:spcBef>
                <a:spcPct val="0"/>
              </a:spcBef>
            </a:pPr>
            <a:r>
              <a:rPr lang="en-GB" sz="2400" b="1" spc="-10" dirty="0"/>
              <a:t>Hybrid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885"/>
            <a:ext cx="9144000" cy="1079500"/>
          </a:xfrm>
          <a:prstGeom prst="rect">
            <a:avLst/>
          </a:prstGeom>
        </p:spPr>
      </p:pic>
    </p:spTree>
    <p:extLst>
      <p:ext uri="{BB962C8B-B14F-4D97-AF65-F5344CB8AC3E}">
        <p14:creationId xmlns:p14="http://schemas.microsoft.com/office/powerpoint/2010/main" val="301611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1208904"/>
            <a:ext cx="7848872" cy="35950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sz="1800" b="1" dirty="0">
                <a:latin typeface="+mj-lt"/>
              </a:rPr>
              <a:t>What do we know:</a:t>
            </a:r>
          </a:p>
          <a:p>
            <a:pPr marL="285750" indent="-285750" eaLnBrk="0" hangingPunct="0">
              <a:buFont typeface="Arial" panose="020B0604020202020204" pitchFamily="34" charset="0"/>
              <a:buChar char="•"/>
            </a:pPr>
            <a:endParaRPr lang="en-GB" sz="1800" b="1" dirty="0">
              <a:latin typeface="+mj-lt"/>
            </a:endParaRPr>
          </a:p>
          <a:p>
            <a:pPr marL="285750" indent="-285750" eaLnBrk="0" hangingPunct="0">
              <a:buFont typeface="Arial" panose="020B0604020202020204" pitchFamily="34" charset="0"/>
              <a:buChar char="•"/>
            </a:pPr>
            <a:r>
              <a:rPr lang="en-GB" sz="1800" dirty="0">
                <a:latin typeface="+mj-lt"/>
              </a:rPr>
              <a:t>They ‘manage meanings’ (Sinclair, 1995) – meanings associated with various accountability types and with the various </a:t>
            </a:r>
            <a:r>
              <a:rPr lang="en-GB" sz="1800" dirty="0" err="1">
                <a:latin typeface="+mj-lt"/>
              </a:rPr>
              <a:t>accountors</a:t>
            </a:r>
            <a:r>
              <a:rPr lang="en-GB" sz="1800" dirty="0">
                <a:latin typeface="+mj-lt"/>
              </a:rPr>
              <a:t> looking into service outcomes at any given times</a:t>
            </a:r>
            <a:r>
              <a:rPr lang="en-US" sz="1800" dirty="0">
                <a:latin typeface="+mj-lt"/>
                <a:ea typeface="ＭＳ Ｐゴシック" charset="-128"/>
                <a:cs typeface="ＭＳ Ｐゴシック" charset="-128"/>
              </a:rPr>
              <a:t> </a:t>
            </a:r>
          </a:p>
          <a:p>
            <a:pPr marL="285750" indent="-285750" eaLnBrk="0" hangingPunct="0">
              <a:buFont typeface="Arial" panose="020B0604020202020204" pitchFamily="34" charset="0"/>
              <a:buChar char="•"/>
            </a:pPr>
            <a:r>
              <a:rPr lang="en-US" sz="1800" dirty="0">
                <a:latin typeface="+mj-lt"/>
                <a:ea typeface="ＭＳ Ｐゴシック" charset="-128"/>
                <a:cs typeface="ＭＳ Ｐゴシック" charset="-128"/>
              </a:rPr>
              <a:t>Professionals, such as healthcare professionals, experience both nested accountabilities and hybrid accountabilities (Ewert, 2018) </a:t>
            </a:r>
          </a:p>
          <a:p>
            <a:pPr marL="285750" indent="-285750" eaLnBrk="0" hangingPunct="0">
              <a:buFont typeface="Arial" panose="020B0604020202020204" pitchFamily="34" charset="0"/>
              <a:buChar char="•"/>
            </a:pPr>
            <a:r>
              <a:rPr lang="en-US" sz="1800" dirty="0">
                <a:latin typeface="+mj-lt"/>
                <a:ea typeface="ＭＳ Ｐゴシック" charset="-128"/>
                <a:cs typeface="ＭＳ Ｐゴシック" charset="-128"/>
              </a:rPr>
              <a:t>Modern professionals, incorporating both professional and managerial identities (e.g. nurse matrons) are accountable to multiple groups which leads to ‘busyness’ which negatively affects their clients (patients) (Currie et al. 2009)</a:t>
            </a:r>
          </a:p>
          <a:p>
            <a:pPr marL="285750" indent="-285750" eaLnBrk="0" hangingPunct="0">
              <a:buFont typeface="Arial" panose="020B0604020202020204" pitchFamily="34" charset="0"/>
              <a:buChar char="•"/>
            </a:pPr>
            <a:r>
              <a:rPr lang="en-US" sz="1800" dirty="0">
                <a:latin typeface="+mj-lt"/>
                <a:ea typeface="ＭＳ Ｐゴシック" charset="-128"/>
                <a:cs typeface="ＭＳ Ｐゴシック" charset="-128"/>
              </a:rPr>
              <a:t>There are dynamics of conflicting accountabilities (professionals resist and negotiate) (</a:t>
            </a:r>
            <a:r>
              <a:rPr lang="en-US" sz="1800" dirty="0" err="1">
                <a:latin typeface="+mj-lt"/>
                <a:ea typeface="ＭＳ Ｐゴシック" charset="-128"/>
                <a:cs typeface="ＭＳ Ｐゴシック" charset="-128"/>
              </a:rPr>
              <a:t>Schwabenland</a:t>
            </a:r>
            <a:r>
              <a:rPr lang="en-US" sz="1800" dirty="0">
                <a:latin typeface="+mj-lt"/>
                <a:ea typeface="ＭＳ Ｐゴシック" charset="-128"/>
                <a:cs typeface="ＭＳ Ｐゴシック" charset="-128"/>
              </a:rPr>
              <a:t> and </a:t>
            </a:r>
            <a:r>
              <a:rPr lang="en-US" sz="1800" dirty="0" err="1">
                <a:latin typeface="+mj-lt"/>
                <a:ea typeface="ＭＳ Ｐゴシック" charset="-128"/>
                <a:cs typeface="ＭＳ Ｐゴシック" charset="-128"/>
              </a:rPr>
              <a:t>Hirst</a:t>
            </a:r>
            <a:r>
              <a:rPr lang="en-US" sz="1800" dirty="0">
                <a:latin typeface="+mj-lt"/>
                <a:ea typeface="ＭＳ Ｐゴシック" charset="-128"/>
                <a:cs typeface="ＭＳ Ｐゴシック" charset="-128"/>
              </a:rPr>
              <a:t> 2018)</a:t>
            </a:r>
          </a:p>
          <a:p>
            <a:pPr marL="285750" indent="-285750" eaLnBrk="0" hangingPunct="0">
              <a:buFont typeface="Arial" panose="020B0604020202020204" pitchFamily="34" charset="0"/>
              <a:buChar char="•"/>
            </a:pPr>
            <a:endParaRPr lang="en-US" sz="1600" dirty="0">
              <a:latin typeface="+mj-lt"/>
              <a:ea typeface="ＭＳ Ｐゴシック" charset="-128"/>
              <a:cs typeface="ＭＳ Ｐゴシック" charset="-128"/>
            </a:endParaRPr>
          </a:p>
        </p:txBody>
      </p:sp>
      <p:sp>
        <p:nvSpPr>
          <p:cNvPr id="9" name="Content Placeholder 8"/>
          <p:cNvSpPr>
            <a:spLocks noGrp="1"/>
          </p:cNvSpPr>
          <p:nvPr>
            <p:ph idx="1"/>
          </p:nvPr>
        </p:nvSpPr>
        <p:spPr>
          <a:xfrm>
            <a:off x="2424421" y="298481"/>
            <a:ext cx="6468059" cy="734432"/>
          </a:xfrm>
        </p:spPr>
        <p:txBody>
          <a:bodyPr/>
          <a:lstStyle/>
          <a:p>
            <a:pPr algn="just">
              <a:lnSpc>
                <a:spcPct val="90000"/>
              </a:lnSpc>
              <a:spcBef>
                <a:spcPct val="0"/>
              </a:spcBef>
            </a:pPr>
            <a:r>
              <a:rPr lang="en-GB" sz="1900" b="1" spc="-10" dirty="0"/>
              <a:t>How does hybrid accountability affect professionals?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87"/>
            <a:ext cx="9144000" cy="1079500"/>
          </a:xfrm>
          <a:prstGeom prst="rect">
            <a:avLst/>
          </a:prstGeom>
        </p:spPr>
      </p:pic>
    </p:spTree>
    <p:extLst>
      <p:ext uri="{BB962C8B-B14F-4D97-AF65-F5344CB8AC3E}">
        <p14:creationId xmlns:p14="http://schemas.microsoft.com/office/powerpoint/2010/main" val="1902933998"/>
      </p:ext>
    </p:extLst>
  </p:cSld>
  <p:clrMapOvr>
    <a:masterClrMapping/>
  </p:clrMapOvr>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UoG_PowerPoint_16.9</Template>
  <TotalTime>0</TotalTime>
  <Words>3000</Words>
  <Application>Microsoft Office PowerPoint</Application>
  <PresentationFormat>On-screen Show (16:9)</PresentationFormat>
  <Paragraphs>525</Paragraphs>
  <Slides>31</Slides>
  <Notes>26</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Symbol</vt:lpstr>
      <vt:lpstr>Times New Roman</vt:lpstr>
      <vt:lpstr>UoG_PowerPoint_16.9</vt:lpstr>
      <vt:lpstr>Hybrid accountability:  a multi-dimensional instrument</vt:lpstr>
      <vt:lpstr>PowerPoint Presentation</vt:lpstr>
      <vt:lpstr>PowerPoint Presentation</vt:lpstr>
      <vt:lpstr>PowerPoint Presentation</vt:lpstr>
      <vt:lpstr>Hybridity in context</vt:lpstr>
      <vt:lpstr>Hybridity in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Elina Vikstedt (TAU)</cp:lastModifiedBy>
  <cp:revision>865</cp:revision>
  <cp:lastPrinted>2016-12-01T11:56:34Z</cp:lastPrinted>
  <dcterms:created xsi:type="dcterms:W3CDTF">2016-02-16T11:44:26Z</dcterms:created>
  <dcterms:modified xsi:type="dcterms:W3CDTF">2020-11-04T09:21:13Z</dcterms:modified>
  <cp:category/>
</cp:coreProperties>
</file>