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4365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9410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653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787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v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046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8056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428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2602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813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165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3332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9EA53A0-44A7-4FF9-ACCE-45E21B1E6727}" type="datetimeFigureOut">
              <a:rPr lang="sv-FI" smtClean="0"/>
              <a:t>04-11-2020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C14A338-3298-494B-BC6F-81856F0C47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5899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Hybrid governance and performance management in the Swedish free-school sector– a potential case of “accountability dyslexia”</a:t>
            </a:r>
            <a:br>
              <a:rPr lang="sv-SE" dirty="0"/>
            </a:br>
            <a:endParaRPr lang="sv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563687"/>
            <a:ext cx="7891272" cy="1069848"/>
          </a:xfrm>
        </p:spPr>
        <p:txBody>
          <a:bodyPr/>
          <a:lstStyle/>
          <a:p>
            <a:r>
              <a:rPr lang="sv-FI" dirty="0"/>
              <a:t>Matti Skoog</a:t>
            </a:r>
          </a:p>
          <a:p>
            <a:r>
              <a:rPr lang="sv-FI" dirty="0"/>
              <a:t>Åbo Akademi</a:t>
            </a:r>
          </a:p>
        </p:txBody>
      </p:sp>
    </p:spTree>
    <p:extLst>
      <p:ext uri="{BB962C8B-B14F-4D97-AF65-F5344CB8AC3E}">
        <p14:creationId xmlns:p14="http://schemas.microsoft.com/office/powerpoint/2010/main" val="168325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0312"/>
            <a:ext cx="10058400" cy="1609344"/>
          </a:xfrm>
        </p:spPr>
        <p:txBody>
          <a:bodyPr/>
          <a:lstStyle/>
          <a:p>
            <a:r>
              <a:rPr lang="sv-FI" dirty="0"/>
              <a:t>In sum and into the future.........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0"/>
            <a:ext cx="10515600" cy="54270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Its a mess.........</a:t>
            </a:r>
            <a:r>
              <a:rPr lang="en-US" dirty="0">
                <a:sym typeface="Wingdings" panose="05000000000000000000" pitchFamily="2" charset="2"/>
              </a:rPr>
              <a:t>but potentially very researchable from a business/organization studies perspective. BUT, very problematic when no statistics is delivered from the schools.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political party has dared to touch this issue ”for real”, but hopefully this will be on the political agenda for the next election.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Parents don't understand the financial or pedagogical logic and therefore don't hold the free-schools financially or non-financially accountable. 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The “school-choice” is therefore basically based on the word of mouth and “bling-bling” branding aspects in the eyes of the (teenage) pupils and the “promise” of good results (grading's).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school-inspection still argues that they can’t control the free schools from a financial perspective and has no marginal power to influence pedagogical quality.</a:t>
            </a:r>
          </a:p>
          <a:p>
            <a:r>
              <a:rPr lang="en-US" dirty="0">
                <a:sym typeface="Wingdings" panose="05000000000000000000" pitchFamily="2" charset="2"/>
              </a:rPr>
              <a:t>There is a need to develop both financial and social accountability processes in relation to the free-school sector.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Transparency, knowledge and relevant accountability, without any signs of dyslexia, of this hybrid sector does however appear as some kind of utopia……</a:t>
            </a:r>
          </a:p>
          <a:p>
            <a:pPr marL="0" indent="0">
              <a:buNone/>
            </a:pP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94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0058"/>
            <a:ext cx="10058400" cy="1609344"/>
          </a:xfrm>
        </p:spPr>
        <p:txBody>
          <a:bodyPr/>
          <a:lstStyle/>
          <a:p>
            <a:r>
              <a:rPr lang="en-US" dirty="0"/>
              <a:t>Setting the hybrid School-scene..........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109" y="1423567"/>
            <a:ext cx="10905781" cy="5690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Two major school reforms in the 1990’s </a:t>
            </a:r>
          </a:p>
          <a:p>
            <a:pPr lvl="1"/>
            <a:r>
              <a:rPr lang="en-US" sz="2200" dirty="0"/>
              <a:t>The Municipal reform in 1991</a:t>
            </a:r>
          </a:p>
          <a:p>
            <a:pPr lvl="1"/>
            <a:r>
              <a:rPr lang="en-US" sz="2400" b="1" dirty="0"/>
              <a:t>The free-school reform in 1992</a:t>
            </a:r>
          </a:p>
          <a:p>
            <a:pPr marL="0" indent="0">
              <a:buNone/>
            </a:pPr>
            <a:r>
              <a:rPr lang="en-US" sz="2600" b="1" dirty="0"/>
              <a:t>The transformation of free-schools 1992-2020</a:t>
            </a:r>
          </a:p>
          <a:p>
            <a:pPr lvl="1"/>
            <a:r>
              <a:rPr lang="en-US" sz="2200" dirty="0"/>
              <a:t>From co-operatives and foundations in 1992…. to small companies…. to larger companies to groups….. to venture capitalist ownerships….. to the first stock exchange introductions in 2015 …..</a:t>
            </a:r>
          </a:p>
          <a:p>
            <a:pPr marL="0" indent="0">
              <a:buNone/>
            </a:pPr>
            <a:r>
              <a:rPr lang="en-US" sz="2600" b="1" dirty="0"/>
              <a:t>Basic principals of the free-school reform</a:t>
            </a:r>
          </a:p>
          <a:p>
            <a:pPr lvl="1"/>
            <a:r>
              <a:rPr lang="en-US" sz="2200" dirty="0"/>
              <a:t>The ”school-voucher” and the “freedom of choice” </a:t>
            </a:r>
          </a:p>
          <a:p>
            <a:pPr lvl="1"/>
            <a:r>
              <a:rPr lang="en-US" sz="2200" dirty="0"/>
              <a:t>Each pupil is represented by an amount of money that follows the pupil wherever hen would like to study.</a:t>
            </a:r>
          </a:p>
          <a:p>
            <a:r>
              <a:rPr lang="en-US" sz="2600" b="1" dirty="0"/>
              <a:t>A ”school market” was initiated, </a:t>
            </a:r>
          </a:p>
          <a:p>
            <a:pPr lvl="1"/>
            <a:r>
              <a:rPr lang="en-US" sz="2200" dirty="0"/>
              <a:t>Resulting in one of the most de-regulated school systems in the world, </a:t>
            </a:r>
            <a:r>
              <a:rPr lang="en-US" sz="2200" b="1" dirty="0"/>
              <a:t>100% financed by public money.</a:t>
            </a:r>
          </a:p>
          <a:p>
            <a:r>
              <a:rPr lang="en-US" sz="2600" b="1" dirty="0"/>
              <a:t>This market is supposed to be supervised by the “school inspection”,</a:t>
            </a:r>
          </a:p>
          <a:p>
            <a:pPr lvl="1"/>
            <a:r>
              <a:rPr lang="en-US" sz="2200" b="1" dirty="0"/>
              <a:t> </a:t>
            </a:r>
            <a:r>
              <a:rPr lang="en-US" sz="2200" dirty="0"/>
              <a:t>Both regarding financial status and non-financial qualities/quantities.</a:t>
            </a:r>
            <a:br>
              <a:rPr lang="en-US" sz="2200" dirty="0"/>
            </a:br>
            <a:endParaRPr lang="en-US" sz="2200" dirty="0"/>
          </a:p>
          <a:p>
            <a:endParaRPr lang="en-US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1107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6A94FD-229D-F448-8899-7155279D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AIM and RQ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52C475-61A5-4449-B04F-30198FF0F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The aim of the study is to increase the understanding of how a unique practice of hybrid governance and control is creating what could be labelled “accountability dyslexia” among the actors and stakeholders in a School system.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b="1" dirty="0"/>
              <a:t>How is accountability distributed, interpreted and integrated in the Swedish school system in general and specifically in relation to the ”free-school sector”? 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4642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918DFC-D701-7446-9DE8-E10A3FAC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40756"/>
          </a:xfrm>
        </p:spPr>
        <p:txBody>
          <a:bodyPr>
            <a:normAutofit/>
          </a:bodyPr>
          <a:lstStyle/>
          <a:p>
            <a:r>
              <a:rPr lang="sv-SE" sz="3200" dirty="0" err="1"/>
              <a:t>Earlier</a:t>
            </a:r>
            <a:r>
              <a:rPr lang="sv-SE" sz="3200" dirty="0"/>
              <a:t> studies on </a:t>
            </a:r>
            <a:r>
              <a:rPr lang="sv-SE" sz="3200" dirty="0" err="1"/>
              <a:t>school</a:t>
            </a:r>
            <a:r>
              <a:rPr lang="sv-SE" sz="3200" dirty="0"/>
              <a:t> </a:t>
            </a:r>
            <a:r>
              <a:rPr lang="sv-SE" sz="3200" dirty="0" err="1"/>
              <a:t>accountability</a:t>
            </a:r>
            <a:r>
              <a:rPr lang="sv-SE" sz="3200" dirty="0"/>
              <a:t> and </a:t>
            </a:r>
            <a:r>
              <a:rPr lang="sv-SE" sz="3200" dirty="0" err="1"/>
              <a:t>accounting</a:t>
            </a:r>
            <a:r>
              <a:rPr lang="sv-SE" sz="3200" dirty="0"/>
              <a:t> (1)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6C316F-9D40-4640-AA6D-BF756A7E3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25388"/>
            <a:ext cx="10058400" cy="4947980"/>
          </a:xfrm>
        </p:spPr>
        <p:txBody>
          <a:bodyPr>
            <a:normAutofit/>
          </a:bodyPr>
          <a:lstStyle/>
          <a:p>
            <a:r>
              <a:rPr lang="en-US" dirty="0"/>
              <a:t>Broadbent, J., Jacobs, K., Laughlin, R. (1999) </a:t>
            </a:r>
          </a:p>
          <a:p>
            <a:pPr lvl="1"/>
            <a:r>
              <a:rPr lang="en-US" dirty="0"/>
              <a:t>Focusing on the performance management in NZ and UK schools. </a:t>
            </a:r>
            <a:r>
              <a:rPr lang="en-US" b="1" dirty="0"/>
              <a:t>Exploring the role of accountability in processes of management control,</a:t>
            </a:r>
            <a:r>
              <a:rPr lang="sv-SE" b="1" dirty="0"/>
              <a:t> by </a:t>
            </a:r>
            <a:r>
              <a:rPr lang="sv-SE" b="1" dirty="0" err="1"/>
              <a:t>applying</a:t>
            </a:r>
            <a:r>
              <a:rPr lang="sv-SE" b="1" dirty="0"/>
              <a:t> the </a:t>
            </a:r>
            <a:r>
              <a:rPr lang="sv-SE" b="1" dirty="0" err="1"/>
              <a:t>concepts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 </a:t>
            </a:r>
            <a:r>
              <a:rPr lang="en-US" b="1" dirty="0"/>
              <a:t>individualizing and socializing accountability</a:t>
            </a:r>
            <a:r>
              <a:rPr lang="en-US" dirty="0"/>
              <a:t> (Roberts, 1996)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  <a:p>
            <a:r>
              <a:rPr lang="en-US" dirty="0"/>
              <a:t>Broadbent et al, (1994); Broadbent, J., Laughlin, R. (1998).</a:t>
            </a:r>
          </a:p>
          <a:p>
            <a:pPr lvl="1"/>
            <a:r>
              <a:rPr lang="en-US" b="1" dirty="0"/>
              <a:t>Problematize the use of financial controls in schools and the New Public Management reforms</a:t>
            </a:r>
            <a:r>
              <a:rPr lang="en-US" dirty="0"/>
              <a:t> in the U.K school system </a:t>
            </a:r>
            <a:br>
              <a:rPr lang="en-US" dirty="0"/>
            </a:br>
            <a:endParaRPr lang="en-US" dirty="0"/>
          </a:p>
          <a:p>
            <a:r>
              <a:rPr lang="en-US" dirty="0"/>
              <a:t>Edwards et al (1999); Tooley and Guthrie (2007); Edwards et al (2000) and </a:t>
            </a:r>
            <a:r>
              <a:rPr lang="en-US" dirty="0" err="1"/>
              <a:t>Ezzamel</a:t>
            </a:r>
            <a:r>
              <a:rPr lang="en-US" dirty="0"/>
              <a:t> et al (2012) </a:t>
            </a:r>
          </a:p>
          <a:p>
            <a:pPr lvl="1"/>
            <a:r>
              <a:rPr lang="en-US" dirty="0"/>
              <a:t>Focuses </a:t>
            </a:r>
            <a:r>
              <a:rPr lang="en-US" b="1" dirty="0"/>
              <a:t>on budgets and budgeting processes in schools. Not often tightly connected to the strategic ambitions of the school.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57854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402704-E498-964B-A5D6-E7347291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19733"/>
          </a:xfrm>
        </p:spPr>
        <p:txBody>
          <a:bodyPr>
            <a:normAutofit/>
          </a:bodyPr>
          <a:lstStyle/>
          <a:p>
            <a:r>
              <a:rPr lang="sv-SE" sz="3200" dirty="0" err="1"/>
              <a:t>Earlier</a:t>
            </a:r>
            <a:r>
              <a:rPr lang="sv-SE" sz="3200" dirty="0"/>
              <a:t> studies on </a:t>
            </a:r>
            <a:r>
              <a:rPr lang="sv-SE" sz="3200" dirty="0" err="1"/>
              <a:t>school</a:t>
            </a:r>
            <a:r>
              <a:rPr lang="sv-SE" sz="3200" dirty="0"/>
              <a:t> </a:t>
            </a:r>
            <a:r>
              <a:rPr lang="sv-SE" sz="3200" dirty="0" err="1"/>
              <a:t>accountability</a:t>
            </a:r>
            <a:r>
              <a:rPr lang="sv-SE" sz="3200" dirty="0"/>
              <a:t> and </a:t>
            </a:r>
            <a:r>
              <a:rPr lang="sv-SE" sz="3200" dirty="0" err="1"/>
              <a:t>accounting</a:t>
            </a:r>
            <a:r>
              <a:rPr lang="sv-SE" sz="3200" dirty="0"/>
              <a:t>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09A40-6BF6-5548-AB62-9C950ADE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25388"/>
            <a:ext cx="10058400" cy="4947980"/>
          </a:xfrm>
        </p:spPr>
        <p:txBody>
          <a:bodyPr>
            <a:normAutofit/>
          </a:bodyPr>
          <a:lstStyle/>
          <a:p>
            <a:r>
              <a:rPr lang="en-US" dirty="0"/>
              <a:t>Agyemang, G. (2009) Agyemang, G. (2010)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2009 paper aims at </a:t>
            </a:r>
            <a:r>
              <a:rPr lang="en-US" b="1" dirty="0"/>
              <a:t>extending the understanding of how being responsible and accountable for performance impacts on control processes between organizations </a:t>
            </a:r>
            <a:r>
              <a:rPr lang="en-US" dirty="0"/>
              <a:t>within the U.K school system</a:t>
            </a:r>
          </a:p>
          <a:p>
            <a:pPr lvl="1"/>
            <a:r>
              <a:rPr lang="en-US" dirty="0"/>
              <a:t>The 2010 paper analyzes whether </a:t>
            </a:r>
            <a:r>
              <a:rPr lang="en-US" b="1" dirty="0"/>
              <a:t>the development of a needs-based funding formula for resource allocation incorporates the needs of funders or the needs of the service providers </a:t>
            </a:r>
            <a:r>
              <a:rPr lang="en-US" dirty="0"/>
              <a:t>in the U.K education system</a:t>
            </a:r>
            <a:br>
              <a:rPr lang="en-US" dirty="0"/>
            </a:br>
            <a:endParaRPr lang="sv-SE" dirty="0"/>
          </a:p>
          <a:p>
            <a:r>
              <a:rPr lang="en-US" dirty="0" err="1"/>
              <a:t>Bracci</a:t>
            </a:r>
            <a:r>
              <a:rPr lang="en-US" dirty="0"/>
              <a:t>, E. (2009)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Delivers a critical analysis of the accountability system in Italian Schools and concludes that the </a:t>
            </a:r>
            <a:r>
              <a:rPr lang="en-US" b="1" dirty="0"/>
              <a:t>reforms have created a dual-based accountability (pedagogy and/or accounting) on schools and a misalignment in the accountability web between school managers and teachers.</a:t>
            </a:r>
            <a:r>
              <a:rPr lang="sv-SE" b="1" dirty="0"/>
              <a:t> </a:t>
            </a:r>
            <a:endParaRPr lang="en-US" b="1" dirty="0"/>
          </a:p>
          <a:p>
            <a:pPr marL="27432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871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00415"/>
          </a:xfrm>
        </p:spPr>
        <p:txBody>
          <a:bodyPr>
            <a:normAutofit/>
          </a:bodyPr>
          <a:lstStyle/>
          <a:p>
            <a:r>
              <a:rPr lang="sv-FI" sz="4400" dirty="0"/>
              <a:t>Who is in control and who is accountable......?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85048"/>
            <a:ext cx="10058400" cy="547295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free-schools control 100% of their intake of pupils through a cue system</a:t>
            </a:r>
          </a:p>
          <a:p>
            <a:pPr lvl="1"/>
            <a:r>
              <a:rPr lang="en-US" dirty="0"/>
              <a:t>They can stipulate the criteria's for studying in their school completely</a:t>
            </a:r>
          </a:p>
          <a:p>
            <a:pPr lvl="1"/>
            <a:r>
              <a:rPr lang="en-US" dirty="0"/>
              <a:t>They have no direct responsibility/accountability link to the mandatory duty to study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The free-schools are 100% in control of their finances with respect to both income statements, cash-flows and balance sheets. </a:t>
            </a:r>
          </a:p>
          <a:p>
            <a:pPr lvl="1"/>
            <a:r>
              <a:rPr lang="en-US" dirty="0"/>
              <a:t>I.e. financial targets and the distribution of surpluses are non-regulated. Often resulting in high profit-margin targets and generous dividends to the owners.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Free-schools in general has no social/school system accountability and very marginal financial accountability. </a:t>
            </a:r>
          </a:p>
          <a:p>
            <a:pPr lvl="1"/>
            <a:r>
              <a:rPr lang="en-US" dirty="0"/>
              <a:t>Bankruptcy’s has occurred. The owners was then held accountable from a strict company perspective, BUT not from societal and/or school system perspective.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The school-inspection is supposed to control and hold schools accountable for both financial and non-financial aspects, but has proven insufficient in many ways</a:t>
            </a:r>
          </a:p>
          <a:p>
            <a:pPr lvl="1"/>
            <a:r>
              <a:rPr lang="en-US" dirty="0"/>
              <a:t>Very marginal knowledge of financial logics beyond income statements</a:t>
            </a:r>
          </a:p>
        </p:txBody>
      </p:sp>
    </p:spTree>
    <p:extLst>
      <p:ext uri="{BB962C8B-B14F-4D97-AF65-F5344CB8AC3E}">
        <p14:creationId xmlns:p14="http://schemas.microsoft.com/office/powerpoint/2010/main" val="23116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3180"/>
          </a:xfrm>
        </p:spPr>
        <p:txBody>
          <a:bodyPr>
            <a:normAutofit/>
          </a:bodyPr>
          <a:lstStyle/>
          <a:p>
            <a:r>
              <a:rPr lang="en-US" sz="3600" dirty="0"/>
              <a:t>Inputs, transformation, outputs and outcomes/Impacts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317812"/>
            <a:ext cx="10515600" cy="5714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Inputs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High school fares are held </a:t>
            </a:r>
            <a:r>
              <a:rPr lang="en-US" dirty="0"/>
              <a:t>at least once a year in the 3 big city's, were the brands are communicated in order to get applications.</a:t>
            </a:r>
          </a:p>
          <a:p>
            <a:pPr lvl="1"/>
            <a:r>
              <a:rPr lang="en-US" b="1" dirty="0"/>
              <a:t>Parents and pupils don’t really know what’s behind the brand </a:t>
            </a:r>
            <a:r>
              <a:rPr lang="en-US" dirty="0"/>
              <a:t>and they often don’t feel a need to know, since they don’t pay any extra tuition for free school attendance. </a:t>
            </a:r>
          </a:p>
          <a:p>
            <a:pPr marL="0" indent="0">
              <a:buNone/>
            </a:pPr>
            <a:r>
              <a:rPr lang="en-US" b="1" dirty="0"/>
              <a:t>Transformation</a:t>
            </a:r>
          </a:p>
          <a:p>
            <a:pPr lvl="1"/>
            <a:r>
              <a:rPr lang="en-US" b="1" dirty="0"/>
              <a:t>It is not unusual to find less teachers/pupil in the heart of the free school business models</a:t>
            </a:r>
            <a:r>
              <a:rPr lang="en-US" dirty="0"/>
              <a:t>. It is also evident that they often hire less educated teachers in general in order to reduce personnel costs</a:t>
            </a:r>
          </a:p>
          <a:p>
            <a:pPr marL="0" indent="0">
              <a:buNone/>
            </a:pPr>
            <a:r>
              <a:rPr lang="en-US" b="1" dirty="0"/>
              <a:t>Outputs</a:t>
            </a:r>
            <a:endParaRPr lang="en-US" dirty="0"/>
          </a:p>
          <a:p>
            <a:pPr lvl="1"/>
            <a:r>
              <a:rPr lang="en-US" b="1" dirty="0"/>
              <a:t>The grading's </a:t>
            </a:r>
            <a:r>
              <a:rPr lang="en-US" dirty="0"/>
              <a:t>has become one of the most important parameters for positioning schools and school groups on the Swedish ”school market”</a:t>
            </a:r>
          </a:p>
          <a:p>
            <a:pPr lvl="1"/>
            <a:r>
              <a:rPr lang="en-US" b="1" dirty="0"/>
              <a:t>The ”national tests” </a:t>
            </a:r>
            <a:r>
              <a:rPr lang="en-US" dirty="0"/>
              <a:t>are supposed to control for relevant grading's, but......!?</a:t>
            </a:r>
          </a:p>
          <a:p>
            <a:pPr lvl="1"/>
            <a:r>
              <a:rPr lang="en-US" b="1" dirty="0"/>
              <a:t>When free schools gets remarks on their ”quality” they often get extra public funding </a:t>
            </a:r>
            <a:r>
              <a:rPr lang="en-US" dirty="0"/>
              <a:t>for solving their problems, but at the same they may increase their dividends to their owners.........</a:t>
            </a:r>
            <a:br>
              <a:rPr lang="sv-FI" dirty="0"/>
            </a:br>
            <a:endParaRPr lang="sv-FI" dirty="0"/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3403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 </a:t>
            </a:r>
            <a:r>
              <a:rPr lang="en-US" dirty="0"/>
              <a:t>Outcomes/impacts.....?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297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private schools all over the world, BUT not 100% publicly funded and never owned by venture capitalists or present on the stock market.</a:t>
            </a:r>
          </a:p>
          <a:p>
            <a:r>
              <a:rPr lang="en-US" dirty="0"/>
              <a:t>The short-term perspective is manifested by the owners.</a:t>
            </a:r>
          </a:p>
          <a:p>
            <a:r>
              <a:rPr lang="en-US" dirty="0"/>
              <a:t>Some of the generated surplus even go for establishing new tuition-based schools abroad</a:t>
            </a:r>
          </a:p>
          <a:p>
            <a:r>
              <a:rPr lang="en-US" dirty="0"/>
              <a:t>There are no real benchmarks to be found since Chile re-regulated their school system, leading to an introvert and isolated system where the gradings go up and the Pisa-rankings goes down……</a:t>
            </a:r>
          </a:p>
          <a:p>
            <a:r>
              <a:rPr lang="en-US" dirty="0"/>
              <a:t>Since May/June 2020 all school-data from free-schools are regarded as “company-secrets” resulting in zero transparency.</a:t>
            </a:r>
          </a:p>
          <a:p>
            <a:r>
              <a:rPr lang="en-US" dirty="0"/>
              <a:t>Many public schools suffer from shortage of (quality) pupils and often has a lover reputation (brand value), even if their quality often is equal or even higher than comparable free-schools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8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Possible accountability dyslexia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1405" y="2194560"/>
            <a:ext cx="5843017" cy="3977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Cause</a:t>
            </a:r>
          </a:p>
          <a:p>
            <a:r>
              <a:rPr lang="en-US" dirty="0"/>
              <a:t>Freedom of choice </a:t>
            </a:r>
          </a:p>
          <a:p>
            <a:r>
              <a:rPr lang="en-US" dirty="0"/>
              <a:t>No extra costs (tuitions)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Freedom of financial control </a:t>
            </a:r>
          </a:p>
          <a:p>
            <a:r>
              <a:rPr lang="en-US" dirty="0">
                <a:sym typeface="Wingdings" panose="05000000000000000000" pitchFamily="2" charset="2"/>
              </a:rPr>
              <a:t>Free income distribution through dividends </a:t>
            </a:r>
          </a:p>
          <a:p>
            <a:r>
              <a:rPr lang="en-US" dirty="0">
                <a:sym typeface="Wingdings" panose="05000000000000000000" pitchFamily="2" charset="2"/>
              </a:rPr>
              <a:t>Large variety of schools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Freedom of entry for both schools (on the market) and pupils (to schools) 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Flexible intake of pupils all year long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5373348" cy="4178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b="1" u="sng" dirty="0"/>
              <a:t>Effect</a:t>
            </a:r>
          </a:p>
          <a:p>
            <a:r>
              <a:rPr lang="en-US" dirty="0"/>
              <a:t>Not enough/no transparency </a:t>
            </a:r>
          </a:p>
          <a:p>
            <a:r>
              <a:rPr lang="en-US" dirty="0"/>
              <a:t>Not enough financial accountability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Public money is used for profit-max </a:t>
            </a:r>
          </a:p>
          <a:p>
            <a:r>
              <a:rPr lang="en-US" dirty="0">
                <a:sym typeface="Wingdings" panose="05000000000000000000" pitchFamily="2" charset="2"/>
              </a:rPr>
              <a:t>No re-investment/re-payment requirements </a:t>
            </a:r>
          </a:p>
          <a:p>
            <a:r>
              <a:rPr lang="en-US" dirty="0">
                <a:sym typeface="Wingdings" panose="05000000000000000000" pitchFamily="2" charset="2"/>
              </a:rPr>
              <a:t>No control of the curricula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Marginal social accountability when things go wrong, both in relation to the society in general and to the individual pupils.</a:t>
            </a:r>
          </a:p>
          <a:p>
            <a:r>
              <a:rPr lang="en-US" dirty="0">
                <a:sym typeface="Wingdings" panose="05000000000000000000" pitchFamily="2" charset="2"/>
              </a:rPr>
              <a:t>“Messy” classroom and resource allocation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1335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Hybrid governance and performance management in the Swedish free-school sector– a potential case of “accountability dyslexia” </vt:lpstr>
      <vt:lpstr>Setting the hybrid School-scene..........</vt:lpstr>
      <vt:lpstr>AIM and RQ</vt:lpstr>
      <vt:lpstr>Earlier studies on school accountability and accounting (1)</vt:lpstr>
      <vt:lpstr>Earlier studies on school accountability and accounting (2)</vt:lpstr>
      <vt:lpstr>Who is in control and who is accountable......?</vt:lpstr>
      <vt:lpstr>Inputs, transformation, outputs and outcomes/Impacts</vt:lpstr>
      <vt:lpstr> Outcomes/impacts.....?</vt:lpstr>
      <vt:lpstr>Possible accountability dyslexia</vt:lpstr>
      <vt:lpstr>In sum and into the future.........</vt:lpstr>
    </vt:vector>
  </TitlesOfParts>
  <Company>Åbo Akademi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devil in disguise” –  hybrid governance and performance management in the Swedish free school sector</dc:title>
  <dc:creator>Matti Skoog</dc:creator>
  <cp:lastModifiedBy>Elina Vikstedt (TAU)</cp:lastModifiedBy>
  <cp:revision>53</cp:revision>
  <dcterms:created xsi:type="dcterms:W3CDTF">2017-12-12T10:36:28Z</dcterms:created>
  <dcterms:modified xsi:type="dcterms:W3CDTF">2020-11-04T10:33:05Z</dcterms:modified>
</cp:coreProperties>
</file>