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24" r:id="rId4"/>
    <p:sldMasterId id="2147483684" r:id="rId5"/>
    <p:sldMasterId id="2147483689" r:id="rId6"/>
  </p:sldMasterIdLst>
  <p:notesMasterIdLst>
    <p:notesMasterId r:id="rId24"/>
  </p:notesMasterIdLst>
  <p:handoutMasterIdLst>
    <p:handoutMasterId r:id="rId25"/>
  </p:handoutMasterIdLst>
  <p:sldIdLst>
    <p:sldId id="268" r:id="rId7"/>
    <p:sldId id="315" r:id="rId8"/>
    <p:sldId id="261" r:id="rId9"/>
    <p:sldId id="422" r:id="rId10"/>
    <p:sldId id="366" r:id="rId11"/>
    <p:sldId id="410" r:id="rId12"/>
    <p:sldId id="427" r:id="rId13"/>
    <p:sldId id="419" r:id="rId14"/>
    <p:sldId id="420" r:id="rId15"/>
    <p:sldId id="425" r:id="rId16"/>
    <p:sldId id="414" r:id="rId17"/>
    <p:sldId id="417" r:id="rId18"/>
    <p:sldId id="426" r:id="rId19"/>
    <p:sldId id="415" r:id="rId20"/>
    <p:sldId id="423" r:id="rId21"/>
    <p:sldId id="416" r:id="rId22"/>
    <p:sldId id="424" r:id="rId23"/>
  </p:sldIdLst>
  <p:sldSz cx="9144000" cy="5143500" type="screen16x9"/>
  <p:notesSz cx="6805613" cy="99441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2">
          <p15:clr>
            <a:srgbClr val="A4A3A4"/>
          </p15:clr>
        </p15:guide>
        <p15:guide id="2" orient="horz" pos="3036" userDrawn="1">
          <p15:clr>
            <a:srgbClr val="A4A3A4"/>
          </p15:clr>
        </p15:guide>
        <p15:guide id="3" pos="5183">
          <p15:clr>
            <a:srgbClr val="A4A3A4"/>
          </p15:clr>
        </p15:guide>
        <p15:guide id="4" pos="600" userDrawn="1">
          <p15:clr>
            <a:srgbClr val="A4A3A4"/>
          </p15:clr>
        </p15:guide>
        <p15:guide id="5" pos="57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3132">
          <p15:clr>
            <a:srgbClr val="A4A3A4"/>
          </p15:clr>
        </p15:guide>
        <p15:guide id="4" pos="214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67AA"/>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17" autoAdjust="0"/>
    <p:restoredTop sz="94343" autoAdjust="0"/>
  </p:normalViewPr>
  <p:slideViewPr>
    <p:cSldViewPr snapToGrid="0" snapToObjects="1" showGuides="1">
      <p:cViewPr varScale="1">
        <p:scale>
          <a:sx n="113" d="100"/>
          <a:sy n="113" d="100"/>
        </p:scale>
        <p:origin x="485" y="86"/>
      </p:cViewPr>
      <p:guideLst>
        <p:guide orient="horz" pos="192"/>
        <p:guide orient="horz" pos="3036"/>
        <p:guide pos="5183"/>
        <p:guide pos="600"/>
        <p:guide pos="577"/>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82" d="100"/>
          <a:sy n="82" d="100"/>
        </p:scale>
        <p:origin x="-3180" y="-96"/>
      </p:cViewPr>
      <p:guideLst>
        <p:guide orient="horz" pos="2880"/>
        <p:guide pos="2160"/>
        <p:guide orient="horz" pos="3132"/>
        <p:guide pos="2144"/>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da-DK"/>
          </a:p>
        </p:txBody>
      </p:sp>
      <p:sp>
        <p:nvSpPr>
          <p:cNvPr id="3" name="Date Placeholder 2"/>
          <p:cNvSpPr>
            <a:spLocks noGrp="1"/>
          </p:cNvSpPr>
          <p:nvPr>
            <p:ph type="dt" sz="quarter" idx="1"/>
          </p:nvPr>
        </p:nvSpPr>
        <p:spPr>
          <a:xfrm>
            <a:off x="3854939" y="0"/>
            <a:ext cx="2949099" cy="498932"/>
          </a:xfrm>
          <a:prstGeom prst="rect">
            <a:avLst/>
          </a:prstGeom>
        </p:spPr>
        <p:txBody>
          <a:bodyPr vert="horz" lIns="91440" tIns="45720" rIns="91440" bIns="45720" rtlCol="0"/>
          <a:lstStyle>
            <a:lvl1pPr algn="r">
              <a:defRPr sz="1200"/>
            </a:lvl1pPr>
          </a:lstStyle>
          <a:p>
            <a:fld id="{F6992C72-CA01-4D4C-B1C4-5066EC55DB8A}" type="datetimeFigureOut">
              <a:rPr lang="da-DK" smtClean="0"/>
              <a:t>04-11-2020</a:t>
            </a:fld>
            <a:endParaRPr lang="da-DK"/>
          </a:p>
        </p:txBody>
      </p:sp>
      <p:sp>
        <p:nvSpPr>
          <p:cNvPr id="4" name="Footer Placeholder 3"/>
          <p:cNvSpPr>
            <a:spLocks noGrp="1"/>
          </p:cNvSpPr>
          <p:nvPr>
            <p:ph type="ftr" sz="quarter" idx="2"/>
          </p:nvPr>
        </p:nvSpPr>
        <p:spPr>
          <a:xfrm>
            <a:off x="0" y="9445170"/>
            <a:ext cx="2949099" cy="498931"/>
          </a:xfrm>
          <a:prstGeom prst="rect">
            <a:avLst/>
          </a:prstGeom>
        </p:spPr>
        <p:txBody>
          <a:bodyPr vert="horz" lIns="91440" tIns="45720" rIns="91440" bIns="45720" rtlCol="0" anchor="b"/>
          <a:lstStyle>
            <a:lvl1pPr algn="l">
              <a:defRPr sz="1200"/>
            </a:lvl1pPr>
          </a:lstStyle>
          <a:p>
            <a:endParaRPr lang="da-DK"/>
          </a:p>
        </p:txBody>
      </p:sp>
      <p:sp>
        <p:nvSpPr>
          <p:cNvPr id="5" name="Slide Number Placeholder 4"/>
          <p:cNvSpPr>
            <a:spLocks noGrp="1"/>
          </p:cNvSpPr>
          <p:nvPr>
            <p:ph type="sldNum" sz="quarter" idx="3"/>
          </p:nvPr>
        </p:nvSpPr>
        <p:spPr>
          <a:xfrm>
            <a:off x="3854939" y="9445170"/>
            <a:ext cx="2949099" cy="498931"/>
          </a:xfrm>
          <a:prstGeom prst="rect">
            <a:avLst/>
          </a:prstGeom>
        </p:spPr>
        <p:txBody>
          <a:bodyPr vert="horz" lIns="91440" tIns="45720" rIns="91440" bIns="45720" rtlCol="0" anchor="b"/>
          <a:lstStyle>
            <a:lvl1pPr algn="r">
              <a:defRPr sz="1200"/>
            </a:lvl1pPr>
          </a:lstStyle>
          <a:p>
            <a:fld id="{0EF7638A-64AC-4946-94B4-39EF7D477E6B}" type="slidenum">
              <a:rPr lang="da-DK" smtClean="0"/>
              <a:t>‹#›</a:t>
            </a:fld>
            <a:endParaRPr lang="da-DK"/>
          </a:p>
        </p:txBody>
      </p:sp>
    </p:spTree>
    <p:extLst>
      <p:ext uri="{BB962C8B-B14F-4D97-AF65-F5344CB8AC3E}">
        <p14:creationId xmlns:p14="http://schemas.microsoft.com/office/powerpoint/2010/main" val="42486512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9099" cy="497205"/>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4939" y="0"/>
            <a:ext cx="2949099" cy="497205"/>
          </a:xfrm>
          <a:prstGeom prst="rect">
            <a:avLst/>
          </a:prstGeom>
        </p:spPr>
        <p:txBody>
          <a:bodyPr vert="horz" lIns="91440" tIns="45720" rIns="91440" bIns="45720" rtlCol="0"/>
          <a:lstStyle>
            <a:lvl1pPr algn="r">
              <a:defRPr sz="1200"/>
            </a:lvl1pPr>
          </a:lstStyle>
          <a:p>
            <a:fld id="{B5C1DC36-FCF6-4F65-A8BC-386231DA6558}" type="datetimeFigureOut">
              <a:rPr lang="da-DK" smtClean="0"/>
              <a:t>04-11-2020</a:t>
            </a:fld>
            <a:endParaRPr lang="da-DK"/>
          </a:p>
        </p:txBody>
      </p:sp>
      <p:sp>
        <p:nvSpPr>
          <p:cNvPr id="4" name="Pladsholder til diasbillede 3"/>
          <p:cNvSpPr>
            <a:spLocks noGrp="1" noRot="1" noChangeAspect="1"/>
          </p:cNvSpPr>
          <p:nvPr>
            <p:ph type="sldImg" idx="2"/>
          </p:nvPr>
        </p:nvSpPr>
        <p:spPr>
          <a:xfrm>
            <a:off x="88900" y="746125"/>
            <a:ext cx="6627813" cy="3729038"/>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0562" y="4723448"/>
            <a:ext cx="5444490" cy="4474845"/>
          </a:xfrm>
          <a:prstGeom prst="rect">
            <a:avLst/>
          </a:prstGeom>
        </p:spPr>
        <p:txBody>
          <a:bodyPr vert="horz" lIns="91440" tIns="45720" rIns="91440" bIns="45720" rtlCol="0"/>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45169"/>
            <a:ext cx="2949099" cy="497205"/>
          </a:xfrm>
          <a:prstGeom prst="rect">
            <a:avLst/>
          </a:prstGeom>
        </p:spPr>
        <p:txBody>
          <a:bodyPr vert="horz" lIns="91440" tIns="45720" rIns="91440" bIns="45720" rtlCol="0" anchor="b"/>
          <a:lstStyle>
            <a:lvl1pPr algn="l">
              <a:defRPr sz="1200"/>
            </a:lvl1pPr>
          </a:lstStyle>
          <a:p>
            <a:endParaRPr lang="da-DK"/>
          </a:p>
        </p:txBody>
      </p:sp>
      <p:sp>
        <p:nvSpPr>
          <p:cNvPr id="7" name="Pladsholder til diasnummer 6"/>
          <p:cNvSpPr>
            <a:spLocks noGrp="1"/>
          </p:cNvSpPr>
          <p:nvPr>
            <p:ph type="sldNum" sz="quarter" idx="5"/>
          </p:nvPr>
        </p:nvSpPr>
        <p:spPr>
          <a:xfrm>
            <a:off x="3854939" y="9445169"/>
            <a:ext cx="2949099" cy="497205"/>
          </a:xfrm>
          <a:prstGeom prst="rect">
            <a:avLst/>
          </a:prstGeom>
        </p:spPr>
        <p:txBody>
          <a:bodyPr vert="horz" lIns="91440" tIns="45720" rIns="91440" bIns="45720" rtlCol="0" anchor="b"/>
          <a:lstStyle>
            <a:lvl1pPr algn="r">
              <a:defRPr sz="1200"/>
            </a:lvl1pPr>
          </a:lstStyle>
          <a:p>
            <a:fld id="{E59BDDC2-5BFA-453C-A225-5004D8F0E7E2}" type="slidenum">
              <a:rPr lang="da-DK" smtClean="0"/>
              <a:t>‹#›</a:t>
            </a:fld>
            <a:endParaRPr lang="da-DK"/>
          </a:p>
        </p:txBody>
      </p:sp>
    </p:spTree>
    <p:extLst>
      <p:ext uri="{BB962C8B-B14F-4D97-AF65-F5344CB8AC3E}">
        <p14:creationId xmlns:p14="http://schemas.microsoft.com/office/powerpoint/2010/main" val="191685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https://www.routledgehandbooks.com/doi/10.4324/9780203097571.ch14</a:t>
            </a:r>
          </a:p>
        </p:txBody>
      </p:sp>
      <p:sp>
        <p:nvSpPr>
          <p:cNvPr id="4" name="Slide Number Placeholder 3"/>
          <p:cNvSpPr>
            <a:spLocks noGrp="1"/>
          </p:cNvSpPr>
          <p:nvPr>
            <p:ph type="sldNum" sz="quarter" idx="10"/>
          </p:nvPr>
        </p:nvSpPr>
        <p:spPr/>
        <p:txBody>
          <a:bodyPr/>
          <a:lstStyle/>
          <a:p>
            <a:fld id="{E59BDDC2-5BFA-453C-A225-5004D8F0E7E2}" type="slidenum">
              <a:rPr lang="da-DK" smtClean="0"/>
              <a:t>1</a:t>
            </a:fld>
            <a:endParaRPr lang="da-DK"/>
          </a:p>
        </p:txBody>
      </p:sp>
    </p:spTree>
    <p:extLst>
      <p:ext uri="{BB962C8B-B14F-4D97-AF65-F5344CB8AC3E}">
        <p14:creationId xmlns:p14="http://schemas.microsoft.com/office/powerpoint/2010/main" val="1139658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AutoNum type="arabicPeriod"/>
            </a:pPr>
            <a:endParaRPr lang="en-GB" dirty="0"/>
          </a:p>
          <a:p>
            <a:endParaRPr lang="en-GB" dirty="0"/>
          </a:p>
        </p:txBody>
      </p:sp>
      <p:sp>
        <p:nvSpPr>
          <p:cNvPr id="4" name="Slide Number Placeholder 3"/>
          <p:cNvSpPr>
            <a:spLocks noGrp="1"/>
          </p:cNvSpPr>
          <p:nvPr>
            <p:ph type="sldNum" sz="quarter" idx="10"/>
          </p:nvPr>
        </p:nvSpPr>
        <p:spPr/>
        <p:txBody>
          <a:bodyPr/>
          <a:lstStyle/>
          <a:p>
            <a:fld id="{E59BDDC2-5BFA-453C-A225-5004D8F0E7E2}" type="slidenum">
              <a:rPr lang="da-DK" smtClean="0"/>
              <a:t>2</a:t>
            </a:fld>
            <a:endParaRPr lang="da-DK"/>
          </a:p>
        </p:txBody>
      </p:sp>
    </p:spTree>
    <p:extLst>
      <p:ext uri="{BB962C8B-B14F-4D97-AF65-F5344CB8AC3E}">
        <p14:creationId xmlns:p14="http://schemas.microsoft.com/office/powerpoint/2010/main" val="2542937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59BDDC2-5BFA-453C-A225-5004D8F0E7E2}" type="slidenum">
              <a:rPr lang="da-DK" smtClean="0"/>
              <a:t>3</a:t>
            </a:fld>
            <a:endParaRPr lang="da-DK"/>
          </a:p>
        </p:txBody>
      </p:sp>
    </p:spTree>
    <p:extLst>
      <p:ext uri="{BB962C8B-B14F-4D97-AF65-F5344CB8AC3E}">
        <p14:creationId xmlns:p14="http://schemas.microsoft.com/office/powerpoint/2010/main" val="1378132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59BDDC2-5BFA-453C-A225-5004D8F0E7E2}" type="slidenum">
              <a:rPr lang="da-DK" smtClean="0"/>
              <a:t>5</a:t>
            </a:fld>
            <a:endParaRPr lang="da-DK"/>
          </a:p>
        </p:txBody>
      </p:sp>
    </p:spTree>
    <p:extLst>
      <p:ext uri="{BB962C8B-B14F-4D97-AF65-F5344CB8AC3E}">
        <p14:creationId xmlns:p14="http://schemas.microsoft.com/office/powerpoint/2010/main" val="31119129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
    <p:spTree>
      <p:nvGrpSpPr>
        <p:cNvPr id="1" name=""/>
        <p:cNvGrpSpPr/>
        <p:nvPr/>
      </p:nvGrpSpPr>
      <p:grpSpPr>
        <a:xfrm>
          <a:off x="0" y="0"/>
          <a:ext cx="0" cy="0"/>
          <a:chOff x="0" y="0"/>
          <a:chExt cx="0" cy="0"/>
        </a:xfrm>
      </p:grpSpPr>
      <p:pic>
        <p:nvPicPr>
          <p:cNvPr id="7" name="Picture 1" descr="akkrediteringer-vandret.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05010" y="4457138"/>
            <a:ext cx="3314700" cy="381000"/>
          </a:xfrm>
          <a:prstGeom prst="rect">
            <a:avLst/>
          </a:prstGeom>
        </p:spPr>
      </p:pic>
      <p:pic>
        <p:nvPicPr>
          <p:cNvPr id="8" name="Picture 4" descr="C:\Users\aw.it\Desktop\logo.png"/>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915925" y="4574149"/>
            <a:ext cx="2412000" cy="268000"/>
          </a:xfrm>
          <a:prstGeom prst="rect">
            <a:avLst/>
          </a:prstGeom>
          <a:noFill/>
          <a:extLst>
            <a:ext uri="{909E8E84-426E-40DD-AFC4-6F175D3DCCD1}">
              <a14:hiddenFill xmlns:a14="http://schemas.microsoft.com/office/drawing/2010/main">
                <a:solidFill>
                  <a:srgbClr val="FFFFFF"/>
                </a:solidFill>
              </a14:hiddenFill>
            </a:ext>
          </a:extLst>
        </p:spPr>
      </p:pic>
      <p:sp>
        <p:nvSpPr>
          <p:cNvPr id="14" name="Pladsholder til tekst 17"/>
          <p:cNvSpPr>
            <a:spLocks noGrp="1"/>
          </p:cNvSpPr>
          <p:nvPr>
            <p:ph type="body" sz="quarter" idx="10" hasCustomPrompt="1"/>
          </p:nvPr>
        </p:nvSpPr>
        <p:spPr>
          <a:xfrm>
            <a:off x="919163" y="304800"/>
            <a:ext cx="7308850" cy="730981"/>
          </a:xfrm>
        </p:spPr>
        <p:txBody>
          <a:bodyPr>
            <a:normAutofit/>
          </a:bodyPr>
          <a:lstStyle>
            <a:lvl1pPr marL="0" indent="0">
              <a:lnSpc>
                <a:spcPct val="90000"/>
              </a:lnSpc>
              <a:buNone/>
              <a:defRPr sz="1300" b="1" baseline="0">
                <a:solidFill>
                  <a:srgbClr val="4967AA"/>
                </a:solidFill>
              </a:defRPr>
            </a:lvl1pPr>
          </a:lstStyle>
          <a:p>
            <a:pPr lvl="0"/>
            <a:r>
              <a:rPr lang="da-DK" dirty="0"/>
              <a:t>Click to add date, time and optional notes</a:t>
            </a:r>
          </a:p>
        </p:txBody>
      </p:sp>
      <p:sp>
        <p:nvSpPr>
          <p:cNvPr id="15" name="Pladsholder til tekst 19"/>
          <p:cNvSpPr>
            <a:spLocks noGrp="1"/>
          </p:cNvSpPr>
          <p:nvPr>
            <p:ph type="body" sz="quarter" idx="11" hasCustomPrompt="1"/>
          </p:nvPr>
        </p:nvSpPr>
        <p:spPr>
          <a:xfrm>
            <a:off x="919163" y="1035782"/>
            <a:ext cx="7308850" cy="1577946"/>
          </a:xfrm>
        </p:spPr>
        <p:txBody>
          <a:bodyPr anchor="b" anchorCtr="0">
            <a:normAutofit/>
          </a:bodyPr>
          <a:lstStyle>
            <a:lvl1pPr marL="0" indent="0">
              <a:lnSpc>
                <a:spcPct val="80000"/>
              </a:lnSpc>
              <a:buNone/>
              <a:defRPr sz="3600" b="1">
                <a:solidFill>
                  <a:srgbClr val="4967AA"/>
                </a:solidFill>
              </a:defRPr>
            </a:lvl1pPr>
          </a:lstStyle>
          <a:p>
            <a:pPr lvl="0"/>
            <a:r>
              <a:rPr lang="da-DK" dirty="0" err="1"/>
              <a:t>Click</a:t>
            </a:r>
            <a:r>
              <a:rPr lang="da-DK" dirty="0"/>
              <a:t> to </a:t>
            </a:r>
            <a:r>
              <a:rPr lang="da-DK" dirty="0" err="1"/>
              <a:t>add</a:t>
            </a:r>
            <a:r>
              <a:rPr lang="da-DK" dirty="0"/>
              <a:t> </a:t>
            </a:r>
            <a:r>
              <a:rPr lang="da-DK" dirty="0" err="1"/>
              <a:t>title</a:t>
            </a:r>
            <a:endParaRPr lang="da-DK" dirty="0"/>
          </a:p>
        </p:txBody>
      </p:sp>
      <p:sp>
        <p:nvSpPr>
          <p:cNvPr id="16" name="Pladsholder til tekst 21"/>
          <p:cNvSpPr>
            <a:spLocks noGrp="1"/>
          </p:cNvSpPr>
          <p:nvPr>
            <p:ph type="body" sz="quarter" idx="12" hasCustomPrompt="1"/>
          </p:nvPr>
        </p:nvSpPr>
        <p:spPr>
          <a:xfrm>
            <a:off x="919163" y="2613728"/>
            <a:ext cx="7308850" cy="1464255"/>
          </a:xfrm>
        </p:spPr>
        <p:txBody>
          <a:bodyPr>
            <a:normAutofit/>
          </a:bodyPr>
          <a:lstStyle>
            <a:lvl1pPr marL="0" indent="0">
              <a:lnSpc>
                <a:spcPct val="90000"/>
              </a:lnSpc>
              <a:buNone/>
              <a:defRPr sz="1600" baseline="0"/>
            </a:lvl1pPr>
          </a:lstStyle>
          <a:p>
            <a:pPr lvl="0"/>
            <a:r>
              <a:rPr lang="da-DK" dirty="0" err="1"/>
              <a:t>Click</a:t>
            </a:r>
            <a:r>
              <a:rPr lang="da-DK" dirty="0"/>
              <a:t> to </a:t>
            </a:r>
            <a:r>
              <a:rPr lang="da-DK" dirty="0" err="1"/>
              <a:t>add</a:t>
            </a:r>
            <a:r>
              <a:rPr lang="da-DK" dirty="0"/>
              <a:t> </a:t>
            </a:r>
            <a:r>
              <a:rPr lang="da-DK" dirty="0" err="1"/>
              <a:t>author</a:t>
            </a:r>
            <a:endParaRPr lang="da-DK" dirty="0"/>
          </a:p>
        </p:txBody>
      </p:sp>
    </p:spTree>
    <p:extLst>
      <p:ext uri="{BB962C8B-B14F-4D97-AF65-F5344CB8AC3E}">
        <p14:creationId xmlns:p14="http://schemas.microsoft.com/office/powerpoint/2010/main" val="2957932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
    <p:spTree>
      <p:nvGrpSpPr>
        <p:cNvPr id="1" name=""/>
        <p:cNvGrpSpPr/>
        <p:nvPr/>
      </p:nvGrpSpPr>
      <p:grpSpPr>
        <a:xfrm>
          <a:off x="0" y="0"/>
          <a:ext cx="0" cy="0"/>
          <a:chOff x="0" y="0"/>
          <a:chExt cx="0" cy="0"/>
        </a:xfrm>
      </p:grpSpPr>
      <p:sp>
        <p:nvSpPr>
          <p:cNvPr id="9" name="Content Placeholder 2"/>
          <p:cNvSpPr>
            <a:spLocks noGrp="1"/>
          </p:cNvSpPr>
          <p:nvPr>
            <p:ph sz="quarter" idx="12" hasCustomPrompt="1"/>
          </p:nvPr>
        </p:nvSpPr>
        <p:spPr>
          <a:xfrm>
            <a:off x="917575" y="1019175"/>
            <a:ext cx="3420000" cy="3381375"/>
          </a:xfrm>
          <a:prstGeom prst="rect">
            <a:avLst/>
          </a:prstGeom>
        </p:spPr>
        <p:txBody>
          <a:bodyPr/>
          <a:lstStyle>
            <a:lvl1pPr marL="0" indent="0">
              <a:buNone/>
              <a:defRPr baseline="0"/>
            </a:lvl1pPr>
          </a:lstStyle>
          <a:p>
            <a:pPr lvl="0"/>
            <a:r>
              <a:rPr lang="da-DK" dirty="0"/>
              <a:t>Click to add text – or click an icon to add content</a:t>
            </a:r>
          </a:p>
        </p:txBody>
      </p:sp>
      <p:sp>
        <p:nvSpPr>
          <p:cNvPr id="11" name="TextBox 10"/>
          <p:cNvSpPr txBox="1"/>
          <p:nvPr userDrawn="1"/>
        </p:nvSpPr>
        <p:spPr>
          <a:xfrm>
            <a:off x="4439653" y="4523625"/>
            <a:ext cx="3785185" cy="292388"/>
          </a:xfrm>
          <a:prstGeom prst="rect">
            <a:avLst/>
          </a:prstGeom>
          <a:noFill/>
        </p:spPr>
        <p:txBody>
          <a:bodyPr wrap="square" rtlCol="0">
            <a:spAutoFit/>
          </a:bodyPr>
          <a:lstStyle/>
          <a:p>
            <a:pPr algn="r"/>
            <a:fld id="{6B3992C5-A306-ED46-9DB6-FC571D36BE7A}" type="slidenum">
              <a:rPr lang="en-US" sz="1300" b="1" smtClean="0">
                <a:solidFill>
                  <a:srgbClr val="4967AA"/>
                </a:solidFill>
                <a:latin typeface="Arial"/>
                <a:cs typeface="Arial"/>
              </a:rPr>
              <a:pPr algn="r"/>
              <a:t>‹#›</a:t>
            </a:fld>
            <a:endParaRPr lang="en-US" sz="1300" b="1" dirty="0">
              <a:solidFill>
                <a:srgbClr val="4967AA"/>
              </a:solidFill>
              <a:latin typeface="Arial"/>
              <a:cs typeface="Arial"/>
            </a:endParaRPr>
          </a:p>
        </p:txBody>
      </p:sp>
      <p:sp>
        <p:nvSpPr>
          <p:cNvPr id="7" name="Content Placeholder 2"/>
          <p:cNvSpPr>
            <a:spLocks noGrp="1"/>
          </p:cNvSpPr>
          <p:nvPr>
            <p:ph sz="quarter" idx="13" hasCustomPrompt="1"/>
          </p:nvPr>
        </p:nvSpPr>
        <p:spPr>
          <a:xfrm>
            <a:off x="4804838" y="1019175"/>
            <a:ext cx="3420000" cy="3381375"/>
          </a:xfrm>
          <a:prstGeom prst="rect">
            <a:avLst/>
          </a:prstGeom>
        </p:spPr>
        <p:txBody>
          <a:bodyPr/>
          <a:lstStyle>
            <a:lvl1pPr marL="0" indent="0">
              <a:buNone/>
              <a:defRPr baseline="0"/>
            </a:lvl1pPr>
          </a:lstStyle>
          <a:p>
            <a:pPr lvl="0"/>
            <a:r>
              <a:rPr lang="da-DK" dirty="0"/>
              <a:t>Click to add text – or click an icon to add content</a:t>
            </a:r>
          </a:p>
        </p:txBody>
      </p:sp>
      <p:pic>
        <p:nvPicPr>
          <p:cNvPr id="8" name="Picture 4" descr="C:\Users\aw.it\Desktop\logo.png"/>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915925" y="4574149"/>
            <a:ext cx="2412000" cy="268000"/>
          </a:xfrm>
          <a:prstGeom prst="rect">
            <a:avLst/>
          </a:prstGeom>
          <a:noFill/>
          <a:extLst>
            <a:ext uri="{909E8E84-426E-40DD-AFC4-6F175D3DCCD1}">
              <a14:hiddenFill xmlns:a14="http://schemas.microsoft.com/office/drawing/2010/main">
                <a:solidFill>
                  <a:srgbClr val="FFFFFF"/>
                </a:solidFill>
              </a14:hiddenFill>
            </a:ext>
          </a:extLst>
        </p:spPr>
      </p:pic>
      <p:sp>
        <p:nvSpPr>
          <p:cNvPr id="12" name="Pladsholder til tekst 15"/>
          <p:cNvSpPr>
            <a:spLocks noGrp="1"/>
          </p:cNvSpPr>
          <p:nvPr>
            <p:ph type="body" sz="quarter" idx="10" hasCustomPrompt="1"/>
          </p:nvPr>
        </p:nvSpPr>
        <p:spPr>
          <a:xfrm>
            <a:off x="917575" y="304801"/>
            <a:ext cx="7310438" cy="650060"/>
          </a:xfrm>
          <a:prstGeom prst="rect">
            <a:avLst/>
          </a:prstGeom>
        </p:spPr>
        <p:txBody>
          <a:bodyPr>
            <a:normAutofit/>
          </a:bodyPr>
          <a:lstStyle>
            <a:lvl1pPr marL="0" indent="0">
              <a:buNone/>
              <a:defRPr sz="2800" b="1">
                <a:solidFill>
                  <a:srgbClr val="4967AA"/>
                </a:solidFill>
              </a:defRPr>
            </a:lvl1pPr>
          </a:lstStyle>
          <a:p>
            <a:pPr lvl="0"/>
            <a:r>
              <a:rPr lang="da-DK" sz="2800" dirty="0"/>
              <a:t>Click to add title</a:t>
            </a:r>
            <a:endParaRPr lang="da-DK" dirty="0"/>
          </a:p>
        </p:txBody>
      </p:sp>
    </p:spTree>
    <p:extLst>
      <p:ext uri="{BB962C8B-B14F-4D97-AF65-F5344CB8AC3E}">
        <p14:creationId xmlns:p14="http://schemas.microsoft.com/office/powerpoint/2010/main" val="206829884"/>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
    <p:spTree>
      <p:nvGrpSpPr>
        <p:cNvPr id="1" name=""/>
        <p:cNvGrpSpPr/>
        <p:nvPr/>
      </p:nvGrpSpPr>
      <p:grpSpPr>
        <a:xfrm>
          <a:off x="0" y="0"/>
          <a:ext cx="0" cy="0"/>
          <a:chOff x="0" y="0"/>
          <a:chExt cx="0" cy="0"/>
        </a:xfrm>
      </p:grpSpPr>
      <p:sp>
        <p:nvSpPr>
          <p:cNvPr id="9" name="Content Placeholder 2"/>
          <p:cNvSpPr>
            <a:spLocks noGrp="1"/>
          </p:cNvSpPr>
          <p:nvPr>
            <p:ph sz="quarter" idx="12" hasCustomPrompt="1"/>
          </p:nvPr>
        </p:nvSpPr>
        <p:spPr>
          <a:xfrm>
            <a:off x="917575" y="1019175"/>
            <a:ext cx="3420000" cy="3381375"/>
          </a:xfrm>
          <a:prstGeom prst="rect">
            <a:avLst/>
          </a:prstGeom>
        </p:spPr>
        <p:txBody>
          <a:bodyPr/>
          <a:lstStyle>
            <a:lvl1pPr marL="0" indent="0">
              <a:buNone/>
              <a:defRPr baseline="0"/>
            </a:lvl1pPr>
          </a:lstStyle>
          <a:p>
            <a:pPr lvl="0"/>
            <a:r>
              <a:rPr lang="da-DK" dirty="0"/>
              <a:t>Click to add text – or click an icon to add content</a:t>
            </a:r>
          </a:p>
        </p:txBody>
      </p:sp>
      <p:sp>
        <p:nvSpPr>
          <p:cNvPr id="11" name="TextBox 10"/>
          <p:cNvSpPr txBox="1"/>
          <p:nvPr userDrawn="1"/>
        </p:nvSpPr>
        <p:spPr>
          <a:xfrm>
            <a:off x="4439653" y="4523625"/>
            <a:ext cx="3785185" cy="292388"/>
          </a:xfrm>
          <a:prstGeom prst="rect">
            <a:avLst/>
          </a:prstGeom>
          <a:noFill/>
        </p:spPr>
        <p:txBody>
          <a:bodyPr wrap="square" rtlCol="0">
            <a:spAutoFit/>
          </a:bodyPr>
          <a:lstStyle/>
          <a:p>
            <a:pPr algn="r"/>
            <a:fld id="{6B3992C5-A306-ED46-9DB6-FC571D36BE7A}" type="slidenum">
              <a:rPr lang="en-US" sz="1300" b="1" smtClean="0">
                <a:solidFill>
                  <a:srgbClr val="4967AA"/>
                </a:solidFill>
                <a:latin typeface="Arial"/>
                <a:cs typeface="Arial"/>
              </a:rPr>
              <a:pPr algn="r"/>
              <a:t>‹#›</a:t>
            </a:fld>
            <a:endParaRPr lang="en-US" sz="1300" b="1" dirty="0">
              <a:solidFill>
                <a:srgbClr val="4967AA"/>
              </a:solidFill>
              <a:latin typeface="Arial"/>
              <a:cs typeface="Arial"/>
            </a:endParaRPr>
          </a:p>
        </p:txBody>
      </p:sp>
      <p:sp>
        <p:nvSpPr>
          <p:cNvPr id="7" name="Content Placeholder 2"/>
          <p:cNvSpPr>
            <a:spLocks noGrp="1"/>
          </p:cNvSpPr>
          <p:nvPr>
            <p:ph sz="quarter" idx="13" hasCustomPrompt="1"/>
          </p:nvPr>
        </p:nvSpPr>
        <p:spPr>
          <a:xfrm>
            <a:off x="4804838" y="1019175"/>
            <a:ext cx="3420000" cy="1552575"/>
          </a:xfrm>
          <a:prstGeom prst="rect">
            <a:avLst/>
          </a:prstGeom>
        </p:spPr>
        <p:txBody>
          <a:bodyPr/>
          <a:lstStyle>
            <a:lvl1pPr marL="0" indent="0">
              <a:buNone/>
              <a:defRPr baseline="0"/>
            </a:lvl1pPr>
          </a:lstStyle>
          <a:p>
            <a:pPr lvl="0"/>
            <a:r>
              <a:rPr lang="da-DK" dirty="0"/>
              <a:t>Click to add text – or click an icon to add content</a:t>
            </a:r>
          </a:p>
        </p:txBody>
      </p:sp>
      <p:sp>
        <p:nvSpPr>
          <p:cNvPr id="12" name="Content Placeholder 2"/>
          <p:cNvSpPr>
            <a:spLocks noGrp="1"/>
          </p:cNvSpPr>
          <p:nvPr>
            <p:ph sz="quarter" idx="14" hasCustomPrompt="1"/>
          </p:nvPr>
        </p:nvSpPr>
        <p:spPr>
          <a:xfrm>
            <a:off x="4808013" y="2847975"/>
            <a:ext cx="3420000" cy="1552575"/>
          </a:xfrm>
          <a:prstGeom prst="rect">
            <a:avLst/>
          </a:prstGeom>
        </p:spPr>
        <p:txBody>
          <a:bodyPr/>
          <a:lstStyle>
            <a:lvl1pPr marL="0" indent="0">
              <a:buNone/>
              <a:defRPr baseline="0"/>
            </a:lvl1pPr>
          </a:lstStyle>
          <a:p>
            <a:pPr lvl="0"/>
            <a:r>
              <a:rPr lang="da-DK" dirty="0"/>
              <a:t>Click to add text – or click an icon to add content</a:t>
            </a:r>
          </a:p>
        </p:txBody>
      </p:sp>
      <p:pic>
        <p:nvPicPr>
          <p:cNvPr id="8" name="Picture 4" descr="C:\Users\aw.it\Desktop\logo.png"/>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915925" y="4574149"/>
            <a:ext cx="2412000" cy="268000"/>
          </a:xfrm>
          <a:prstGeom prst="rect">
            <a:avLst/>
          </a:prstGeom>
          <a:noFill/>
          <a:extLst>
            <a:ext uri="{909E8E84-426E-40DD-AFC4-6F175D3DCCD1}">
              <a14:hiddenFill xmlns:a14="http://schemas.microsoft.com/office/drawing/2010/main">
                <a:solidFill>
                  <a:srgbClr val="FFFFFF"/>
                </a:solidFill>
              </a14:hiddenFill>
            </a:ext>
          </a:extLst>
        </p:spPr>
      </p:pic>
      <p:sp>
        <p:nvSpPr>
          <p:cNvPr id="13" name="Pladsholder til tekst 15"/>
          <p:cNvSpPr>
            <a:spLocks noGrp="1"/>
          </p:cNvSpPr>
          <p:nvPr>
            <p:ph type="body" sz="quarter" idx="10" hasCustomPrompt="1"/>
          </p:nvPr>
        </p:nvSpPr>
        <p:spPr>
          <a:xfrm>
            <a:off x="917575" y="304801"/>
            <a:ext cx="7310438" cy="650060"/>
          </a:xfrm>
          <a:prstGeom prst="rect">
            <a:avLst/>
          </a:prstGeom>
        </p:spPr>
        <p:txBody>
          <a:bodyPr>
            <a:normAutofit/>
          </a:bodyPr>
          <a:lstStyle>
            <a:lvl1pPr marL="0" indent="0">
              <a:buNone/>
              <a:defRPr sz="2800" b="1">
                <a:solidFill>
                  <a:srgbClr val="4967AA"/>
                </a:solidFill>
              </a:defRPr>
            </a:lvl1pPr>
          </a:lstStyle>
          <a:p>
            <a:pPr lvl="0"/>
            <a:r>
              <a:rPr lang="da-DK" sz="2800" dirty="0"/>
              <a:t>Click to add title</a:t>
            </a:r>
            <a:endParaRPr lang="da-DK" dirty="0"/>
          </a:p>
        </p:txBody>
      </p:sp>
    </p:spTree>
    <p:extLst>
      <p:ext uri="{BB962C8B-B14F-4D97-AF65-F5344CB8AC3E}">
        <p14:creationId xmlns:p14="http://schemas.microsoft.com/office/powerpoint/2010/main" val="3396370029"/>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
    <p:spTree>
      <p:nvGrpSpPr>
        <p:cNvPr id="1" name=""/>
        <p:cNvGrpSpPr/>
        <p:nvPr/>
      </p:nvGrpSpPr>
      <p:grpSpPr>
        <a:xfrm>
          <a:off x="0" y="0"/>
          <a:ext cx="0" cy="0"/>
          <a:chOff x="0" y="0"/>
          <a:chExt cx="0" cy="0"/>
        </a:xfrm>
      </p:grpSpPr>
      <p:sp>
        <p:nvSpPr>
          <p:cNvPr id="11" name="TextBox 10"/>
          <p:cNvSpPr txBox="1"/>
          <p:nvPr userDrawn="1"/>
        </p:nvSpPr>
        <p:spPr>
          <a:xfrm>
            <a:off x="4439653" y="4523625"/>
            <a:ext cx="3785185" cy="292388"/>
          </a:xfrm>
          <a:prstGeom prst="rect">
            <a:avLst/>
          </a:prstGeom>
          <a:noFill/>
        </p:spPr>
        <p:txBody>
          <a:bodyPr wrap="square" rtlCol="0">
            <a:spAutoFit/>
          </a:bodyPr>
          <a:lstStyle/>
          <a:p>
            <a:pPr algn="r"/>
            <a:fld id="{6B3992C5-A306-ED46-9DB6-FC571D36BE7A}" type="slidenum">
              <a:rPr lang="en-US" sz="1300" b="1" smtClean="0">
                <a:solidFill>
                  <a:srgbClr val="4967AA"/>
                </a:solidFill>
                <a:latin typeface="Arial"/>
                <a:cs typeface="Arial"/>
              </a:rPr>
              <a:pPr algn="r"/>
              <a:t>‹#›</a:t>
            </a:fld>
            <a:endParaRPr lang="en-US" sz="1300" b="1" dirty="0">
              <a:solidFill>
                <a:srgbClr val="4967AA"/>
              </a:solidFill>
              <a:latin typeface="Arial"/>
              <a:cs typeface="Arial"/>
            </a:endParaRPr>
          </a:p>
        </p:txBody>
      </p:sp>
      <p:sp>
        <p:nvSpPr>
          <p:cNvPr id="7" name="Content Placeholder 2"/>
          <p:cNvSpPr>
            <a:spLocks noGrp="1"/>
          </p:cNvSpPr>
          <p:nvPr>
            <p:ph sz="quarter" idx="13" hasCustomPrompt="1"/>
          </p:nvPr>
        </p:nvSpPr>
        <p:spPr>
          <a:xfrm>
            <a:off x="917575" y="1019175"/>
            <a:ext cx="3420000" cy="1552575"/>
          </a:xfrm>
          <a:prstGeom prst="rect">
            <a:avLst/>
          </a:prstGeom>
        </p:spPr>
        <p:txBody>
          <a:bodyPr/>
          <a:lstStyle>
            <a:lvl1pPr marL="0" indent="0">
              <a:buNone/>
              <a:defRPr baseline="0"/>
            </a:lvl1pPr>
          </a:lstStyle>
          <a:p>
            <a:pPr lvl="0"/>
            <a:r>
              <a:rPr lang="da-DK" dirty="0"/>
              <a:t>Click to add text – or click an icon to add content</a:t>
            </a:r>
          </a:p>
        </p:txBody>
      </p:sp>
      <p:sp>
        <p:nvSpPr>
          <p:cNvPr id="12" name="Content Placeholder 2"/>
          <p:cNvSpPr>
            <a:spLocks noGrp="1"/>
          </p:cNvSpPr>
          <p:nvPr>
            <p:ph sz="quarter" idx="14" hasCustomPrompt="1"/>
          </p:nvPr>
        </p:nvSpPr>
        <p:spPr>
          <a:xfrm>
            <a:off x="920750" y="2847975"/>
            <a:ext cx="3420000" cy="1552575"/>
          </a:xfrm>
          <a:prstGeom prst="rect">
            <a:avLst/>
          </a:prstGeom>
        </p:spPr>
        <p:txBody>
          <a:bodyPr/>
          <a:lstStyle>
            <a:lvl1pPr marL="0" indent="0">
              <a:buNone/>
              <a:defRPr baseline="0"/>
            </a:lvl1pPr>
          </a:lstStyle>
          <a:p>
            <a:pPr lvl="0"/>
            <a:r>
              <a:rPr lang="da-DK" dirty="0"/>
              <a:t>Click to add text – or click an icon to add content</a:t>
            </a:r>
          </a:p>
        </p:txBody>
      </p:sp>
      <p:pic>
        <p:nvPicPr>
          <p:cNvPr id="8" name="Picture 4" descr="C:\Users\aw.it\Desktop\logo.png"/>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915925" y="4574149"/>
            <a:ext cx="2412000" cy="268000"/>
          </a:xfrm>
          <a:prstGeom prst="rect">
            <a:avLst/>
          </a:prstGeom>
          <a:noFill/>
          <a:extLst>
            <a:ext uri="{909E8E84-426E-40DD-AFC4-6F175D3DCCD1}">
              <a14:hiddenFill xmlns:a14="http://schemas.microsoft.com/office/drawing/2010/main">
                <a:solidFill>
                  <a:srgbClr val="FFFFFF"/>
                </a:solidFill>
              </a14:hiddenFill>
            </a:ext>
          </a:extLst>
        </p:spPr>
      </p:pic>
      <p:sp>
        <p:nvSpPr>
          <p:cNvPr id="13" name="Pladsholder til tekst 15"/>
          <p:cNvSpPr>
            <a:spLocks noGrp="1"/>
          </p:cNvSpPr>
          <p:nvPr>
            <p:ph type="body" sz="quarter" idx="10" hasCustomPrompt="1"/>
          </p:nvPr>
        </p:nvSpPr>
        <p:spPr>
          <a:xfrm>
            <a:off x="917575" y="304801"/>
            <a:ext cx="7310438" cy="650060"/>
          </a:xfrm>
          <a:prstGeom prst="rect">
            <a:avLst/>
          </a:prstGeom>
        </p:spPr>
        <p:txBody>
          <a:bodyPr>
            <a:normAutofit/>
          </a:bodyPr>
          <a:lstStyle>
            <a:lvl1pPr marL="0" indent="0">
              <a:buNone/>
              <a:defRPr sz="2800" b="1">
                <a:solidFill>
                  <a:srgbClr val="4967AA"/>
                </a:solidFill>
              </a:defRPr>
            </a:lvl1pPr>
          </a:lstStyle>
          <a:p>
            <a:pPr lvl="0"/>
            <a:r>
              <a:rPr lang="da-DK" sz="2800" dirty="0"/>
              <a:t>Click to add title</a:t>
            </a:r>
            <a:endParaRPr lang="da-DK" dirty="0"/>
          </a:p>
        </p:txBody>
      </p:sp>
      <p:sp>
        <p:nvSpPr>
          <p:cNvPr id="10" name="Content Placeholder 2"/>
          <p:cNvSpPr>
            <a:spLocks noGrp="1"/>
          </p:cNvSpPr>
          <p:nvPr>
            <p:ph sz="quarter" idx="12" hasCustomPrompt="1"/>
          </p:nvPr>
        </p:nvSpPr>
        <p:spPr>
          <a:xfrm>
            <a:off x="4808013" y="1019175"/>
            <a:ext cx="3420000" cy="3381375"/>
          </a:xfrm>
          <a:prstGeom prst="rect">
            <a:avLst/>
          </a:prstGeom>
        </p:spPr>
        <p:txBody>
          <a:bodyPr/>
          <a:lstStyle>
            <a:lvl1pPr marL="0" indent="0">
              <a:buNone/>
              <a:defRPr baseline="0"/>
            </a:lvl1pPr>
          </a:lstStyle>
          <a:p>
            <a:pPr lvl="0"/>
            <a:r>
              <a:rPr lang="da-DK" dirty="0"/>
              <a:t>Click to add text – or click an icon to add content</a:t>
            </a:r>
          </a:p>
        </p:txBody>
      </p:sp>
    </p:spTree>
    <p:extLst>
      <p:ext uri="{BB962C8B-B14F-4D97-AF65-F5344CB8AC3E}">
        <p14:creationId xmlns:p14="http://schemas.microsoft.com/office/powerpoint/2010/main" val="596184126"/>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
    <p:spTree>
      <p:nvGrpSpPr>
        <p:cNvPr id="1" name=""/>
        <p:cNvGrpSpPr/>
        <p:nvPr/>
      </p:nvGrpSpPr>
      <p:grpSpPr>
        <a:xfrm>
          <a:off x="0" y="0"/>
          <a:ext cx="0" cy="0"/>
          <a:chOff x="0" y="0"/>
          <a:chExt cx="0" cy="0"/>
        </a:xfrm>
      </p:grpSpPr>
      <p:sp>
        <p:nvSpPr>
          <p:cNvPr id="9" name="TextBox 8"/>
          <p:cNvSpPr txBox="1"/>
          <p:nvPr userDrawn="1"/>
        </p:nvSpPr>
        <p:spPr>
          <a:xfrm>
            <a:off x="4439653" y="4523625"/>
            <a:ext cx="3785185" cy="292388"/>
          </a:xfrm>
          <a:prstGeom prst="rect">
            <a:avLst/>
          </a:prstGeom>
          <a:noFill/>
        </p:spPr>
        <p:txBody>
          <a:bodyPr wrap="square" rtlCol="0">
            <a:spAutoFit/>
          </a:bodyPr>
          <a:lstStyle/>
          <a:p>
            <a:pPr algn="r"/>
            <a:fld id="{6B3992C5-A306-ED46-9DB6-FC571D36BE7A}" type="slidenum">
              <a:rPr lang="en-US" sz="1300" b="1" smtClean="0">
                <a:solidFill>
                  <a:srgbClr val="4967AA"/>
                </a:solidFill>
                <a:latin typeface="Arial"/>
                <a:cs typeface="Arial"/>
              </a:rPr>
              <a:pPr algn="r"/>
              <a:t>‹#›</a:t>
            </a:fld>
            <a:endParaRPr lang="en-US" sz="1300" b="1" dirty="0">
              <a:solidFill>
                <a:srgbClr val="4967AA"/>
              </a:solidFill>
              <a:latin typeface="Arial"/>
              <a:cs typeface="Arial"/>
            </a:endParaRPr>
          </a:p>
        </p:txBody>
      </p:sp>
      <p:sp>
        <p:nvSpPr>
          <p:cNvPr id="7" name="Content Placeholder 2"/>
          <p:cNvSpPr>
            <a:spLocks noGrp="1"/>
          </p:cNvSpPr>
          <p:nvPr>
            <p:ph sz="quarter" idx="13" hasCustomPrompt="1"/>
          </p:nvPr>
        </p:nvSpPr>
        <p:spPr>
          <a:xfrm>
            <a:off x="911071" y="1019175"/>
            <a:ext cx="7305675" cy="1552575"/>
          </a:xfrm>
          <a:prstGeom prst="rect">
            <a:avLst/>
          </a:prstGeom>
        </p:spPr>
        <p:txBody>
          <a:bodyPr/>
          <a:lstStyle>
            <a:lvl1pPr marL="0" indent="0">
              <a:buNone/>
              <a:defRPr baseline="0"/>
            </a:lvl1pPr>
          </a:lstStyle>
          <a:p>
            <a:pPr lvl="0"/>
            <a:r>
              <a:rPr lang="da-DK" dirty="0"/>
              <a:t>Click to </a:t>
            </a:r>
            <a:r>
              <a:rPr lang="da-DK" dirty="0" err="1"/>
              <a:t>add</a:t>
            </a:r>
            <a:r>
              <a:rPr lang="da-DK" dirty="0"/>
              <a:t> text – or click an icon to </a:t>
            </a:r>
            <a:r>
              <a:rPr lang="da-DK" dirty="0" err="1"/>
              <a:t>add</a:t>
            </a:r>
            <a:r>
              <a:rPr lang="da-DK" dirty="0"/>
              <a:t> </a:t>
            </a:r>
            <a:r>
              <a:rPr lang="da-DK" dirty="0" err="1"/>
              <a:t>content</a:t>
            </a:r>
            <a:endParaRPr lang="da-DK" dirty="0"/>
          </a:p>
        </p:txBody>
      </p:sp>
      <p:sp>
        <p:nvSpPr>
          <p:cNvPr id="8" name="Content Placeholder 2"/>
          <p:cNvSpPr>
            <a:spLocks noGrp="1"/>
          </p:cNvSpPr>
          <p:nvPr>
            <p:ph sz="quarter" idx="14" hasCustomPrompt="1"/>
          </p:nvPr>
        </p:nvSpPr>
        <p:spPr>
          <a:xfrm>
            <a:off x="914246" y="2847975"/>
            <a:ext cx="7305675" cy="1552575"/>
          </a:xfrm>
          <a:prstGeom prst="rect">
            <a:avLst/>
          </a:prstGeom>
        </p:spPr>
        <p:txBody>
          <a:bodyPr/>
          <a:lstStyle>
            <a:lvl1pPr marL="0" indent="0">
              <a:buNone/>
              <a:defRPr baseline="0"/>
            </a:lvl1pPr>
          </a:lstStyle>
          <a:p>
            <a:pPr lvl="0"/>
            <a:r>
              <a:rPr lang="da-DK" dirty="0"/>
              <a:t>Click to add text – or click an icon to add content</a:t>
            </a:r>
          </a:p>
        </p:txBody>
      </p:sp>
      <p:pic>
        <p:nvPicPr>
          <p:cNvPr id="11" name="Picture 4" descr="C:\Users\aw.it\Desktop\logo.png"/>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915925" y="4574149"/>
            <a:ext cx="2412000" cy="268000"/>
          </a:xfrm>
          <a:prstGeom prst="rect">
            <a:avLst/>
          </a:prstGeom>
          <a:noFill/>
          <a:extLst>
            <a:ext uri="{909E8E84-426E-40DD-AFC4-6F175D3DCCD1}">
              <a14:hiddenFill xmlns:a14="http://schemas.microsoft.com/office/drawing/2010/main">
                <a:solidFill>
                  <a:srgbClr val="FFFFFF"/>
                </a:solidFill>
              </a14:hiddenFill>
            </a:ext>
          </a:extLst>
        </p:spPr>
      </p:pic>
      <p:sp>
        <p:nvSpPr>
          <p:cNvPr id="12" name="Pladsholder til tekst 15"/>
          <p:cNvSpPr>
            <a:spLocks noGrp="1"/>
          </p:cNvSpPr>
          <p:nvPr>
            <p:ph type="body" sz="quarter" idx="10" hasCustomPrompt="1"/>
          </p:nvPr>
        </p:nvSpPr>
        <p:spPr>
          <a:xfrm>
            <a:off x="917575" y="304801"/>
            <a:ext cx="7310438" cy="650060"/>
          </a:xfrm>
          <a:prstGeom prst="rect">
            <a:avLst/>
          </a:prstGeom>
        </p:spPr>
        <p:txBody>
          <a:bodyPr>
            <a:normAutofit/>
          </a:bodyPr>
          <a:lstStyle>
            <a:lvl1pPr marL="0" indent="0">
              <a:buNone/>
              <a:defRPr sz="2800" b="1">
                <a:solidFill>
                  <a:srgbClr val="4967AA"/>
                </a:solidFill>
              </a:defRPr>
            </a:lvl1pPr>
          </a:lstStyle>
          <a:p>
            <a:pPr lvl="0"/>
            <a:r>
              <a:rPr lang="da-DK" sz="2800" dirty="0"/>
              <a:t>Click to add title</a:t>
            </a:r>
            <a:endParaRPr lang="da-DK" dirty="0"/>
          </a:p>
        </p:txBody>
      </p:sp>
    </p:spTree>
    <p:extLst>
      <p:ext uri="{BB962C8B-B14F-4D97-AF65-F5344CB8AC3E}">
        <p14:creationId xmlns:p14="http://schemas.microsoft.com/office/powerpoint/2010/main" val="41270508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
    <p:spTree>
      <p:nvGrpSpPr>
        <p:cNvPr id="1" name=""/>
        <p:cNvGrpSpPr/>
        <p:nvPr/>
      </p:nvGrpSpPr>
      <p:grpSpPr>
        <a:xfrm>
          <a:off x="0" y="0"/>
          <a:ext cx="0" cy="0"/>
          <a:chOff x="0" y="0"/>
          <a:chExt cx="0" cy="0"/>
        </a:xfrm>
      </p:grpSpPr>
      <p:sp>
        <p:nvSpPr>
          <p:cNvPr id="9" name="TextBox 8"/>
          <p:cNvSpPr txBox="1"/>
          <p:nvPr userDrawn="1"/>
        </p:nvSpPr>
        <p:spPr>
          <a:xfrm>
            <a:off x="4439653" y="4523625"/>
            <a:ext cx="3785185" cy="292388"/>
          </a:xfrm>
          <a:prstGeom prst="rect">
            <a:avLst/>
          </a:prstGeom>
          <a:noFill/>
        </p:spPr>
        <p:txBody>
          <a:bodyPr wrap="square" rtlCol="0">
            <a:spAutoFit/>
          </a:bodyPr>
          <a:lstStyle/>
          <a:p>
            <a:pPr algn="r"/>
            <a:fld id="{6B3992C5-A306-ED46-9DB6-FC571D36BE7A}" type="slidenum">
              <a:rPr lang="en-US" sz="1300" b="1" smtClean="0">
                <a:solidFill>
                  <a:srgbClr val="4967AA"/>
                </a:solidFill>
                <a:latin typeface="Arial"/>
                <a:cs typeface="Arial"/>
              </a:rPr>
              <a:pPr algn="r"/>
              <a:t>‹#›</a:t>
            </a:fld>
            <a:endParaRPr lang="en-US" sz="1300" b="1" dirty="0">
              <a:solidFill>
                <a:srgbClr val="4967AA"/>
              </a:solidFill>
              <a:latin typeface="Arial"/>
              <a:cs typeface="Arial"/>
            </a:endParaRPr>
          </a:p>
        </p:txBody>
      </p:sp>
      <p:sp>
        <p:nvSpPr>
          <p:cNvPr id="8" name="Content Placeholder 2"/>
          <p:cNvSpPr>
            <a:spLocks noGrp="1"/>
          </p:cNvSpPr>
          <p:nvPr>
            <p:ph sz="quarter" idx="14" hasCustomPrompt="1"/>
          </p:nvPr>
        </p:nvSpPr>
        <p:spPr>
          <a:xfrm>
            <a:off x="914246" y="2847975"/>
            <a:ext cx="7305675" cy="1552575"/>
          </a:xfrm>
          <a:prstGeom prst="rect">
            <a:avLst/>
          </a:prstGeom>
        </p:spPr>
        <p:txBody>
          <a:bodyPr/>
          <a:lstStyle>
            <a:lvl1pPr marL="0" indent="0">
              <a:buNone/>
              <a:defRPr baseline="0"/>
            </a:lvl1pPr>
          </a:lstStyle>
          <a:p>
            <a:pPr lvl="0"/>
            <a:r>
              <a:rPr lang="da-DK" dirty="0"/>
              <a:t>Click to add text – or click an icon to add content</a:t>
            </a:r>
          </a:p>
        </p:txBody>
      </p:sp>
      <p:pic>
        <p:nvPicPr>
          <p:cNvPr id="11" name="Picture 4" descr="C:\Users\aw.it\Desktop\logo.png"/>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915925" y="4574149"/>
            <a:ext cx="2412000" cy="268000"/>
          </a:xfrm>
          <a:prstGeom prst="rect">
            <a:avLst/>
          </a:prstGeom>
          <a:noFill/>
          <a:extLst>
            <a:ext uri="{909E8E84-426E-40DD-AFC4-6F175D3DCCD1}">
              <a14:hiddenFill xmlns:a14="http://schemas.microsoft.com/office/drawing/2010/main">
                <a:solidFill>
                  <a:srgbClr val="FFFFFF"/>
                </a:solidFill>
              </a14:hiddenFill>
            </a:ext>
          </a:extLst>
        </p:spPr>
      </p:pic>
      <p:sp>
        <p:nvSpPr>
          <p:cNvPr id="12" name="Pladsholder til tekst 15"/>
          <p:cNvSpPr>
            <a:spLocks noGrp="1"/>
          </p:cNvSpPr>
          <p:nvPr>
            <p:ph type="body" sz="quarter" idx="10" hasCustomPrompt="1"/>
          </p:nvPr>
        </p:nvSpPr>
        <p:spPr>
          <a:xfrm>
            <a:off x="917575" y="304801"/>
            <a:ext cx="7310438" cy="650060"/>
          </a:xfrm>
          <a:prstGeom prst="rect">
            <a:avLst/>
          </a:prstGeom>
        </p:spPr>
        <p:txBody>
          <a:bodyPr>
            <a:normAutofit/>
          </a:bodyPr>
          <a:lstStyle>
            <a:lvl1pPr marL="0" indent="0">
              <a:buNone/>
              <a:defRPr sz="2800" b="1">
                <a:solidFill>
                  <a:srgbClr val="4967AA"/>
                </a:solidFill>
              </a:defRPr>
            </a:lvl1pPr>
          </a:lstStyle>
          <a:p>
            <a:pPr lvl="0"/>
            <a:r>
              <a:rPr lang="da-DK" sz="2800" dirty="0"/>
              <a:t>Click to add title</a:t>
            </a:r>
            <a:endParaRPr lang="da-DK" dirty="0"/>
          </a:p>
        </p:txBody>
      </p:sp>
      <p:sp>
        <p:nvSpPr>
          <p:cNvPr id="10" name="Content Placeholder 2"/>
          <p:cNvSpPr>
            <a:spLocks noGrp="1"/>
          </p:cNvSpPr>
          <p:nvPr>
            <p:ph sz="quarter" idx="13" hasCustomPrompt="1"/>
          </p:nvPr>
        </p:nvSpPr>
        <p:spPr>
          <a:xfrm>
            <a:off x="917575" y="1019175"/>
            <a:ext cx="3420000" cy="1552575"/>
          </a:xfrm>
          <a:prstGeom prst="rect">
            <a:avLst/>
          </a:prstGeom>
        </p:spPr>
        <p:txBody>
          <a:bodyPr/>
          <a:lstStyle>
            <a:lvl1pPr marL="0" indent="0">
              <a:buNone/>
              <a:defRPr baseline="0"/>
            </a:lvl1pPr>
          </a:lstStyle>
          <a:p>
            <a:pPr lvl="0"/>
            <a:r>
              <a:rPr lang="da-DK" dirty="0"/>
              <a:t>Click to add text – or click an icon to add content</a:t>
            </a:r>
          </a:p>
        </p:txBody>
      </p:sp>
      <p:sp>
        <p:nvSpPr>
          <p:cNvPr id="13" name="Content Placeholder 2"/>
          <p:cNvSpPr>
            <a:spLocks noGrp="1"/>
          </p:cNvSpPr>
          <p:nvPr>
            <p:ph sz="quarter" idx="15" hasCustomPrompt="1"/>
          </p:nvPr>
        </p:nvSpPr>
        <p:spPr>
          <a:xfrm>
            <a:off x="4804838" y="1019175"/>
            <a:ext cx="3420000" cy="1552575"/>
          </a:xfrm>
          <a:prstGeom prst="rect">
            <a:avLst/>
          </a:prstGeom>
        </p:spPr>
        <p:txBody>
          <a:bodyPr/>
          <a:lstStyle>
            <a:lvl1pPr marL="0" indent="0">
              <a:buNone/>
              <a:defRPr baseline="0"/>
            </a:lvl1pPr>
          </a:lstStyle>
          <a:p>
            <a:pPr lvl="0"/>
            <a:r>
              <a:rPr lang="da-DK" dirty="0"/>
              <a:t>Click to add text – or click an icon to add content</a:t>
            </a:r>
          </a:p>
        </p:txBody>
      </p:sp>
    </p:spTree>
    <p:extLst>
      <p:ext uri="{BB962C8B-B14F-4D97-AF65-F5344CB8AC3E}">
        <p14:creationId xmlns:p14="http://schemas.microsoft.com/office/powerpoint/2010/main" val="8466637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EDD7FBFC-EAD0-439A-87D0-742B17491722}" type="datetimeFigureOut">
              <a:rPr lang="da-DK" smtClean="0"/>
              <a:t>04-11-2020</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slidenummer 3"/>
          <p:cNvSpPr>
            <a:spLocks noGrp="1"/>
          </p:cNvSpPr>
          <p:nvPr>
            <p:ph type="sldNum" sz="quarter" idx="12"/>
          </p:nvPr>
        </p:nvSpPr>
        <p:spPr/>
        <p:txBody>
          <a:bodyPr/>
          <a:lstStyle/>
          <a:p>
            <a:fld id="{6F8D057F-F1B8-44AE-BB75-642B858C2A56}" type="slidenum">
              <a:rPr lang="da-DK" smtClean="0"/>
              <a:t>‹#›</a:t>
            </a:fld>
            <a:endParaRPr lang="da-DK"/>
          </a:p>
        </p:txBody>
      </p:sp>
    </p:spTree>
    <p:extLst>
      <p:ext uri="{BB962C8B-B14F-4D97-AF65-F5344CB8AC3E}">
        <p14:creationId xmlns:p14="http://schemas.microsoft.com/office/powerpoint/2010/main" val="22592823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
    <p:spTree>
      <p:nvGrpSpPr>
        <p:cNvPr id="1" name=""/>
        <p:cNvGrpSpPr/>
        <p:nvPr/>
      </p:nvGrpSpPr>
      <p:grpSpPr>
        <a:xfrm>
          <a:off x="0" y="0"/>
          <a:ext cx="0" cy="0"/>
          <a:chOff x="0" y="0"/>
          <a:chExt cx="0" cy="0"/>
        </a:xfrm>
      </p:grpSpPr>
      <p:pic>
        <p:nvPicPr>
          <p:cNvPr id="10" name="Picture 9" descr="BM0128_CBS_Kilen-2731.jp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426572" y="0"/>
            <a:ext cx="7717428" cy="5143500"/>
          </a:xfrm>
          <a:prstGeom prst="rect">
            <a:avLst/>
          </a:prstGeom>
        </p:spPr>
      </p:pic>
      <p:sp>
        <p:nvSpPr>
          <p:cNvPr id="8" name="Rectangle 7"/>
          <p:cNvSpPr/>
          <p:nvPr userDrawn="1"/>
        </p:nvSpPr>
        <p:spPr>
          <a:xfrm>
            <a:off x="0" y="0"/>
            <a:ext cx="9144000" cy="5143500"/>
          </a:xfrm>
          <a:prstGeom prst="rect">
            <a:avLst/>
          </a:prstGeom>
          <a:solidFill>
            <a:schemeClr val="bg1">
              <a:alpha val="75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userDrawn="1"/>
        </p:nvSpPr>
        <p:spPr>
          <a:xfrm>
            <a:off x="4439653" y="4523625"/>
            <a:ext cx="3785185" cy="292388"/>
          </a:xfrm>
          <a:prstGeom prst="rect">
            <a:avLst/>
          </a:prstGeom>
          <a:noFill/>
        </p:spPr>
        <p:txBody>
          <a:bodyPr wrap="square" rtlCol="0">
            <a:spAutoFit/>
          </a:bodyPr>
          <a:lstStyle/>
          <a:p>
            <a:pPr algn="r"/>
            <a:fld id="{6B3992C5-A306-ED46-9DB6-FC571D36BE7A}" type="slidenum">
              <a:rPr lang="en-US" sz="1300" b="1" smtClean="0">
                <a:solidFill>
                  <a:srgbClr val="4967AA"/>
                </a:solidFill>
                <a:latin typeface="Arial"/>
                <a:cs typeface="Arial"/>
              </a:rPr>
              <a:pPr algn="r"/>
              <a:t>‹#›</a:t>
            </a:fld>
            <a:endParaRPr lang="en-US" sz="1300" b="1" dirty="0">
              <a:solidFill>
                <a:srgbClr val="4967AA"/>
              </a:solidFill>
              <a:latin typeface="Arial"/>
              <a:cs typeface="Arial"/>
            </a:endParaRPr>
          </a:p>
        </p:txBody>
      </p:sp>
      <p:sp>
        <p:nvSpPr>
          <p:cNvPr id="11" name="Content Placeholder 2"/>
          <p:cNvSpPr>
            <a:spLocks noGrp="1"/>
          </p:cNvSpPr>
          <p:nvPr>
            <p:ph sz="quarter" idx="12" hasCustomPrompt="1"/>
          </p:nvPr>
        </p:nvSpPr>
        <p:spPr>
          <a:xfrm>
            <a:off x="917575" y="1019175"/>
            <a:ext cx="7310437" cy="3381375"/>
          </a:xfrm>
          <a:prstGeom prst="rect">
            <a:avLst/>
          </a:prstGeom>
        </p:spPr>
        <p:txBody>
          <a:bodyPr/>
          <a:lstStyle>
            <a:lvl1pPr marL="0" indent="0">
              <a:buNone/>
              <a:defRPr baseline="0"/>
            </a:lvl1pPr>
          </a:lstStyle>
          <a:p>
            <a:pPr lvl="0"/>
            <a:r>
              <a:rPr lang="da-DK" dirty="0"/>
              <a:t>Click to add text – or click an icon to add content</a:t>
            </a:r>
          </a:p>
        </p:txBody>
      </p:sp>
      <p:pic>
        <p:nvPicPr>
          <p:cNvPr id="13" name="Picture 4" descr="C:\Users\aw.it\Desktop\logo.png"/>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915925" y="4574149"/>
            <a:ext cx="2412000" cy="268000"/>
          </a:xfrm>
          <a:prstGeom prst="rect">
            <a:avLst/>
          </a:prstGeom>
          <a:noFill/>
          <a:extLst>
            <a:ext uri="{909E8E84-426E-40DD-AFC4-6F175D3DCCD1}">
              <a14:hiddenFill xmlns:a14="http://schemas.microsoft.com/office/drawing/2010/main">
                <a:solidFill>
                  <a:srgbClr val="FFFFFF"/>
                </a:solidFill>
              </a14:hiddenFill>
            </a:ext>
          </a:extLst>
        </p:spPr>
      </p:pic>
      <p:sp>
        <p:nvSpPr>
          <p:cNvPr id="14" name="Pladsholder til tekst 15"/>
          <p:cNvSpPr>
            <a:spLocks noGrp="1"/>
          </p:cNvSpPr>
          <p:nvPr>
            <p:ph type="body" sz="quarter" idx="10" hasCustomPrompt="1"/>
          </p:nvPr>
        </p:nvSpPr>
        <p:spPr>
          <a:xfrm>
            <a:off x="917575" y="304801"/>
            <a:ext cx="7310438" cy="650060"/>
          </a:xfrm>
          <a:prstGeom prst="rect">
            <a:avLst/>
          </a:prstGeom>
        </p:spPr>
        <p:txBody>
          <a:bodyPr>
            <a:normAutofit/>
          </a:bodyPr>
          <a:lstStyle>
            <a:lvl1pPr marL="0" indent="0">
              <a:buNone/>
              <a:defRPr sz="2800" b="1">
                <a:solidFill>
                  <a:srgbClr val="4967AA"/>
                </a:solidFill>
              </a:defRPr>
            </a:lvl1pPr>
          </a:lstStyle>
          <a:p>
            <a:pPr lvl="0"/>
            <a:r>
              <a:rPr lang="da-DK" sz="2800" dirty="0"/>
              <a:t>Click to add title</a:t>
            </a:r>
            <a:endParaRPr lang="da-DK" dirty="0"/>
          </a:p>
        </p:txBody>
      </p:sp>
    </p:spTree>
    <p:extLst>
      <p:ext uri="{BB962C8B-B14F-4D97-AF65-F5344CB8AC3E}">
        <p14:creationId xmlns:p14="http://schemas.microsoft.com/office/powerpoint/2010/main" val="42891047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
    <p:spTree>
      <p:nvGrpSpPr>
        <p:cNvPr id="1" name=""/>
        <p:cNvGrpSpPr/>
        <p:nvPr/>
      </p:nvGrpSpPr>
      <p:grpSpPr>
        <a:xfrm>
          <a:off x="0" y="0"/>
          <a:ext cx="0" cy="0"/>
          <a:chOff x="0" y="0"/>
          <a:chExt cx="0" cy="0"/>
        </a:xfrm>
      </p:grpSpPr>
      <p:pic>
        <p:nvPicPr>
          <p:cNvPr id="2050" name="Picture 2" descr="C:\Users\aw.it\Desktop\Picture8.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0" y="1"/>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a:off x="0" y="1"/>
            <a:ext cx="9144000" cy="5143500"/>
          </a:xfrm>
          <a:prstGeom prst="rect">
            <a:avLst/>
          </a:prstGeom>
          <a:solidFill>
            <a:schemeClr val="bg1">
              <a:alpha val="75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userDrawn="1"/>
        </p:nvSpPr>
        <p:spPr>
          <a:xfrm>
            <a:off x="4439653" y="4523625"/>
            <a:ext cx="3785185" cy="292388"/>
          </a:xfrm>
          <a:prstGeom prst="rect">
            <a:avLst/>
          </a:prstGeom>
          <a:noFill/>
        </p:spPr>
        <p:txBody>
          <a:bodyPr wrap="square" rtlCol="0">
            <a:spAutoFit/>
          </a:bodyPr>
          <a:lstStyle/>
          <a:p>
            <a:pPr algn="r"/>
            <a:fld id="{6B3992C5-A306-ED46-9DB6-FC571D36BE7A}" type="slidenum">
              <a:rPr lang="en-US" sz="1300" b="1" smtClean="0">
                <a:solidFill>
                  <a:srgbClr val="4967AA"/>
                </a:solidFill>
                <a:latin typeface="Arial"/>
                <a:cs typeface="Arial"/>
              </a:rPr>
              <a:pPr algn="r"/>
              <a:t>‹#›</a:t>
            </a:fld>
            <a:endParaRPr lang="en-US" sz="1300" b="1" dirty="0">
              <a:solidFill>
                <a:srgbClr val="4967AA"/>
              </a:solidFill>
              <a:latin typeface="Arial"/>
              <a:cs typeface="Arial"/>
            </a:endParaRPr>
          </a:p>
        </p:txBody>
      </p:sp>
      <p:sp>
        <p:nvSpPr>
          <p:cNvPr id="11" name="Content Placeholder 2"/>
          <p:cNvSpPr>
            <a:spLocks noGrp="1"/>
          </p:cNvSpPr>
          <p:nvPr>
            <p:ph sz="quarter" idx="12" hasCustomPrompt="1"/>
          </p:nvPr>
        </p:nvSpPr>
        <p:spPr>
          <a:xfrm>
            <a:off x="917575" y="1019175"/>
            <a:ext cx="7310437" cy="3381375"/>
          </a:xfrm>
          <a:prstGeom prst="rect">
            <a:avLst/>
          </a:prstGeom>
        </p:spPr>
        <p:txBody>
          <a:bodyPr/>
          <a:lstStyle>
            <a:lvl1pPr marL="0" indent="0">
              <a:buNone/>
              <a:defRPr baseline="0"/>
            </a:lvl1pPr>
          </a:lstStyle>
          <a:p>
            <a:pPr lvl="0"/>
            <a:r>
              <a:rPr lang="da-DK" dirty="0"/>
              <a:t>Click to add text – or click an icon to add content</a:t>
            </a:r>
          </a:p>
        </p:txBody>
      </p:sp>
      <p:pic>
        <p:nvPicPr>
          <p:cNvPr id="10" name="Picture 4" descr="C:\Users\aw.it\Desktop\logo.png"/>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915925" y="4574149"/>
            <a:ext cx="2412000" cy="268000"/>
          </a:xfrm>
          <a:prstGeom prst="rect">
            <a:avLst/>
          </a:prstGeom>
          <a:noFill/>
          <a:extLst>
            <a:ext uri="{909E8E84-426E-40DD-AFC4-6F175D3DCCD1}">
              <a14:hiddenFill xmlns:a14="http://schemas.microsoft.com/office/drawing/2010/main">
                <a:solidFill>
                  <a:srgbClr val="FFFFFF"/>
                </a:solidFill>
              </a14:hiddenFill>
            </a:ext>
          </a:extLst>
        </p:spPr>
      </p:pic>
      <p:sp>
        <p:nvSpPr>
          <p:cNvPr id="13" name="Pladsholder til tekst 15"/>
          <p:cNvSpPr>
            <a:spLocks noGrp="1"/>
          </p:cNvSpPr>
          <p:nvPr>
            <p:ph type="body" sz="quarter" idx="10" hasCustomPrompt="1"/>
          </p:nvPr>
        </p:nvSpPr>
        <p:spPr>
          <a:xfrm>
            <a:off x="917575" y="304801"/>
            <a:ext cx="7310438" cy="650060"/>
          </a:xfrm>
          <a:prstGeom prst="rect">
            <a:avLst/>
          </a:prstGeom>
        </p:spPr>
        <p:txBody>
          <a:bodyPr>
            <a:normAutofit/>
          </a:bodyPr>
          <a:lstStyle>
            <a:lvl1pPr marL="0" indent="0">
              <a:buNone/>
              <a:defRPr sz="2800" b="1">
                <a:solidFill>
                  <a:srgbClr val="4967AA"/>
                </a:solidFill>
              </a:defRPr>
            </a:lvl1pPr>
          </a:lstStyle>
          <a:p>
            <a:pPr lvl="0"/>
            <a:r>
              <a:rPr lang="da-DK" sz="2800" dirty="0"/>
              <a:t>Click to add title</a:t>
            </a:r>
            <a:endParaRPr lang="da-DK" dirty="0"/>
          </a:p>
        </p:txBody>
      </p:sp>
    </p:spTree>
    <p:extLst>
      <p:ext uri="{BB962C8B-B14F-4D97-AF65-F5344CB8AC3E}">
        <p14:creationId xmlns:p14="http://schemas.microsoft.com/office/powerpoint/2010/main" val="36242747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
    <p:spTree>
      <p:nvGrpSpPr>
        <p:cNvPr id="1" name=""/>
        <p:cNvGrpSpPr/>
        <p:nvPr/>
      </p:nvGrpSpPr>
      <p:grpSpPr>
        <a:xfrm>
          <a:off x="0" y="0"/>
          <a:ext cx="0" cy="0"/>
          <a:chOff x="0" y="0"/>
          <a:chExt cx="0" cy="0"/>
        </a:xfrm>
      </p:grpSpPr>
      <p:pic>
        <p:nvPicPr>
          <p:cNvPr id="2" name="Picture 1" descr="BM0128_CBS_Kilen-2679.jpg"/>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8" name="Rectangle 7"/>
          <p:cNvSpPr/>
          <p:nvPr userDrawn="1"/>
        </p:nvSpPr>
        <p:spPr>
          <a:xfrm>
            <a:off x="0" y="0"/>
            <a:ext cx="9144000" cy="5143500"/>
          </a:xfrm>
          <a:prstGeom prst="rect">
            <a:avLst/>
          </a:prstGeom>
          <a:solidFill>
            <a:schemeClr val="bg1">
              <a:alpha val="75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userDrawn="1"/>
        </p:nvSpPr>
        <p:spPr>
          <a:xfrm>
            <a:off x="4439653" y="4523625"/>
            <a:ext cx="3785185" cy="292388"/>
          </a:xfrm>
          <a:prstGeom prst="rect">
            <a:avLst/>
          </a:prstGeom>
          <a:noFill/>
        </p:spPr>
        <p:txBody>
          <a:bodyPr wrap="square" rtlCol="0">
            <a:spAutoFit/>
          </a:bodyPr>
          <a:lstStyle/>
          <a:p>
            <a:pPr algn="r"/>
            <a:fld id="{6B3992C5-A306-ED46-9DB6-FC571D36BE7A}" type="slidenum">
              <a:rPr lang="en-US" sz="1300" b="1" smtClean="0">
                <a:solidFill>
                  <a:srgbClr val="4967AA"/>
                </a:solidFill>
                <a:latin typeface="Arial"/>
                <a:cs typeface="Arial"/>
              </a:rPr>
              <a:pPr algn="r"/>
              <a:t>‹#›</a:t>
            </a:fld>
            <a:endParaRPr lang="en-US" sz="1300" b="1" dirty="0">
              <a:solidFill>
                <a:srgbClr val="4967AA"/>
              </a:solidFill>
              <a:latin typeface="Arial"/>
              <a:cs typeface="Arial"/>
            </a:endParaRPr>
          </a:p>
        </p:txBody>
      </p:sp>
      <p:sp>
        <p:nvSpPr>
          <p:cNvPr id="11" name="Content Placeholder 2"/>
          <p:cNvSpPr>
            <a:spLocks noGrp="1"/>
          </p:cNvSpPr>
          <p:nvPr>
            <p:ph sz="quarter" idx="12" hasCustomPrompt="1"/>
          </p:nvPr>
        </p:nvSpPr>
        <p:spPr>
          <a:xfrm>
            <a:off x="917575" y="1019175"/>
            <a:ext cx="7310437" cy="3381375"/>
          </a:xfrm>
          <a:prstGeom prst="rect">
            <a:avLst/>
          </a:prstGeom>
        </p:spPr>
        <p:txBody>
          <a:bodyPr/>
          <a:lstStyle>
            <a:lvl1pPr marL="0" indent="0">
              <a:buNone/>
              <a:defRPr baseline="0"/>
            </a:lvl1pPr>
          </a:lstStyle>
          <a:p>
            <a:pPr lvl="0"/>
            <a:r>
              <a:rPr lang="da-DK" dirty="0"/>
              <a:t>Click to add text – or click an icon to add content</a:t>
            </a:r>
          </a:p>
        </p:txBody>
      </p:sp>
      <p:pic>
        <p:nvPicPr>
          <p:cNvPr id="10" name="Picture 4" descr="C:\Users\aw.it\Desktop\logo.png"/>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915925" y="4574149"/>
            <a:ext cx="2412000" cy="268000"/>
          </a:xfrm>
          <a:prstGeom prst="rect">
            <a:avLst/>
          </a:prstGeom>
          <a:noFill/>
          <a:extLst>
            <a:ext uri="{909E8E84-426E-40DD-AFC4-6F175D3DCCD1}">
              <a14:hiddenFill xmlns:a14="http://schemas.microsoft.com/office/drawing/2010/main">
                <a:solidFill>
                  <a:srgbClr val="FFFFFF"/>
                </a:solidFill>
              </a14:hiddenFill>
            </a:ext>
          </a:extLst>
        </p:spPr>
      </p:pic>
      <p:sp>
        <p:nvSpPr>
          <p:cNvPr id="13" name="Pladsholder til tekst 15"/>
          <p:cNvSpPr>
            <a:spLocks noGrp="1"/>
          </p:cNvSpPr>
          <p:nvPr>
            <p:ph type="body" sz="quarter" idx="10" hasCustomPrompt="1"/>
          </p:nvPr>
        </p:nvSpPr>
        <p:spPr>
          <a:xfrm>
            <a:off x="917575" y="304801"/>
            <a:ext cx="7310438" cy="650060"/>
          </a:xfrm>
          <a:prstGeom prst="rect">
            <a:avLst/>
          </a:prstGeom>
        </p:spPr>
        <p:txBody>
          <a:bodyPr>
            <a:normAutofit/>
          </a:bodyPr>
          <a:lstStyle>
            <a:lvl1pPr marL="0" indent="0">
              <a:buNone/>
              <a:defRPr sz="2800" b="1">
                <a:solidFill>
                  <a:srgbClr val="4967AA"/>
                </a:solidFill>
              </a:defRPr>
            </a:lvl1pPr>
          </a:lstStyle>
          <a:p>
            <a:pPr lvl="0"/>
            <a:r>
              <a:rPr lang="da-DK" sz="2800" dirty="0"/>
              <a:t>Click to add title</a:t>
            </a:r>
            <a:endParaRPr lang="da-DK" dirty="0"/>
          </a:p>
        </p:txBody>
      </p:sp>
    </p:spTree>
    <p:extLst>
      <p:ext uri="{BB962C8B-B14F-4D97-AF65-F5344CB8AC3E}">
        <p14:creationId xmlns:p14="http://schemas.microsoft.com/office/powerpoint/2010/main" val="4289104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
    <p:spTree>
      <p:nvGrpSpPr>
        <p:cNvPr id="1" name=""/>
        <p:cNvGrpSpPr/>
        <p:nvPr/>
      </p:nvGrpSpPr>
      <p:grpSpPr>
        <a:xfrm>
          <a:off x="0" y="0"/>
          <a:ext cx="0" cy="0"/>
          <a:chOff x="0" y="0"/>
          <a:chExt cx="0" cy="0"/>
        </a:xfrm>
      </p:grpSpPr>
      <p:pic>
        <p:nvPicPr>
          <p:cNvPr id="2" name="Picture 1" descr="BM0128_CBS_DalgasHave-2590.jpg"/>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8" name="Rectangle 7"/>
          <p:cNvSpPr/>
          <p:nvPr userDrawn="1"/>
        </p:nvSpPr>
        <p:spPr>
          <a:xfrm>
            <a:off x="0" y="0"/>
            <a:ext cx="9144000" cy="5143500"/>
          </a:xfrm>
          <a:prstGeom prst="rect">
            <a:avLst/>
          </a:prstGeom>
          <a:solidFill>
            <a:schemeClr val="tx1">
              <a:lumMod val="75000"/>
              <a:lumOff val="25000"/>
              <a:alpha val="80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Content Placeholder 2"/>
          <p:cNvSpPr>
            <a:spLocks noGrp="1"/>
          </p:cNvSpPr>
          <p:nvPr>
            <p:ph sz="quarter" idx="12" hasCustomPrompt="1"/>
          </p:nvPr>
        </p:nvSpPr>
        <p:spPr>
          <a:xfrm>
            <a:off x="917575" y="1019175"/>
            <a:ext cx="7310437" cy="3381375"/>
          </a:xfrm>
          <a:prstGeom prst="rect">
            <a:avLst/>
          </a:prstGeom>
        </p:spPr>
        <p:txBody>
          <a:bodyPr/>
          <a:lstStyle>
            <a:lvl1pPr marL="0" indent="0">
              <a:buNone/>
              <a:defRPr baseline="0">
                <a:solidFill>
                  <a:schemeClr val="bg1"/>
                </a:solidFill>
              </a:defRPr>
            </a:lvl1pPr>
          </a:lstStyle>
          <a:p>
            <a:pPr lvl="0"/>
            <a:r>
              <a:rPr lang="da-DK" dirty="0"/>
              <a:t>Click to add text – or click an icon to add content</a:t>
            </a:r>
          </a:p>
        </p:txBody>
      </p:sp>
      <p:sp>
        <p:nvSpPr>
          <p:cNvPr id="13" name="TextBox 12"/>
          <p:cNvSpPr txBox="1"/>
          <p:nvPr userDrawn="1"/>
        </p:nvSpPr>
        <p:spPr>
          <a:xfrm>
            <a:off x="4439653" y="4523625"/>
            <a:ext cx="3785185" cy="292388"/>
          </a:xfrm>
          <a:prstGeom prst="rect">
            <a:avLst/>
          </a:prstGeom>
          <a:noFill/>
        </p:spPr>
        <p:txBody>
          <a:bodyPr wrap="square" rtlCol="0">
            <a:spAutoFit/>
          </a:bodyPr>
          <a:lstStyle/>
          <a:p>
            <a:pPr algn="r"/>
            <a:fld id="{6B3992C5-A306-ED46-9DB6-FC571D36BE7A}" type="slidenum">
              <a:rPr lang="en-US" sz="1300" b="1" smtClean="0">
                <a:solidFill>
                  <a:schemeClr val="bg1"/>
                </a:solidFill>
                <a:latin typeface="Arial"/>
                <a:cs typeface="Arial"/>
              </a:rPr>
              <a:pPr algn="r"/>
              <a:t>‹#›</a:t>
            </a:fld>
            <a:endParaRPr lang="en-US" sz="1300" b="1" dirty="0">
              <a:solidFill>
                <a:schemeClr val="bg1"/>
              </a:solidFill>
              <a:latin typeface="Arial"/>
              <a:cs typeface="Arial"/>
            </a:endParaRPr>
          </a:p>
        </p:txBody>
      </p:sp>
      <p:pic>
        <p:nvPicPr>
          <p:cNvPr id="12" name="Picture 2" descr="C:\Users\aw.it\Desktop\logo_w.png"/>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915988" y="4572300"/>
            <a:ext cx="2397600" cy="266400"/>
          </a:xfrm>
          <a:prstGeom prst="rect">
            <a:avLst/>
          </a:prstGeom>
          <a:noFill/>
          <a:extLst>
            <a:ext uri="{909E8E84-426E-40DD-AFC4-6F175D3DCCD1}">
              <a14:hiddenFill xmlns:a14="http://schemas.microsoft.com/office/drawing/2010/main">
                <a:solidFill>
                  <a:srgbClr val="FFFFFF"/>
                </a:solidFill>
              </a14:hiddenFill>
            </a:ext>
          </a:extLst>
        </p:spPr>
      </p:pic>
      <p:sp>
        <p:nvSpPr>
          <p:cNvPr id="14" name="Pladsholder til tekst 15"/>
          <p:cNvSpPr>
            <a:spLocks noGrp="1"/>
          </p:cNvSpPr>
          <p:nvPr>
            <p:ph type="body" sz="quarter" idx="10" hasCustomPrompt="1"/>
          </p:nvPr>
        </p:nvSpPr>
        <p:spPr>
          <a:xfrm>
            <a:off x="917575" y="304800"/>
            <a:ext cx="7310438" cy="651600"/>
          </a:xfrm>
          <a:prstGeom prst="rect">
            <a:avLst/>
          </a:prstGeom>
        </p:spPr>
        <p:txBody>
          <a:bodyPr>
            <a:normAutofit/>
          </a:bodyPr>
          <a:lstStyle>
            <a:lvl1pPr marL="0" indent="0">
              <a:buNone/>
              <a:defRPr sz="2800" b="1">
                <a:solidFill>
                  <a:schemeClr val="bg1"/>
                </a:solidFill>
              </a:defRPr>
            </a:lvl1pPr>
          </a:lstStyle>
          <a:p>
            <a:pPr lvl="0"/>
            <a:r>
              <a:rPr lang="da-DK" sz="2800" dirty="0"/>
              <a:t>Click to add title</a:t>
            </a:r>
            <a:endParaRPr lang="da-DK" dirty="0"/>
          </a:p>
        </p:txBody>
      </p:sp>
    </p:spTree>
    <p:extLst>
      <p:ext uri="{BB962C8B-B14F-4D97-AF65-F5344CB8AC3E}">
        <p14:creationId xmlns:p14="http://schemas.microsoft.com/office/powerpoint/2010/main" val="411520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
    <p:spTree>
      <p:nvGrpSpPr>
        <p:cNvPr id="1" name=""/>
        <p:cNvGrpSpPr/>
        <p:nvPr/>
      </p:nvGrpSpPr>
      <p:grpSpPr>
        <a:xfrm>
          <a:off x="0" y="0"/>
          <a:ext cx="0" cy="0"/>
          <a:chOff x="0" y="0"/>
          <a:chExt cx="0" cy="0"/>
        </a:xfrm>
      </p:grpSpPr>
      <p:pic>
        <p:nvPicPr>
          <p:cNvPr id="1027" name="Picture 3" descr="C:\Users\aw.it\Desktop\B.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5306093" y="0"/>
            <a:ext cx="3837908" cy="3402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 descr="akkrediteringer-vandret.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05010" y="4457138"/>
            <a:ext cx="3314700" cy="381000"/>
          </a:xfrm>
          <a:prstGeom prst="rect">
            <a:avLst/>
          </a:prstGeom>
        </p:spPr>
      </p:pic>
      <p:pic>
        <p:nvPicPr>
          <p:cNvPr id="14" name="Picture 4" descr="C:\Users\aw.it\Desktop\logo.png"/>
          <p:cNvPicPr>
            <a:picLocks noChangeAspect="1" noChangeArrowheads="1"/>
          </p:cNvPicPr>
          <p:nvPr userDrawn="1"/>
        </p:nvPicPr>
        <p:blipFill>
          <a:blip r:embed="rId4" cstate="screen">
            <a:extLst>
              <a:ext uri="{28A0092B-C50C-407E-A947-70E740481C1C}">
                <a14:useLocalDpi xmlns:a14="http://schemas.microsoft.com/office/drawing/2010/main" val="0"/>
              </a:ext>
            </a:extLst>
          </a:blip>
          <a:srcRect/>
          <a:stretch>
            <a:fillRect/>
          </a:stretch>
        </p:blipFill>
        <p:spPr bwMode="auto">
          <a:xfrm>
            <a:off x="915925" y="4574149"/>
            <a:ext cx="2412000" cy="268000"/>
          </a:xfrm>
          <a:prstGeom prst="rect">
            <a:avLst/>
          </a:prstGeom>
          <a:noFill/>
          <a:extLst>
            <a:ext uri="{909E8E84-426E-40DD-AFC4-6F175D3DCCD1}">
              <a14:hiddenFill xmlns:a14="http://schemas.microsoft.com/office/drawing/2010/main">
                <a:solidFill>
                  <a:srgbClr val="FFFFFF"/>
                </a:solidFill>
              </a14:hiddenFill>
            </a:ext>
          </a:extLst>
        </p:spPr>
      </p:pic>
      <p:sp>
        <p:nvSpPr>
          <p:cNvPr id="15" name="Pladsholder til tekst 17"/>
          <p:cNvSpPr>
            <a:spLocks noGrp="1"/>
          </p:cNvSpPr>
          <p:nvPr>
            <p:ph type="body" sz="quarter" idx="10" hasCustomPrompt="1"/>
          </p:nvPr>
        </p:nvSpPr>
        <p:spPr>
          <a:xfrm>
            <a:off x="919163" y="304800"/>
            <a:ext cx="7308850" cy="730981"/>
          </a:xfrm>
        </p:spPr>
        <p:txBody>
          <a:bodyPr>
            <a:normAutofit/>
          </a:bodyPr>
          <a:lstStyle>
            <a:lvl1pPr marL="0" indent="0">
              <a:lnSpc>
                <a:spcPct val="90000"/>
              </a:lnSpc>
              <a:buNone/>
              <a:defRPr sz="1300" b="1" baseline="0">
                <a:solidFill>
                  <a:srgbClr val="4967AA"/>
                </a:solidFill>
              </a:defRPr>
            </a:lvl1pPr>
          </a:lstStyle>
          <a:p>
            <a:pPr lvl="0"/>
            <a:r>
              <a:rPr lang="da-DK" dirty="0"/>
              <a:t>Click to add date, time and optional notes</a:t>
            </a:r>
          </a:p>
        </p:txBody>
      </p:sp>
      <p:sp>
        <p:nvSpPr>
          <p:cNvPr id="16" name="Pladsholder til tekst 19"/>
          <p:cNvSpPr>
            <a:spLocks noGrp="1"/>
          </p:cNvSpPr>
          <p:nvPr>
            <p:ph type="body" sz="quarter" idx="11" hasCustomPrompt="1"/>
          </p:nvPr>
        </p:nvSpPr>
        <p:spPr>
          <a:xfrm>
            <a:off x="919163" y="1035782"/>
            <a:ext cx="7308850" cy="1577946"/>
          </a:xfrm>
        </p:spPr>
        <p:txBody>
          <a:bodyPr anchor="b" anchorCtr="0">
            <a:normAutofit/>
          </a:bodyPr>
          <a:lstStyle>
            <a:lvl1pPr marL="0" indent="0">
              <a:lnSpc>
                <a:spcPct val="80000"/>
              </a:lnSpc>
              <a:buNone/>
              <a:defRPr sz="3600" b="1">
                <a:solidFill>
                  <a:srgbClr val="4967AA"/>
                </a:solidFill>
              </a:defRPr>
            </a:lvl1pPr>
          </a:lstStyle>
          <a:p>
            <a:pPr lvl="0"/>
            <a:r>
              <a:rPr lang="da-DK" dirty="0" err="1"/>
              <a:t>Click</a:t>
            </a:r>
            <a:r>
              <a:rPr lang="da-DK" dirty="0"/>
              <a:t> to </a:t>
            </a:r>
            <a:r>
              <a:rPr lang="da-DK" dirty="0" err="1"/>
              <a:t>add</a:t>
            </a:r>
            <a:r>
              <a:rPr lang="da-DK" dirty="0"/>
              <a:t> </a:t>
            </a:r>
            <a:r>
              <a:rPr lang="da-DK" dirty="0" err="1"/>
              <a:t>title</a:t>
            </a:r>
            <a:endParaRPr lang="da-DK" dirty="0"/>
          </a:p>
        </p:txBody>
      </p:sp>
      <p:sp>
        <p:nvSpPr>
          <p:cNvPr id="17" name="Pladsholder til tekst 21"/>
          <p:cNvSpPr>
            <a:spLocks noGrp="1"/>
          </p:cNvSpPr>
          <p:nvPr>
            <p:ph type="body" sz="quarter" idx="12" hasCustomPrompt="1"/>
          </p:nvPr>
        </p:nvSpPr>
        <p:spPr>
          <a:xfrm>
            <a:off x="919163" y="2613728"/>
            <a:ext cx="7308850" cy="1464255"/>
          </a:xfrm>
        </p:spPr>
        <p:txBody>
          <a:bodyPr>
            <a:normAutofit/>
          </a:bodyPr>
          <a:lstStyle>
            <a:lvl1pPr marL="0" indent="0">
              <a:lnSpc>
                <a:spcPct val="90000"/>
              </a:lnSpc>
              <a:buNone/>
              <a:defRPr sz="1600" baseline="0"/>
            </a:lvl1pPr>
          </a:lstStyle>
          <a:p>
            <a:pPr lvl="0"/>
            <a:r>
              <a:rPr lang="da-DK" dirty="0" err="1"/>
              <a:t>Click</a:t>
            </a:r>
            <a:r>
              <a:rPr lang="da-DK" dirty="0"/>
              <a:t> to </a:t>
            </a:r>
            <a:r>
              <a:rPr lang="da-DK" dirty="0" err="1"/>
              <a:t>add</a:t>
            </a:r>
            <a:r>
              <a:rPr lang="da-DK" dirty="0"/>
              <a:t> </a:t>
            </a:r>
            <a:r>
              <a:rPr lang="da-DK" dirty="0" err="1"/>
              <a:t>author</a:t>
            </a:r>
            <a:endParaRPr lang="da-DK" dirty="0"/>
          </a:p>
        </p:txBody>
      </p:sp>
    </p:spTree>
    <p:extLst>
      <p:ext uri="{BB962C8B-B14F-4D97-AF65-F5344CB8AC3E}">
        <p14:creationId xmlns:p14="http://schemas.microsoft.com/office/powerpoint/2010/main" val="1133334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
    <p:spTree>
      <p:nvGrpSpPr>
        <p:cNvPr id="1" name=""/>
        <p:cNvGrpSpPr/>
        <p:nvPr/>
      </p:nvGrpSpPr>
      <p:grpSpPr>
        <a:xfrm>
          <a:off x="0" y="0"/>
          <a:ext cx="0" cy="0"/>
          <a:chOff x="0" y="0"/>
          <a:chExt cx="0" cy="0"/>
        </a:xfrm>
      </p:grpSpPr>
      <p:pic>
        <p:nvPicPr>
          <p:cNvPr id="3" name="Picture 2" descr="BM0128_CBS_SolbjergPlads-2918.jpg"/>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8" name="Rectangle 7"/>
          <p:cNvSpPr/>
          <p:nvPr userDrawn="1"/>
        </p:nvSpPr>
        <p:spPr>
          <a:xfrm>
            <a:off x="0" y="0"/>
            <a:ext cx="9144000" cy="5143500"/>
          </a:xfrm>
          <a:prstGeom prst="rect">
            <a:avLst/>
          </a:prstGeom>
          <a:solidFill>
            <a:schemeClr val="tx1">
              <a:lumMod val="75000"/>
              <a:lumOff val="25000"/>
              <a:alpha val="80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Content Placeholder 2"/>
          <p:cNvSpPr>
            <a:spLocks noGrp="1"/>
          </p:cNvSpPr>
          <p:nvPr>
            <p:ph sz="quarter" idx="12" hasCustomPrompt="1"/>
          </p:nvPr>
        </p:nvSpPr>
        <p:spPr>
          <a:xfrm>
            <a:off x="917575" y="1019175"/>
            <a:ext cx="7310437" cy="3381375"/>
          </a:xfrm>
          <a:prstGeom prst="rect">
            <a:avLst/>
          </a:prstGeom>
        </p:spPr>
        <p:txBody>
          <a:bodyPr/>
          <a:lstStyle>
            <a:lvl1pPr marL="0" indent="0">
              <a:buNone/>
              <a:defRPr baseline="0">
                <a:solidFill>
                  <a:schemeClr val="bg1"/>
                </a:solidFill>
              </a:defRPr>
            </a:lvl1pPr>
          </a:lstStyle>
          <a:p>
            <a:pPr lvl="0"/>
            <a:r>
              <a:rPr lang="da-DK" dirty="0"/>
              <a:t>Click to add text – or click an icon to add content</a:t>
            </a:r>
          </a:p>
        </p:txBody>
      </p:sp>
      <p:sp>
        <p:nvSpPr>
          <p:cNvPr id="12" name="TextBox 11"/>
          <p:cNvSpPr txBox="1"/>
          <p:nvPr userDrawn="1"/>
        </p:nvSpPr>
        <p:spPr>
          <a:xfrm>
            <a:off x="4439653" y="4523625"/>
            <a:ext cx="3785185" cy="292388"/>
          </a:xfrm>
          <a:prstGeom prst="rect">
            <a:avLst/>
          </a:prstGeom>
          <a:noFill/>
        </p:spPr>
        <p:txBody>
          <a:bodyPr wrap="square" rtlCol="0">
            <a:spAutoFit/>
          </a:bodyPr>
          <a:lstStyle/>
          <a:p>
            <a:pPr algn="r"/>
            <a:fld id="{6B3992C5-A306-ED46-9DB6-FC571D36BE7A}" type="slidenum">
              <a:rPr lang="en-US" sz="1300" b="1" smtClean="0">
                <a:solidFill>
                  <a:schemeClr val="bg1"/>
                </a:solidFill>
                <a:latin typeface="Arial"/>
                <a:cs typeface="Arial"/>
              </a:rPr>
              <a:pPr algn="r"/>
              <a:t>‹#›</a:t>
            </a:fld>
            <a:endParaRPr lang="en-US" sz="1300" b="1" dirty="0">
              <a:solidFill>
                <a:schemeClr val="bg1"/>
              </a:solidFill>
              <a:latin typeface="Arial"/>
              <a:cs typeface="Arial"/>
            </a:endParaRPr>
          </a:p>
        </p:txBody>
      </p:sp>
      <p:pic>
        <p:nvPicPr>
          <p:cNvPr id="13" name="Picture 2" descr="C:\Users\aw.it\Desktop\logo_w.png"/>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915988" y="4572300"/>
            <a:ext cx="2397600" cy="266400"/>
          </a:xfrm>
          <a:prstGeom prst="rect">
            <a:avLst/>
          </a:prstGeom>
          <a:noFill/>
          <a:extLst>
            <a:ext uri="{909E8E84-426E-40DD-AFC4-6F175D3DCCD1}">
              <a14:hiddenFill xmlns:a14="http://schemas.microsoft.com/office/drawing/2010/main">
                <a:solidFill>
                  <a:srgbClr val="FFFFFF"/>
                </a:solidFill>
              </a14:hiddenFill>
            </a:ext>
          </a:extLst>
        </p:spPr>
      </p:pic>
      <p:sp>
        <p:nvSpPr>
          <p:cNvPr id="14" name="Pladsholder til tekst 15"/>
          <p:cNvSpPr>
            <a:spLocks noGrp="1"/>
          </p:cNvSpPr>
          <p:nvPr>
            <p:ph type="body" sz="quarter" idx="10" hasCustomPrompt="1"/>
          </p:nvPr>
        </p:nvSpPr>
        <p:spPr>
          <a:xfrm>
            <a:off x="917575" y="304800"/>
            <a:ext cx="7310438" cy="651600"/>
          </a:xfrm>
          <a:prstGeom prst="rect">
            <a:avLst/>
          </a:prstGeom>
        </p:spPr>
        <p:txBody>
          <a:bodyPr>
            <a:normAutofit/>
          </a:bodyPr>
          <a:lstStyle>
            <a:lvl1pPr marL="0" indent="0">
              <a:buNone/>
              <a:defRPr sz="2800" b="1">
                <a:solidFill>
                  <a:schemeClr val="bg1"/>
                </a:solidFill>
              </a:defRPr>
            </a:lvl1pPr>
          </a:lstStyle>
          <a:p>
            <a:pPr lvl="0"/>
            <a:r>
              <a:rPr lang="da-DK" sz="2800" dirty="0"/>
              <a:t>Click to add title</a:t>
            </a:r>
            <a:endParaRPr lang="da-DK" dirty="0"/>
          </a:p>
        </p:txBody>
      </p:sp>
    </p:spTree>
    <p:extLst>
      <p:ext uri="{BB962C8B-B14F-4D97-AF65-F5344CB8AC3E}">
        <p14:creationId xmlns:p14="http://schemas.microsoft.com/office/powerpoint/2010/main" val="27853743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
    <p:spTree>
      <p:nvGrpSpPr>
        <p:cNvPr id="1" name=""/>
        <p:cNvGrpSpPr/>
        <p:nvPr/>
      </p:nvGrpSpPr>
      <p:grpSpPr>
        <a:xfrm>
          <a:off x="0" y="0"/>
          <a:ext cx="0" cy="0"/>
          <a:chOff x="0" y="0"/>
          <a:chExt cx="0" cy="0"/>
        </a:xfrm>
      </p:grpSpPr>
      <p:pic>
        <p:nvPicPr>
          <p:cNvPr id="1026" name="Picture 2" descr="C:\Users\aw.it\Desktop\Picture10.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0" y="0"/>
            <a:ext cx="9144000" cy="514349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a:off x="0" y="0"/>
            <a:ext cx="9144000" cy="5143500"/>
          </a:xfrm>
          <a:prstGeom prst="rect">
            <a:avLst/>
          </a:prstGeom>
          <a:solidFill>
            <a:schemeClr val="tx1">
              <a:lumMod val="75000"/>
              <a:lumOff val="25000"/>
              <a:alpha val="80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Content Placeholder 2"/>
          <p:cNvSpPr>
            <a:spLocks noGrp="1"/>
          </p:cNvSpPr>
          <p:nvPr>
            <p:ph sz="quarter" idx="12" hasCustomPrompt="1"/>
          </p:nvPr>
        </p:nvSpPr>
        <p:spPr>
          <a:xfrm>
            <a:off x="917575" y="1019175"/>
            <a:ext cx="7310437" cy="3381375"/>
          </a:xfrm>
          <a:prstGeom prst="rect">
            <a:avLst/>
          </a:prstGeom>
        </p:spPr>
        <p:txBody>
          <a:bodyPr/>
          <a:lstStyle>
            <a:lvl1pPr marL="0" indent="0">
              <a:buNone/>
              <a:defRPr baseline="0">
                <a:solidFill>
                  <a:schemeClr val="bg1"/>
                </a:solidFill>
              </a:defRPr>
            </a:lvl1pPr>
          </a:lstStyle>
          <a:p>
            <a:pPr lvl="0"/>
            <a:r>
              <a:rPr lang="da-DK" dirty="0"/>
              <a:t>Click to add text – or click an icon to add content</a:t>
            </a:r>
          </a:p>
        </p:txBody>
      </p:sp>
      <p:sp>
        <p:nvSpPr>
          <p:cNvPr id="12" name="TextBox 11"/>
          <p:cNvSpPr txBox="1"/>
          <p:nvPr userDrawn="1"/>
        </p:nvSpPr>
        <p:spPr>
          <a:xfrm>
            <a:off x="4439653" y="4523625"/>
            <a:ext cx="3785185" cy="292388"/>
          </a:xfrm>
          <a:prstGeom prst="rect">
            <a:avLst/>
          </a:prstGeom>
          <a:noFill/>
        </p:spPr>
        <p:txBody>
          <a:bodyPr wrap="square" rtlCol="0">
            <a:spAutoFit/>
          </a:bodyPr>
          <a:lstStyle/>
          <a:p>
            <a:pPr algn="r"/>
            <a:fld id="{6B3992C5-A306-ED46-9DB6-FC571D36BE7A}" type="slidenum">
              <a:rPr lang="en-US" sz="1300" b="1" smtClean="0">
                <a:solidFill>
                  <a:schemeClr val="bg1"/>
                </a:solidFill>
                <a:latin typeface="Arial"/>
                <a:cs typeface="Arial"/>
              </a:rPr>
              <a:pPr algn="r"/>
              <a:t>‹#›</a:t>
            </a:fld>
            <a:endParaRPr lang="en-US" sz="1300" b="1" dirty="0">
              <a:solidFill>
                <a:schemeClr val="bg1"/>
              </a:solidFill>
              <a:latin typeface="Arial"/>
              <a:cs typeface="Arial"/>
            </a:endParaRPr>
          </a:p>
        </p:txBody>
      </p:sp>
      <p:pic>
        <p:nvPicPr>
          <p:cNvPr id="13" name="Picture 2" descr="C:\Users\aw.it\Desktop\logo_w.png"/>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915988" y="4572300"/>
            <a:ext cx="2397600" cy="266400"/>
          </a:xfrm>
          <a:prstGeom prst="rect">
            <a:avLst/>
          </a:prstGeom>
          <a:noFill/>
          <a:extLst>
            <a:ext uri="{909E8E84-426E-40DD-AFC4-6F175D3DCCD1}">
              <a14:hiddenFill xmlns:a14="http://schemas.microsoft.com/office/drawing/2010/main">
                <a:solidFill>
                  <a:srgbClr val="FFFFFF"/>
                </a:solidFill>
              </a14:hiddenFill>
            </a:ext>
          </a:extLst>
        </p:spPr>
      </p:pic>
      <p:sp>
        <p:nvSpPr>
          <p:cNvPr id="14" name="Pladsholder til tekst 15"/>
          <p:cNvSpPr>
            <a:spLocks noGrp="1"/>
          </p:cNvSpPr>
          <p:nvPr>
            <p:ph type="body" sz="quarter" idx="10" hasCustomPrompt="1"/>
          </p:nvPr>
        </p:nvSpPr>
        <p:spPr>
          <a:xfrm>
            <a:off x="917575" y="304800"/>
            <a:ext cx="7310438" cy="651600"/>
          </a:xfrm>
          <a:prstGeom prst="rect">
            <a:avLst/>
          </a:prstGeom>
        </p:spPr>
        <p:txBody>
          <a:bodyPr>
            <a:normAutofit/>
          </a:bodyPr>
          <a:lstStyle>
            <a:lvl1pPr marL="0" indent="0">
              <a:buNone/>
              <a:defRPr sz="2800" b="1">
                <a:solidFill>
                  <a:schemeClr val="bg1"/>
                </a:solidFill>
              </a:defRPr>
            </a:lvl1pPr>
          </a:lstStyle>
          <a:p>
            <a:pPr lvl="0"/>
            <a:r>
              <a:rPr lang="da-DK" sz="2800" dirty="0"/>
              <a:t>Click to add title</a:t>
            </a:r>
            <a:endParaRPr lang="da-DK" dirty="0"/>
          </a:p>
        </p:txBody>
      </p:sp>
    </p:spTree>
    <p:extLst>
      <p:ext uri="{BB962C8B-B14F-4D97-AF65-F5344CB8AC3E}">
        <p14:creationId xmlns:p14="http://schemas.microsoft.com/office/powerpoint/2010/main" val="1350944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
    <p:spTree>
      <p:nvGrpSpPr>
        <p:cNvPr id="1" name=""/>
        <p:cNvGrpSpPr/>
        <p:nvPr/>
      </p:nvGrpSpPr>
      <p:grpSpPr>
        <a:xfrm>
          <a:off x="0" y="0"/>
          <a:ext cx="0" cy="0"/>
          <a:chOff x="0" y="0"/>
          <a:chExt cx="0" cy="0"/>
        </a:xfrm>
      </p:grpSpPr>
      <p:pic>
        <p:nvPicPr>
          <p:cNvPr id="2051" name="Picture 3" descr="C:\Users\aw.it\Desktop\CBS_NET_bold.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97960" y="0"/>
            <a:ext cx="4646040" cy="451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 descr="akkrediteringer-vandret.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05010" y="4457138"/>
            <a:ext cx="3314700" cy="381000"/>
          </a:xfrm>
          <a:prstGeom prst="rect">
            <a:avLst/>
          </a:prstGeom>
        </p:spPr>
      </p:pic>
      <p:pic>
        <p:nvPicPr>
          <p:cNvPr id="14" name="Picture 4" descr="C:\Users\aw.it\Desktop\logo.png"/>
          <p:cNvPicPr>
            <a:picLocks noChangeAspect="1" noChangeArrowheads="1"/>
          </p:cNvPicPr>
          <p:nvPr userDrawn="1"/>
        </p:nvPicPr>
        <p:blipFill>
          <a:blip r:embed="rId4" cstate="screen">
            <a:extLst>
              <a:ext uri="{28A0092B-C50C-407E-A947-70E740481C1C}">
                <a14:useLocalDpi xmlns:a14="http://schemas.microsoft.com/office/drawing/2010/main" val="0"/>
              </a:ext>
            </a:extLst>
          </a:blip>
          <a:srcRect/>
          <a:stretch>
            <a:fillRect/>
          </a:stretch>
        </p:blipFill>
        <p:spPr bwMode="auto">
          <a:xfrm>
            <a:off x="915925" y="4574149"/>
            <a:ext cx="2412000" cy="268000"/>
          </a:xfrm>
          <a:prstGeom prst="rect">
            <a:avLst/>
          </a:prstGeom>
          <a:noFill/>
          <a:extLst>
            <a:ext uri="{909E8E84-426E-40DD-AFC4-6F175D3DCCD1}">
              <a14:hiddenFill xmlns:a14="http://schemas.microsoft.com/office/drawing/2010/main">
                <a:solidFill>
                  <a:srgbClr val="FFFFFF"/>
                </a:solidFill>
              </a14:hiddenFill>
            </a:ext>
          </a:extLst>
        </p:spPr>
      </p:pic>
      <p:sp>
        <p:nvSpPr>
          <p:cNvPr id="15" name="Pladsholder til tekst 17"/>
          <p:cNvSpPr>
            <a:spLocks noGrp="1"/>
          </p:cNvSpPr>
          <p:nvPr>
            <p:ph type="body" sz="quarter" idx="10" hasCustomPrompt="1"/>
          </p:nvPr>
        </p:nvSpPr>
        <p:spPr>
          <a:xfrm>
            <a:off x="919163" y="304800"/>
            <a:ext cx="7308850" cy="730981"/>
          </a:xfrm>
        </p:spPr>
        <p:txBody>
          <a:bodyPr>
            <a:normAutofit/>
          </a:bodyPr>
          <a:lstStyle>
            <a:lvl1pPr marL="0" indent="0">
              <a:lnSpc>
                <a:spcPct val="90000"/>
              </a:lnSpc>
              <a:buNone/>
              <a:defRPr sz="1300" b="1" baseline="0">
                <a:solidFill>
                  <a:srgbClr val="4967AA"/>
                </a:solidFill>
              </a:defRPr>
            </a:lvl1pPr>
          </a:lstStyle>
          <a:p>
            <a:pPr lvl="0"/>
            <a:r>
              <a:rPr lang="da-DK" dirty="0"/>
              <a:t>Click to add date, time and optional notes</a:t>
            </a:r>
          </a:p>
        </p:txBody>
      </p:sp>
      <p:sp>
        <p:nvSpPr>
          <p:cNvPr id="16" name="Pladsholder til tekst 19"/>
          <p:cNvSpPr>
            <a:spLocks noGrp="1"/>
          </p:cNvSpPr>
          <p:nvPr>
            <p:ph type="body" sz="quarter" idx="11" hasCustomPrompt="1"/>
          </p:nvPr>
        </p:nvSpPr>
        <p:spPr>
          <a:xfrm>
            <a:off x="919163" y="1035782"/>
            <a:ext cx="7308850" cy="1577946"/>
          </a:xfrm>
        </p:spPr>
        <p:txBody>
          <a:bodyPr anchor="b" anchorCtr="0">
            <a:normAutofit/>
          </a:bodyPr>
          <a:lstStyle>
            <a:lvl1pPr marL="0" indent="0">
              <a:lnSpc>
                <a:spcPct val="80000"/>
              </a:lnSpc>
              <a:buNone/>
              <a:defRPr sz="3600" b="1">
                <a:solidFill>
                  <a:srgbClr val="4967AA"/>
                </a:solidFill>
              </a:defRPr>
            </a:lvl1pPr>
          </a:lstStyle>
          <a:p>
            <a:pPr lvl="0"/>
            <a:r>
              <a:rPr lang="da-DK" dirty="0" err="1"/>
              <a:t>Click</a:t>
            </a:r>
            <a:r>
              <a:rPr lang="da-DK" dirty="0"/>
              <a:t> to </a:t>
            </a:r>
            <a:r>
              <a:rPr lang="da-DK" dirty="0" err="1"/>
              <a:t>add</a:t>
            </a:r>
            <a:r>
              <a:rPr lang="da-DK" dirty="0"/>
              <a:t> </a:t>
            </a:r>
            <a:r>
              <a:rPr lang="da-DK" dirty="0" err="1"/>
              <a:t>title</a:t>
            </a:r>
            <a:endParaRPr lang="da-DK" dirty="0"/>
          </a:p>
        </p:txBody>
      </p:sp>
      <p:sp>
        <p:nvSpPr>
          <p:cNvPr id="17" name="Pladsholder til tekst 21"/>
          <p:cNvSpPr>
            <a:spLocks noGrp="1"/>
          </p:cNvSpPr>
          <p:nvPr>
            <p:ph type="body" sz="quarter" idx="12" hasCustomPrompt="1"/>
          </p:nvPr>
        </p:nvSpPr>
        <p:spPr>
          <a:xfrm>
            <a:off x="919163" y="2613728"/>
            <a:ext cx="7308850" cy="1464255"/>
          </a:xfrm>
        </p:spPr>
        <p:txBody>
          <a:bodyPr>
            <a:normAutofit/>
          </a:bodyPr>
          <a:lstStyle>
            <a:lvl1pPr marL="0" indent="0">
              <a:lnSpc>
                <a:spcPct val="90000"/>
              </a:lnSpc>
              <a:buNone/>
              <a:defRPr sz="1600" baseline="0"/>
            </a:lvl1pPr>
          </a:lstStyle>
          <a:p>
            <a:pPr lvl="0"/>
            <a:r>
              <a:rPr lang="da-DK" dirty="0" err="1"/>
              <a:t>Click</a:t>
            </a:r>
            <a:r>
              <a:rPr lang="da-DK" dirty="0"/>
              <a:t> to </a:t>
            </a:r>
            <a:r>
              <a:rPr lang="da-DK" dirty="0" err="1"/>
              <a:t>add</a:t>
            </a:r>
            <a:r>
              <a:rPr lang="da-DK" dirty="0"/>
              <a:t> </a:t>
            </a:r>
            <a:r>
              <a:rPr lang="da-DK" dirty="0" err="1"/>
              <a:t>author</a:t>
            </a:r>
            <a:endParaRPr lang="da-DK" dirty="0"/>
          </a:p>
        </p:txBody>
      </p:sp>
    </p:spTree>
    <p:extLst>
      <p:ext uri="{BB962C8B-B14F-4D97-AF65-F5344CB8AC3E}">
        <p14:creationId xmlns:p14="http://schemas.microsoft.com/office/powerpoint/2010/main" val="3145027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
    <p:spTree>
      <p:nvGrpSpPr>
        <p:cNvPr id="1" name=""/>
        <p:cNvGrpSpPr/>
        <p:nvPr/>
      </p:nvGrpSpPr>
      <p:grpSpPr>
        <a:xfrm>
          <a:off x="0" y="0"/>
          <a:ext cx="0" cy="0"/>
          <a:chOff x="0" y="0"/>
          <a:chExt cx="0" cy="0"/>
        </a:xfrm>
      </p:grpSpPr>
      <p:pic>
        <p:nvPicPr>
          <p:cNvPr id="10" name="Picture 9" descr="BM0128_CBS_Kilen-2731.jp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426572" y="0"/>
            <a:ext cx="7717428" cy="5143500"/>
          </a:xfrm>
          <a:prstGeom prst="rect">
            <a:avLst/>
          </a:prstGeom>
        </p:spPr>
      </p:pic>
      <p:sp>
        <p:nvSpPr>
          <p:cNvPr id="8" name="Rectangle 7"/>
          <p:cNvSpPr/>
          <p:nvPr userDrawn="1"/>
        </p:nvSpPr>
        <p:spPr>
          <a:xfrm>
            <a:off x="0" y="0"/>
            <a:ext cx="9144000" cy="5143500"/>
          </a:xfrm>
          <a:prstGeom prst="rect">
            <a:avLst/>
          </a:prstGeom>
          <a:solidFill>
            <a:schemeClr val="bg1">
              <a:alpha val="75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 descr="akkrediteringer-vandret.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05010" y="4457138"/>
            <a:ext cx="3314700" cy="381000"/>
          </a:xfrm>
          <a:prstGeom prst="rect">
            <a:avLst/>
          </a:prstGeom>
        </p:spPr>
      </p:pic>
      <p:pic>
        <p:nvPicPr>
          <p:cNvPr id="18" name="Picture 4" descr="C:\Users\aw.it\Desktop\logo.png"/>
          <p:cNvPicPr>
            <a:picLocks noChangeAspect="1" noChangeArrowheads="1"/>
          </p:cNvPicPr>
          <p:nvPr userDrawn="1"/>
        </p:nvPicPr>
        <p:blipFill>
          <a:blip r:embed="rId4" cstate="screen">
            <a:extLst>
              <a:ext uri="{28A0092B-C50C-407E-A947-70E740481C1C}">
                <a14:useLocalDpi xmlns:a14="http://schemas.microsoft.com/office/drawing/2010/main" val="0"/>
              </a:ext>
            </a:extLst>
          </a:blip>
          <a:srcRect/>
          <a:stretch>
            <a:fillRect/>
          </a:stretch>
        </p:blipFill>
        <p:spPr bwMode="auto">
          <a:xfrm>
            <a:off x="915925" y="4574149"/>
            <a:ext cx="2412000" cy="268000"/>
          </a:xfrm>
          <a:prstGeom prst="rect">
            <a:avLst/>
          </a:prstGeom>
          <a:noFill/>
          <a:extLst>
            <a:ext uri="{909E8E84-426E-40DD-AFC4-6F175D3DCCD1}">
              <a14:hiddenFill xmlns:a14="http://schemas.microsoft.com/office/drawing/2010/main">
                <a:solidFill>
                  <a:srgbClr val="FFFFFF"/>
                </a:solidFill>
              </a14:hiddenFill>
            </a:ext>
          </a:extLst>
        </p:spPr>
      </p:pic>
      <p:sp>
        <p:nvSpPr>
          <p:cNvPr id="19" name="Pladsholder til tekst 17"/>
          <p:cNvSpPr>
            <a:spLocks noGrp="1"/>
          </p:cNvSpPr>
          <p:nvPr>
            <p:ph type="body" sz="quarter" idx="10" hasCustomPrompt="1"/>
          </p:nvPr>
        </p:nvSpPr>
        <p:spPr>
          <a:xfrm>
            <a:off x="919163" y="304800"/>
            <a:ext cx="7308850" cy="730981"/>
          </a:xfrm>
        </p:spPr>
        <p:txBody>
          <a:bodyPr>
            <a:normAutofit/>
          </a:bodyPr>
          <a:lstStyle>
            <a:lvl1pPr marL="0" indent="0">
              <a:lnSpc>
                <a:spcPct val="90000"/>
              </a:lnSpc>
              <a:buNone/>
              <a:defRPr sz="1300" b="1" baseline="0">
                <a:solidFill>
                  <a:srgbClr val="4967AA"/>
                </a:solidFill>
              </a:defRPr>
            </a:lvl1pPr>
          </a:lstStyle>
          <a:p>
            <a:pPr lvl="0"/>
            <a:r>
              <a:rPr lang="da-DK" dirty="0"/>
              <a:t>Click to add date, time and optional notes</a:t>
            </a:r>
          </a:p>
        </p:txBody>
      </p:sp>
      <p:sp>
        <p:nvSpPr>
          <p:cNvPr id="20" name="Pladsholder til tekst 19"/>
          <p:cNvSpPr>
            <a:spLocks noGrp="1"/>
          </p:cNvSpPr>
          <p:nvPr>
            <p:ph type="body" sz="quarter" idx="11" hasCustomPrompt="1"/>
          </p:nvPr>
        </p:nvSpPr>
        <p:spPr>
          <a:xfrm>
            <a:off x="919163" y="1035782"/>
            <a:ext cx="7308850" cy="1577946"/>
          </a:xfrm>
        </p:spPr>
        <p:txBody>
          <a:bodyPr anchor="b" anchorCtr="0">
            <a:normAutofit/>
          </a:bodyPr>
          <a:lstStyle>
            <a:lvl1pPr marL="0" indent="0">
              <a:lnSpc>
                <a:spcPct val="80000"/>
              </a:lnSpc>
              <a:buNone/>
              <a:defRPr sz="3600" b="1">
                <a:solidFill>
                  <a:srgbClr val="4967AA"/>
                </a:solidFill>
              </a:defRPr>
            </a:lvl1pPr>
          </a:lstStyle>
          <a:p>
            <a:pPr lvl="0"/>
            <a:r>
              <a:rPr lang="da-DK" dirty="0" err="1"/>
              <a:t>Click</a:t>
            </a:r>
            <a:r>
              <a:rPr lang="da-DK" dirty="0"/>
              <a:t> to </a:t>
            </a:r>
            <a:r>
              <a:rPr lang="da-DK" dirty="0" err="1"/>
              <a:t>add</a:t>
            </a:r>
            <a:r>
              <a:rPr lang="da-DK" dirty="0"/>
              <a:t> </a:t>
            </a:r>
            <a:r>
              <a:rPr lang="da-DK" dirty="0" err="1"/>
              <a:t>title</a:t>
            </a:r>
            <a:endParaRPr lang="da-DK" dirty="0"/>
          </a:p>
        </p:txBody>
      </p:sp>
      <p:sp>
        <p:nvSpPr>
          <p:cNvPr id="21" name="Pladsholder til tekst 21"/>
          <p:cNvSpPr>
            <a:spLocks noGrp="1"/>
          </p:cNvSpPr>
          <p:nvPr>
            <p:ph type="body" sz="quarter" idx="12" hasCustomPrompt="1"/>
          </p:nvPr>
        </p:nvSpPr>
        <p:spPr>
          <a:xfrm>
            <a:off x="919163" y="2613728"/>
            <a:ext cx="7308850" cy="1464255"/>
          </a:xfrm>
        </p:spPr>
        <p:txBody>
          <a:bodyPr>
            <a:normAutofit/>
          </a:bodyPr>
          <a:lstStyle>
            <a:lvl1pPr marL="0" indent="0">
              <a:lnSpc>
                <a:spcPct val="90000"/>
              </a:lnSpc>
              <a:buNone/>
              <a:defRPr sz="1600" baseline="0"/>
            </a:lvl1pPr>
          </a:lstStyle>
          <a:p>
            <a:pPr lvl="0"/>
            <a:r>
              <a:rPr lang="da-DK" dirty="0" err="1"/>
              <a:t>Click</a:t>
            </a:r>
            <a:r>
              <a:rPr lang="da-DK" dirty="0"/>
              <a:t> to </a:t>
            </a:r>
            <a:r>
              <a:rPr lang="da-DK" dirty="0" err="1"/>
              <a:t>add</a:t>
            </a:r>
            <a:r>
              <a:rPr lang="da-DK" dirty="0"/>
              <a:t> </a:t>
            </a:r>
            <a:r>
              <a:rPr lang="da-DK" dirty="0" err="1"/>
              <a:t>author</a:t>
            </a:r>
            <a:endParaRPr lang="da-DK" dirty="0"/>
          </a:p>
        </p:txBody>
      </p:sp>
    </p:spTree>
    <p:extLst>
      <p:ext uri="{BB962C8B-B14F-4D97-AF65-F5344CB8AC3E}">
        <p14:creationId xmlns:p14="http://schemas.microsoft.com/office/powerpoint/2010/main" val="1636724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
    <p:spTree>
      <p:nvGrpSpPr>
        <p:cNvPr id="1" name=""/>
        <p:cNvGrpSpPr/>
        <p:nvPr/>
      </p:nvGrpSpPr>
      <p:grpSpPr>
        <a:xfrm>
          <a:off x="0" y="0"/>
          <a:ext cx="0" cy="0"/>
          <a:chOff x="0" y="0"/>
          <a:chExt cx="0" cy="0"/>
        </a:xfrm>
      </p:grpSpPr>
      <p:pic>
        <p:nvPicPr>
          <p:cNvPr id="2050" name="Picture 2" descr="C:\Users\aw.it\Desktop\Picture8.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0" y="1"/>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a:off x="0" y="1"/>
            <a:ext cx="9144000" cy="5143500"/>
          </a:xfrm>
          <a:prstGeom prst="rect">
            <a:avLst/>
          </a:prstGeom>
          <a:solidFill>
            <a:schemeClr val="bg1">
              <a:alpha val="75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 descr="akkrediteringer-vandret.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05010" y="4457138"/>
            <a:ext cx="3314700" cy="381000"/>
          </a:xfrm>
          <a:prstGeom prst="rect">
            <a:avLst/>
          </a:prstGeom>
        </p:spPr>
      </p:pic>
      <p:pic>
        <p:nvPicPr>
          <p:cNvPr id="17" name="Picture 4" descr="C:\Users\aw.it\Desktop\logo.png"/>
          <p:cNvPicPr>
            <a:picLocks noChangeAspect="1" noChangeArrowheads="1"/>
          </p:cNvPicPr>
          <p:nvPr userDrawn="1"/>
        </p:nvPicPr>
        <p:blipFill>
          <a:blip r:embed="rId4" cstate="screen">
            <a:extLst>
              <a:ext uri="{28A0092B-C50C-407E-A947-70E740481C1C}">
                <a14:useLocalDpi xmlns:a14="http://schemas.microsoft.com/office/drawing/2010/main" val="0"/>
              </a:ext>
            </a:extLst>
          </a:blip>
          <a:srcRect/>
          <a:stretch>
            <a:fillRect/>
          </a:stretch>
        </p:blipFill>
        <p:spPr bwMode="auto">
          <a:xfrm>
            <a:off x="915925" y="4574149"/>
            <a:ext cx="2412000" cy="268000"/>
          </a:xfrm>
          <a:prstGeom prst="rect">
            <a:avLst/>
          </a:prstGeom>
          <a:noFill/>
          <a:extLst>
            <a:ext uri="{909E8E84-426E-40DD-AFC4-6F175D3DCCD1}">
              <a14:hiddenFill xmlns:a14="http://schemas.microsoft.com/office/drawing/2010/main">
                <a:solidFill>
                  <a:srgbClr val="FFFFFF"/>
                </a:solidFill>
              </a14:hiddenFill>
            </a:ext>
          </a:extLst>
        </p:spPr>
      </p:pic>
      <p:sp>
        <p:nvSpPr>
          <p:cNvPr id="18" name="Pladsholder til tekst 17"/>
          <p:cNvSpPr>
            <a:spLocks noGrp="1"/>
          </p:cNvSpPr>
          <p:nvPr>
            <p:ph type="body" sz="quarter" idx="10" hasCustomPrompt="1"/>
          </p:nvPr>
        </p:nvSpPr>
        <p:spPr>
          <a:xfrm>
            <a:off x="919163" y="304800"/>
            <a:ext cx="7308850" cy="730981"/>
          </a:xfrm>
        </p:spPr>
        <p:txBody>
          <a:bodyPr>
            <a:normAutofit/>
          </a:bodyPr>
          <a:lstStyle>
            <a:lvl1pPr marL="0" indent="0">
              <a:lnSpc>
                <a:spcPct val="90000"/>
              </a:lnSpc>
              <a:buNone/>
              <a:defRPr sz="1300" b="1" baseline="0">
                <a:solidFill>
                  <a:srgbClr val="4967AA"/>
                </a:solidFill>
              </a:defRPr>
            </a:lvl1pPr>
          </a:lstStyle>
          <a:p>
            <a:pPr lvl="0"/>
            <a:r>
              <a:rPr lang="da-DK" dirty="0"/>
              <a:t>Click to add date, time and optional notes</a:t>
            </a:r>
          </a:p>
        </p:txBody>
      </p:sp>
      <p:sp>
        <p:nvSpPr>
          <p:cNvPr id="19" name="Pladsholder til tekst 19"/>
          <p:cNvSpPr>
            <a:spLocks noGrp="1"/>
          </p:cNvSpPr>
          <p:nvPr>
            <p:ph type="body" sz="quarter" idx="11" hasCustomPrompt="1"/>
          </p:nvPr>
        </p:nvSpPr>
        <p:spPr>
          <a:xfrm>
            <a:off x="919163" y="1035782"/>
            <a:ext cx="7308850" cy="1577946"/>
          </a:xfrm>
        </p:spPr>
        <p:txBody>
          <a:bodyPr anchor="b" anchorCtr="0">
            <a:normAutofit/>
          </a:bodyPr>
          <a:lstStyle>
            <a:lvl1pPr marL="0" indent="0">
              <a:lnSpc>
                <a:spcPct val="80000"/>
              </a:lnSpc>
              <a:buNone/>
              <a:defRPr sz="3600" b="1">
                <a:solidFill>
                  <a:srgbClr val="4967AA"/>
                </a:solidFill>
              </a:defRPr>
            </a:lvl1pPr>
          </a:lstStyle>
          <a:p>
            <a:pPr lvl="0"/>
            <a:r>
              <a:rPr lang="da-DK" dirty="0" err="1"/>
              <a:t>Click</a:t>
            </a:r>
            <a:r>
              <a:rPr lang="da-DK" dirty="0"/>
              <a:t> to </a:t>
            </a:r>
            <a:r>
              <a:rPr lang="da-DK" dirty="0" err="1"/>
              <a:t>add</a:t>
            </a:r>
            <a:r>
              <a:rPr lang="da-DK" dirty="0"/>
              <a:t> </a:t>
            </a:r>
            <a:r>
              <a:rPr lang="da-DK" dirty="0" err="1"/>
              <a:t>title</a:t>
            </a:r>
            <a:endParaRPr lang="da-DK" dirty="0"/>
          </a:p>
        </p:txBody>
      </p:sp>
      <p:sp>
        <p:nvSpPr>
          <p:cNvPr id="20" name="Pladsholder til tekst 21"/>
          <p:cNvSpPr>
            <a:spLocks noGrp="1"/>
          </p:cNvSpPr>
          <p:nvPr>
            <p:ph type="body" sz="quarter" idx="12" hasCustomPrompt="1"/>
          </p:nvPr>
        </p:nvSpPr>
        <p:spPr>
          <a:xfrm>
            <a:off x="919163" y="2613728"/>
            <a:ext cx="7308850" cy="1464255"/>
          </a:xfrm>
        </p:spPr>
        <p:txBody>
          <a:bodyPr>
            <a:normAutofit/>
          </a:bodyPr>
          <a:lstStyle>
            <a:lvl1pPr marL="0" indent="0">
              <a:lnSpc>
                <a:spcPct val="90000"/>
              </a:lnSpc>
              <a:buNone/>
              <a:defRPr sz="1600" baseline="0"/>
            </a:lvl1pPr>
          </a:lstStyle>
          <a:p>
            <a:pPr lvl="0"/>
            <a:r>
              <a:rPr lang="da-DK" dirty="0" err="1"/>
              <a:t>Click</a:t>
            </a:r>
            <a:r>
              <a:rPr lang="da-DK" dirty="0"/>
              <a:t> to </a:t>
            </a:r>
            <a:r>
              <a:rPr lang="da-DK" dirty="0" err="1"/>
              <a:t>add</a:t>
            </a:r>
            <a:r>
              <a:rPr lang="da-DK" dirty="0"/>
              <a:t> </a:t>
            </a:r>
            <a:r>
              <a:rPr lang="da-DK" dirty="0" err="1"/>
              <a:t>author</a:t>
            </a:r>
            <a:endParaRPr lang="da-DK" dirty="0"/>
          </a:p>
        </p:txBody>
      </p:sp>
    </p:spTree>
    <p:extLst>
      <p:ext uri="{BB962C8B-B14F-4D97-AF65-F5344CB8AC3E}">
        <p14:creationId xmlns:p14="http://schemas.microsoft.com/office/powerpoint/2010/main" val="425692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
    <p:spTree>
      <p:nvGrpSpPr>
        <p:cNvPr id="1" name=""/>
        <p:cNvGrpSpPr/>
        <p:nvPr/>
      </p:nvGrpSpPr>
      <p:grpSpPr>
        <a:xfrm>
          <a:off x="0" y="0"/>
          <a:ext cx="0" cy="0"/>
          <a:chOff x="0" y="0"/>
          <a:chExt cx="0" cy="0"/>
        </a:xfrm>
      </p:grpSpPr>
      <p:pic>
        <p:nvPicPr>
          <p:cNvPr id="2" name="Picture 1" descr="BM0128_CBS_Kilen-2679.jpg"/>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8" name="Rectangle 7"/>
          <p:cNvSpPr/>
          <p:nvPr userDrawn="1"/>
        </p:nvSpPr>
        <p:spPr>
          <a:xfrm>
            <a:off x="0" y="0"/>
            <a:ext cx="9144000" cy="5143500"/>
          </a:xfrm>
          <a:prstGeom prst="rect">
            <a:avLst/>
          </a:prstGeom>
          <a:solidFill>
            <a:schemeClr val="bg1">
              <a:alpha val="75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1" descr="akkrediteringer-vandret.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05010" y="4457138"/>
            <a:ext cx="3314700" cy="381000"/>
          </a:xfrm>
          <a:prstGeom prst="rect">
            <a:avLst/>
          </a:prstGeom>
        </p:spPr>
      </p:pic>
      <p:pic>
        <p:nvPicPr>
          <p:cNvPr id="11" name="Picture 4" descr="C:\Users\aw.it\Desktop\logo.png"/>
          <p:cNvPicPr>
            <a:picLocks noChangeAspect="1" noChangeArrowheads="1"/>
          </p:cNvPicPr>
          <p:nvPr userDrawn="1"/>
        </p:nvPicPr>
        <p:blipFill>
          <a:blip r:embed="rId4" cstate="screen">
            <a:extLst>
              <a:ext uri="{28A0092B-C50C-407E-A947-70E740481C1C}">
                <a14:useLocalDpi xmlns:a14="http://schemas.microsoft.com/office/drawing/2010/main" val="0"/>
              </a:ext>
            </a:extLst>
          </a:blip>
          <a:srcRect/>
          <a:stretch>
            <a:fillRect/>
          </a:stretch>
        </p:blipFill>
        <p:spPr bwMode="auto">
          <a:xfrm>
            <a:off x="915925" y="4574149"/>
            <a:ext cx="2412000" cy="268000"/>
          </a:xfrm>
          <a:prstGeom prst="rect">
            <a:avLst/>
          </a:prstGeom>
          <a:noFill/>
          <a:extLst>
            <a:ext uri="{909E8E84-426E-40DD-AFC4-6F175D3DCCD1}">
              <a14:hiddenFill xmlns:a14="http://schemas.microsoft.com/office/drawing/2010/main">
                <a:solidFill>
                  <a:srgbClr val="FFFFFF"/>
                </a:solidFill>
              </a14:hiddenFill>
            </a:ext>
          </a:extLst>
        </p:spPr>
      </p:pic>
      <p:sp>
        <p:nvSpPr>
          <p:cNvPr id="12" name="Pladsholder til tekst 17"/>
          <p:cNvSpPr>
            <a:spLocks noGrp="1"/>
          </p:cNvSpPr>
          <p:nvPr>
            <p:ph type="body" sz="quarter" idx="10" hasCustomPrompt="1"/>
          </p:nvPr>
        </p:nvSpPr>
        <p:spPr>
          <a:xfrm>
            <a:off x="919163" y="304800"/>
            <a:ext cx="7308850" cy="730981"/>
          </a:xfrm>
        </p:spPr>
        <p:txBody>
          <a:bodyPr>
            <a:normAutofit/>
          </a:bodyPr>
          <a:lstStyle>
            <a:lvl1pPr marL="0" indent="0">
              <a:lnSpc>
                <a:spcPct val="90000"/>
              </a:lnSpc>
              <a:buNone/>
              <a:defRPr sz="1300" b="1" baseline="0">
                <a:solidFill>
                  <a:srgbClr val="4967AA"/>
                </a:solidFill>
              </a:defRPr>
            </a:lvl1pPr>
          </a:lstStyle>
          <a:p>
            <a:pPr lvl="0"/>
            <a:r>
              <a:rPr lang="da-DK" dirty="0"/>
              <a:t>Click to add date, time and optional notes</a:t>
            </a:r>
          </a:p>
        </p:txBody>
      </p:sp>
      <p:sp>
        <p:nvSpPr>
          <p:cNvPr id="17" name="Pladsholder til tekst 19"/>
          <p:cNvSpPr>
            <a:spLocks noGrp="1"/>
          </p:cNvSpPr>
          <p:nvPr>
            <p:ph type="body" sz="quarter" idx="11" hasCustomPrompt="1"/>
          </p:nvPr>
        </p:nvSpPr>
        <p:spPr>
          <a:xfrm>
            <a:off x="919163" y="1035782"/>
            <a:ext cx="7308850" cy="1577946"/>
          </a:xfrm>
        </p:spPr>
        <p:txBody>
          <a:bodyPr anchor="b" anchorCtr="0">
            <a:normAutofit/>
          </a:bodyPr>
          <a:lstStyle>
            <a:lvl1pPr marL="0" indent="0">
              <a:lnSpc>
                <a:spcPct val="80000"/>
              </a:lnSpc>
              <a:buNone/>
              <a:defRPr sz="3600" b="1">
                <a:solidFill>
                  <a:srgbClr val="4967AA"/>
                </a:solidFill>
              </a:defRPr>
            </a:lvl1pPr>
          </a:lstStyle>
          <a:p>
            <a:pPr lvl="0"/>
            <a:r>
              <a:rPr lang="da-DK" dirty="0" err="1"/>
              <a:t>Click</a:t>
            </a:r>
            <a:r>
              <a:rPr lang="da-DK" dirty="0"/>
              <a:t> to </a:t>
            </a:r>
            <a:r>
              <a:rPr lang="da-DK" dirty="0" err="1"/>
              <a:t>add</a:t>
            </a:r>
            <a:r>
              <a:rPr lang="da-DK" dirty="0"/>
              <a:t> </a:t>
            </a:r>
            <a:r>
              <a:rPr lang="da-DK" dirty="0" err="1"/>
              <a:t>title</a:t>
            </a:r>
            <a:endParaRPr lang="da-DK" dirty="0"/>
          </a:p>
        </p:txBody>
      </p:sp>
      <p:sp>
        <p:nvSpPr>
          <p:cNvPr id="18" name="Pladsholder til tekst 21"/>
          <p:cNvSpPr>
            <a:spLocks noGrp="1"/>
          </p:cNvSpPr>
          <p:nvPr>
            <p:ph type="body" sz="quarter" idx="12" hasCustomPrompt="1"/>
          </p:nvPr>
        </p:nvSpPr>
        <p:spPr>
          <a:xfrm>
            <a:off x="919163" y="2613728"/>
            <a:ext cx="7308850" cy="1464255"/>
          </a:xfrm>
        </p:spPr>
        <p:txBody>
          <a:bodyPr>
            <a:normAutofit/>
          </a:bodyPr>
          <a:lstStyle>
            <a:lvl1pPr marL="0" indent="0">
              <a:lnSpc>
                <a:spcPct val="90000"/>
              </a:lnSpc>
              <a:buNone/>
              <a:defRPr sz="1600" baseline="0"/>
            </a:lvl1pPr>
          </a:lstStyle>
          <a:p>
            <a:pPr lvl="0"/>
            <a:r>
              <a:rPr lang="da-DK" dirty="0" err="1"/>
              <a:t>Click</a:t>
            </a:r>
            <a:r>
              <a:rPr lang="da-DK" dirty="0"/>
              <a:t> to </a:t>
            </a:r>
            <a:r>
              <a:rPr lang="da-DK" dirty="0" err="1"/>
              <a:t>add</a:t>
            </a:r>
            <a:r>
              <a:rPr lang="da-DK" dirty="0"/>
              <a:t> </a:t>
            </a:r>
            <a:r>
              <a:rPr lang="da-DK" dirty="0" err="1"/>
              <a:t>author</a:t>
            </a:r>
            <a:endParaRPr lang="da-DK" dirty="0"/>
          </a:p>
        </p:txBody>
      </p:sp>
    </p:spTree>
    <p:extLst>
      <p:ext uri="{BB962C8B-B14F-4D97-AF65-F5344CB8AC3E}">
        <p14:creationId xmlns:p14="http://schemas.microsoft.com/office/powerpoint/2010/main" val="985057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F">
    <p:spTree>
      <p:nvGrpSpPr>
        <p:cNvPr id="1" name=""/>
        <p:cNvGrpSpPr/>
        <p:nvPr/>
      </p:nvGrpSpPr>
      <p:grpSpPr>
        <a:xfrm>
          <a:off x="0" y="0"/>
          <a:ext cx="0" cy="0"/>
          <a:chOff x="0" y="0"/>
          <a:chExt cx="0" cy="0"/>
        </a:xfrm>
      </p:grpSpPr>
      <p:sp>
        <p:nvSpPr>
          <p:cNvPr id="9" name="TextBox 8"/>
          <p:cNvSpPr txBox="1"/>
          <p:nvPr userDrawn="1"/>
        </p:nvSpPr>
        <p:spPr>
          <a:xfrm>
            <a:off x="4439653" y="4523625"/>
            <a:ext cx="3785185" cy="292388"/>
          </a:xfrm>
          <a:prstGeom prst="rect">
            <a:avLst/>
          </a:prstGeom>
          <a:noFill/>
        </p:spPr>
        <p:txBody>
          <a:bodyPr wrap="square" rtlCol="0">
            <a:spAutoFit/>
          </a:bodyPr>
          <a:lstStyle/>
          <a:p>
            <a:pPr algn="r"/>
            <a:fld id="{6B3992C5-A306-ED46-9DB6-FC571D36BE7A}" type="slidenum">
              <a:rPr lang="en-US" sz="1300" b="1" smtClean="0">
                <a:solidFill>
                  <a:srgbClr val="4967AA"/>
                </a:solidFill>
                <a:latin typeface="Arial"/>
                <a:cs typeface="Arial"/>
              </a:rPr>
              <a:pPr algn="r"/>
              <a:t>‹#›</a:t>
            </a:fld>
            <a:endParaRPr lang="en-US" sz="1300" b="1" dirty="0">
              <a:solidFill>
                <a:srgbClr val="4967AA"/>
              </a:solidFill>
              <a:latin typeface="Arial"/>
              <a:cs typeface="Arial"/>
            </a:endParaRPr>
          </a:p>
        </p:txBody>
      </p:sp>
      <p:sp>
        <p:nvSpPr>
          <p:cNvPr id="8" name="Content Placeholder 2"/>
          <p:cNvSpPr>
            <a:spLocks noGrp="1"/>
          </p:cNvSpPr>
          <p:nvPr>
            <p:ph sz="quarter" idx="14" hasCustomPrompt="1"/>
          </p:nvPr>
        </p:nvSpPr>
        <p:spPr>
          <a:xfrm>
            <a:off x="914246" y="2847975"/>
            <a:ext cx="7305675" cy="1552575"/>
          </a:xfrm>
          <a:prstGeom prst="rect">
            <a:avLst/>
          </a:prstGeom>
        </p:spPr>
        <p:txBody>
          <a:bodyPr/>
          <a:lstStyle>
            <a:lvl1pPr marL="0" indent="0">
              <a:buNone/>
              <a:defRPr baseline="0"/>
            </a:lvl1pPr>
          </a:lstStyle>
          <a:p>
            <a:pPr lvl="0"/>
            <a:r>
              <a:rPr lang="da-DK" dirty="0"/>
              <a:t>Click to add text – or click an icon to add content</a:t>
            </a:r>
          </a:p>
        </p:txBody>
      </p:sp>
      <p:pic>
        <p:nvPicPr>
          <p:cNvPr id="11" name="Picture 4" descr="C:\Users\aw.it\Desktop\logo.png"/>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915925" y="4574149"/>
            <a:ext cx="2412000" cy="268000"/>
          </a:xfrm>
          <a:prstGeom prst="rect">
            <a:avLst/>
          </a:prstGeom>
          <a:noFill/>
          <a:extLst>
            <a:ext uri="{909E8E84-426E-40DD-AFC4-6F175D3DCCD1}">
              <a14:hiddenFill xmlns:a14="http://schemas.microsoft.com/office/drawing/2010/main">
                <a:solidFill>
                  <a:srgbClr val="FFFFFF"/>
                </a:solidFill>
              </a14:hiddenFill>
            </a:ext>
          </a:extLst>
        </p:spPr>
      </p:pic>
      <p:sp>
        <p:nvSpPr>
          <p:cNvPr id="12" name="Pladsholder til tekst 15"/>
          <p:cNvSpPr>
            <a:spLocks noGrp="1"/>
          </p:cNvSpPr>
          <p:nvPr>
            <p:ph type="body" sz="quarter" idx="10" hasCustomPrompt="1"/>
          </p:nvPr>
        </p:nvSpPr>
        <p:spPr>
          <a:xfrm>
            <a:off x="917575" y="304801"/>
            <a:ext cx="7310438" cy="650060"/>
          </a:xfrm>
          <a:prstGeom prst="rect">
            <a:avLst/>
          </a:prstGeom>
        </p:spPr>
        <p:txBody>
          <a:bodyPr>
            <a:normAutofit/>
          </a:bodyPr>
          <a:lstStyle>
            <a:lvl1pPr marL="0" indent="0">
              <a:buNone/>
              <a:defRPr sz="2800" b="1">
                <a:solidFill>
                  <a:srgbClr val="4967AA"/>
                </a:solidFill>
              </a:defRPr>
            </a:lvl1pPr>
          </a:lstStyle>
          <a:p>
            <a:pPr lvl="0"/>
            <a:r>
              <a:rPr lang="da-DK" sz="2800" dirty="0"/>
              <a:t>Click to add title</a:t>
            </a:r>
            <a:endParaRPr lang="da-DK" dirty="0"/>
          </a:p>
        </p:txBody>
      </p:sp>
      <p:sp>
        <p:nvSpPr>
          <p:cNvPr id="10" name="Content Placeholder 2"/>
          <p:cNvSpPr>
            <a:spLocks noGrp="1"/>
          </p:cNvSpPr>
          <p:nvPr>
            <p:ph sz="quarter" idx="13" hasCustomPrompt="1"/>
          </p:nvPr>
        </p:nvSpPr>
        <p:spPr>
          <a:xfrm>
            <a:off x="917575" y="1019175"/>
            <a:ext cx="3420000" cy="1552575"/>
          </a:xfrm>
          <a:prstGeom prst="rect">
            <a:avLst/>
          </a:prstGeom>
        </p:spPr>
        <p:txBody>
          <a:bodyPr/>
          <a:lstStyle>
            <a:lvl1pPr marL="0" indent="0">
              <a:buNone/>
              <a:defRPr baseline="0"/>
            </a:lvl1pPr>
          </a:lstStyle>
          <a:p>
            <a:pPr lvl="0"/>
            <a:r>
              <a:rPr lang="da-DK" dirty="0"/>
              <a:t>Click to add text – or click an icon to add content</a:t>
            </a:r>
          </a:p>
        </p:txBody>
      </p:sp>
      <p:sp>
        <p:nvSpPr>
          <p:cNvPr id="13" name="Content Placeholder 2"/>
          <p:cNvSpPr>
            <a:spLocks noGrp="1"/>
          </p:cNvSpPr>
          <p:nvPr>
            <p:ph sz="quarter" idx="15" hasCustomPrompt="1"/>
          </p:nvPr>
        </p:nvSpPr>
        <p:spPr>
          <a:xfrm>
            <a:off x="4804838" y="1019175"/>
            <a:ext cx="3420000" cy="1552575"/>
          </a:xfrm>
          <a:prstGeom prst="rect">
            <a:avLst/>
          </a:prstGeom>
        </p:spPr>
        <p:txBody>
          <a:bodyPr/>
          <a:lstStyle>
            <a:lvl1pPr marL="0" indent="0">
              <a:buNone/>
              <a:defRPr baseline="0"/>
            </a:lvl1pPr>
          </a:lstStyle>
          <a:p>
            <a:pPr lvl="0"/>
            <a:r>
              <a:rPr lang="da-DK" dirty="0"/>
              <a:t>Click to add text – or click an icon to add content</a:t>
            </a:r>
          </a:p>
        </p:txBody>
      </p:sp>
    </p:spTree>
    <p:extLst>
      <p:ext uri="{BB962C8B-B14F-4D97-AF65-F5344CB8AC3E}">
        <p14:creationId xmlns:p14="http://schemas.microsoft.com/office/powerpoint/2010/main" val="586851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A">
    <p:spTree>
      <p:nvGrpSpPr>
        <p:cNvPr id="1" name=""/>
        <p:cNvGrpSpPr/>
        <p:nvPr/>
      </p:nvGrpSpPr>
      <p:grpSpPr>
        <a:xfrm>
          <a:off x="0" y="0"/>
          <a:ext cx="0" cy="0"/>
          <a:chOff x="0" y="0"/>
          <a:chExt cx="0" cy="0"/>
        </a:xfrm>
      </p:grpSpPr>
      <p:sp>
        <p:nvSpPr>
          <p:cNvPr id="9" name="Content Placeholder 2"/>
          <p:cNvSpPr>
            <a:spLocks noGrp="1"/>
          </p:cNvSpPr>
          <p:nvPr>
            <p:ph sz="quarter" idx="12" hasCustomPrompt="1"/>
          </p:nvPr>
        </p:nvSpPr>
        <p:spPr>
          <a:xfrm>
            <a:off x="917575" y="1019175"/>
            <a:ext cx="7310437" cy="3381375"/>
          </a:xfrm>
          <a:prstGeom prst="rect">
            <a:avLst/>
          </a:prstGeom>
        </p:spPr>
        <p:txBody>
          <a:bodyPr/>
          <a:lstStyle>
            <a:lvl1pPr marL="0" indent="0">
              <a:buNone/>
              <a:defRPr baseline="0"/>
            </a:lvl1pPr>
          </a:lstStyle>
          <a:p>
            <a:pPr lvl="0"/>
            <a:r>
              <a:rPr lang="da-DK" dirty="0"/>
              <a:t>Click to add text – or click an icon to add content</a:t>
            </a:r>
          </a:p>
        </p:txBody>
      </p:sp>
      <p:sp>
        <p:nvSpPr>
          <p:cNvPr id="11" name="TextBox 10"/>
          <p:cNvSpPr txBox="1"/>
          <p:nvPr userDrawn="1"/>
        </p:nvSpPr>
        <p:spPr>
          <a:xfrm>
            <a:off x="4439653" y="4523625"/>
            <a:ext cx="3785185" cy="292388"/>
          </a:xfrm>
          <a:prstGeom prst="rect">
            <a:avLst/>
          </a:prstGeom>
          <a:noFill/>
        </p:spPr>
        <p:txBody>
          <a:bodyPr wrap="square" rtlCol="0">
            <a:spAutoFit/>
          </a:bodyPr>
          <a:lstStyle/>
          <a:p>
            <a:pPr algn="r"/>
            <a:fld id="{6B3992C5-A306-ED46-9DB6-FC571D36BE7A}" type="slidenum">
              <a:rPr lang="en-US" sz="1300" b="1" smtClean="0">
                <a:solidFill>
                  <a:srgbClr val="4967AA"/>
                </a:solidFill>
                <a:latin typeface="Arial"/>
                <a:cs typeface="Arial"/>
              </a:rPr>
              <a:pPr algn="r"/>
              <a:t>‹#›</a:t>
            </a:fld>
            <a:endParaRPr lang="en-US" sz="1300" b="1" dirty="0">
              <a:solidFill>
                <a:srgbClr val="4967AA"/>
              </a:solidFill>
              <a:latin typeface="Arial"/>
              <a:cs typeface="Arial"/>
            </a:endParaRPr>
          </a:p>
        </p:txBody>
      </p:sp>
      <p:pic>
        <p:nvPicPr>
          <p:cNvPr id="6" name="Picture 4" descr="C:\Users\aw.it\Desktop\logo.png"/>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915925" y="4574149"/>
            <a:ext cx="2412000" cy="268000"/>
          </a:xfrm>
          <a:prstGeom prst="rect">
            <a:avLst/>
          </a:prstGeom>
          <a:noFill/>
          <a:extLst>
            <a:ext uri="{909E8E84-426E-40DD-AFC4-6F175D3DCCD1}">
              <a14:hiddenFill xmlns:a14="http://schemas.microsoft.com/office/drawing/2010/main">
                <a:solidFill>
                  <a:srgbClr val="FFFFFF"/>
                </a:solidFill>
              </a14:hiddenFill>
            </a:ext>
          </a:extLst>
        </p:spPr>
      </p:pic>
      <p:sp>
        <p:nvSpPr>
          <p:cNvPr id="7" name="Pladsholder til tekst 15"/>
          <p:cNvSpPr>
            <a:spLocks noGrp="1"/>
          </p:cNvSpPr>
          <p:nvPr>
            <p:ph type="body" sz="quarter" idx="10" hasCustomPrompt="1"/>
          </p:nvPr>
        </p:nvSpPr>
        <p:spPr>
          <a:xfrm>
            <a:off x="917575" y="304801"/>
            <a:ext cx="7310438" cy="650060"/>
          </a:xfrm>
          <a:prstGeom prst="rect">
            <a:avLst/>
          </a:prstGeom>
        </p:spPr>
        <p:txBody>
          <a:bodyPr>
            <a:normAutofit/>
          </a:bodyPr>
          <a:lstStyle>
            <a:lvl1pPr marL="0" indent="0">
              <a:buNone/>
              <a:defRPr sz="2800" b="1">
                <a:solidFill>
                  <a:srgbClr val="4967AA"/>
                </a:solidFill>
              </a:defRPr>
            </a:lvl1pPr>
          </a:lstStyle>
          <a:p>
            <a:pPr lvl="0"/>
            <a:r>
              <a:rPr lang="da-DK" sz="2800" dirty="0"/>
              <a:t>Click to add title</a:t>
            </a:r>
            <a:endParaRPr lang="da-DK" dirty="0"/>
          </a:p>
        </p:txBody>
      </p:sp>
    </p:spTree>
    <p:extLst>
      <p:ext uri="{BB962C8B-B14F-4D97-AF65-F5344CB8AC3E}">
        <p14:creationId xmlns:p14="http://schemas.microsoft.com/office/powerpoint/2010/main" val="1856622508"/>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
    <p:spTree>
      <p:nvGrpSpPr>
        <p:cNvPr id="1" name=""/>
        <p:cNvGrpSpPr/>
        <p:nvPr/>
      </p:nvGrpSpPr>
      <p:grpSpPr>
        <a:xfrm>
          <a:off x="0" y="0"/>
          <a:ext cx="0" cy="0"/>
          <a:chOff x="0" y="0"/>
          <a:chExt cx="0" cy="0"/>
        </a:xfrm>
      </p:grpSpPr>
      <p:sp>
        <p:nvSpPr>
          <p:cNvPr id="9" name="Content Placeholder 2"/>
          <p:cNvSpPr>
            <a:spLocks noGrp="1"/>
          </p:cNvSpPr>
          <p:nvPr>
            <p:ph sz="quarter" idx="12" hasCustomPrompt="1"/>
          </p:nvPr>
        </p:nvSpPr>
        <p:spPr>
          <a:xfrm>
            <a:off x="917575" y="1019175"/>
            <a:ext cx="7310437" cy="3381375"/>
          </a:xfrm>
          <a:prstGeom prst="rect">
            <a:avLst/>
          </a:prstGeom>
        </p:spPr>
        <p:txBody>
          <a:bodyPr/>
          <a:lstStyle>
            <a:lvl1pPr marL="0" indent="0">
              <a:buNone/>
              <a:defRPr baseline="0"/>
            </a:lvl1pPr>
          </a:lstStyle>
          <a:p>
            <a:pPr lvl="0"/>
            <a:r>
              <a:rPr lang="da-DK" dirty="0"/>
              <a:t>Click to add text – or click an icon to add content</a:t>
            </a:r>
          </a:p>
        </p:txBody>
      </p:sp>
      <p:sp>
        <p:nvSpPr>
          <p:cNvPr id="11" name="TextBox 10"/>
          <p:cNvSpPr txBox="1"/>
          <p:nvPr userDrawn="1"/>
        </p:nvSpPr>
        <p:spPr>
          <a:xfrm>
            <a:off x="4439653" y="4523625"/>
            <a:ext cx="3785185" cy="292388"/>
          </a:xfrm>
          <a:prstGeom prst="rect">
            <a:avLst/>
          </a:prstGeom>
          <a:noFill/>
        </p:spPr>
        <p:txBody>
          <a:bodyPr wrap="square" rtlCol="0">
            <a:spAutoFit/>
          </a:bodyPr>
          <a:lstStyle/>
          <a:p>
            <a:pPr algn="r"/>
            <a:fld id="{6B3992C5-A306-ED46-9DB6-FC571D36BE7A}" type="slidenum">
              <a:rPr lang="en-US" sz="1300" b="1" smtClean="0">
                <a:solidFill>
                  <a:srgbClr val="4967AA"/>
                </a:solidFill>
                <a:latin typeface="Arial"/>
                <a:cs typeface="Arial"/>
              </a:rPr>
              <a:pPr algn="r"/>
              <a:t>‹#›</a:t>
            </a:fld>
            <a:endParaRPr lang="en-US" sz="1300" b="1" dirty="0">
              <a:solidFill>
                <a:srgbClr val="4967AA"/>
              </a:solidFill>
              <a:latin typeface="Arial"/>
              <a:cs typeface="Arial"/>
            </a:endParaRPr>
          </a:p>
        </p:txBody>
      </p:sp>
      <p:pic>
        <p:nvPicPr>
          <p:cNvPr id="6" name="Picture 4" descr="C:\Users\aw.it\Desktop\logo.png"/>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915925" y="4574149"/>
            <a:ext cx="2412000" cy="268000"/>
          </a:xfrm>
          <a:prstGeom prst="rect">
            <a:avLst/>
          </a:prstGeom>
          <a:noFill/>
          <a:extLst>
            <a:ext uri="{909E8E84-426E-40DD-AFC4-6F175D3DCCD1}">
              <a14:hiddenFill xmlns:a14="http://schemas.microsoft.com/office/drawing/2010/main">
                <a:solidFill>
                  <a:srgbClr val="FFFFFF"/>
                </a:solidFill>
              </a14:hiddenFill>
            </a:ext>
          </a:extLst>
        </p:spPr>
      </p:pic>
      <p:sp>
        <p:nvSpPr>
          <p:cNvPr id="7" name="Pladsholder til tekst 15"/>
          <p:cNvSpPr>
            <a:spLocks noGrp="1"/>
          </p:cNvSpPr>
          <p:nvPr>
            <p:ph type="body" sz="quarter" idx="10" hasCustomPrompt="1"/>
          </p:nvPr>
        </p:nvSpPr>
        <p:spPr>
          <a:xfrm>
            <a:off x="917575" y="304801"/>
            <a:ext cx="7310438" cy="650060"/>
          </a:xfrm>
          <a:prstGeom prst="rect">
            <a:avLst/>
          </a:prstGeom>
        </p:spPr>
        <p:txBody>
          <a:bodyPr>
            <a:normAutofit/>
          </a:bodyPr>
          <a:lstStyle>
            <a:lvl1pPr marL="0" indent="0">
              <a:buNone/>
              <a:defRPr sz="2800" b="1">
                <a:solidFill>
                  <a:srgbClr val="4967AA"/>
                </a:solidFill>
              </a:defRPr>
            </a:lvl1pPr>
          </a:lstStyle>
          <a:p>
            <a:pPr lvl="0"/>
            <a:r>
              <a:rPr lang="da-DK" sz="2800" dirty="0"/>
              <a:t>Click to add title</a:t>
            </a:r>
            <a:endParaRPr lang="da-DK" dirty="0"/>
          </a:p>
        </p:txBody>
      </p:sp>
    </p:spTree>
    <p:extLst>
      <p:ext uri="{BB962C8B-B14F-4D97-AF65-F5344CB8AC3E}">
        <p14:creationId xmlns:p14="http://schemas.microsoft.com/office/powerpoint/2010/main" val="652960329"/>
      </p:ext>
    </p:extLst>
  </p:cSld>
  <p:clrMapOvr>
    <a:masterClrMapping/>
  </p:clrMapOvr>
  <p:extLst>
    <p:ext uri="{DCECCB84-F9BA-43D5-87BE-67443E8EF086}">
      <p15:sldGuideLst xmlns:p15="http://schemas.microsoft.com/office/powerpoint/2012/main">
        <p15:guide id="1" orient="horz" pos="162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Pladsholder til tekst 2"/>
          <p:cNvSpPr>
            <a:spLocks noGrp="1"/>
          </p:cNvSpPr>
          <p:nvPr>
            <p:ph type="body" idx="1"/>
          </p:nvPr>
        </p:nvSpPr>
        <p:spPr>
          <a:xfrm>
            <a:off x="914400" y="304800"/>
            <a:ext cx="7313613" cy="4533900"/>
          </a:xfrm>
          <a:prstGeom prst="rect">
            <a:avLst/>
          </a:prstGeom>
        </p:spPr>
        <p:txBody>
          <a:bodyPr vert="horz" lIns="0" tIns="0" rIns="0" bIns="0" rtlCol="0">
            <a:normAutofit/>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2432332335"/>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7" r:id="rId7"/>
    <p:sldLayoutId id="2147483739" r:id="rId8"/>
  </p:sldLayoutIdLst>
  <p:hf sldNum="0" hdr="0" ftr="0"/>
  <p:txStyles>
    <p:titleStyle>
      <a:lvl1pPr algn="ctr" defTabSz="914400" rtl="0" eaLnBrk="1" latinLnBrk="0" hangingPunct="1">
        <a:spcBef>
          <a:spcPct val="0"/>
        </a:spcBef>
        <a:buNone/>
        <a:defRPr sz="2800" kern="1200">
          <a:solidFill>
            <a:schemeClr val="tx1"/>
          </a:solidFill>
          <a:latin typeface="+mn-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Pladsholder til tekst 2"/>
          <p:cNvSpPr>
            <a:spLocks noGrp="1"/>
          </p:cNvSpPr>
          <p:nvPr>
            <p:ph type="body" idx="1"/>
          </p:nvPr>
        </p:nvSpPr>
        <p:spPr>
          <a:xfrm>
            <a:off x="914400" y="304800"/>
            <a:ext cx="7313613" cy="4533899"/>
          </a:xfrm>
          <a:prstGeom prst="rect">
            <a:avLst/>
          </a:prstGeom>
        </p:spPr>
        <p:txBody>
          <a:bodyPr vert="horz" lIns="0" tIns="0" rIns="0" bIns="0" rtlCol="0">
            <a:normAutofit/>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287181643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722" r:id="rId4"/>
    <p:sldLayoutId id="2147483688" r:id="rId5"/>
    <p:sldLayoutId id="2147483723" r:id="rId6"/>
    <p:sldLayoutId id="2147483738" r:id="rId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Pladsholder til tekst 2"/>
          <p:cNvSpPr>
            <a:spLocks noGrp="1"/>
          </p:cNvSpPr>
          <p:nvPr>
            <p:ph type="body" idx="1"/>
          </p:nvPr>
        </p:nvSpPr>
        <p:spPr>
          <a:xfrm>
            <a:off x="914400" y="304800"/>
            <a:ext cx="7313613" cy="4533899"/>
          </a:xfrm>
          <a:prstGeom prst="rect">
            <a:avLst/>
          </a:prstGeom>
        </p:spPr>
        <p:txBody>
          <a:bodyPr vert="horz" lIns="0" tIns="0" rIns="0" bIns="0" rtlCol="0">
            <a:normAutofit/>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1132716952"/>
      </p:ext>
    </p:extLst>
  </p:cSld>
  <p:clrMap bg1="lt1" tx1="dk1" bg2="lt2" tx2="dk2" accent1="accent1" accent2="accent2" accent3="accent3" accent4="accent4" accent5="accent5" accent6="accent6" hlink="hlink" folHlink="folHlink"/>
  <p:sldLayoutIdLst>
    <p:sldLayoutId id="2147483707" r:id="rId1"/>
    <p:sldLayoutId id="2147483690" r:id="rId2"/>
    <p:sldLayoutId id="2147483708" r:id="rId3"/>
    <p:sldLayoutId id="2147483731" r:id="rId4"/>
    <p:sldLayoutId id="2147483732" r:id="rId5"/>
    <p:sldLayoutId id="2147483733"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10.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0.xml"/><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jpeg"/><Relationship Id="rId1" Type="http://schemas.openxmlformats.org/officeDocument/2006/relationships/slideLayout" Target="../slideLayouts/slideLayout10.xml"/><Relationship Id="rId5" Type="http://schemas.openxmlformats.org/officeDocument/2006/relationships/image" Target="../media/image35.jpe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0.xml"/><Relationship Id="rId5" Type="http://schemas.openxmlformats.org/officeDocument/2006/relationships/image" Target="../media/image16.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9.xml"/><Relationship Id="rId5" Type="http://schemas.openxmlformats.org/officeDocument/2006/relationships/image" Target="../media/image19.jpe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‘Value of Hybridity 2020’- seminar, Tampere University,</a:t>
            </a:r>
          </a:p>
          <a:p>
            <a:r>
              <a:rPr lang="en-US" dirty="0"/>
              <a:t>4-5 November 2020</a:t>
            </a:r>
            <a:endParaRPr lang="da-DK" dirty="0">
              <a:solidFill>
                <a:srgbClr val="0070C0"/>
              </a:solidFill>
            </a:endParaRPr>
          </a:p>
        </p:txBody>
      </p:sp>
      <p:sp>
        <p:nvSpPr>
          <p:cNvPr id="3" name="Text Placeholder 2"/>
          <p:cNvSpPr>
            <a:spLocks noGrp="1"/>
          </p:cNvSpPr>
          <p:nvPr>
            <p:ph type="body" sz="quarter" idx="11"/>
          </p:nvPr>
        </p:nvSpPr>
        <p:spPr/>
        <p:txBody>
          <a:bodyPr>
            <a:noAutofit/>
          </a:bodyPr>
          <a:lstStyle/>
          <a:p>
            <a:pPr algn="ctr"/>
            <a:r>
              <a:rPr lang="en-US" sz="2800" dirty="0"/>
              <a:t>A gradual change perspective on corporatization: the institutionalization of the Danish State Guarantee Model for transport infrastructure </a:t>
            </a:r>
            <a:endParaRPr lang="da-DK" sz="2800" dirty="0"/>
          </a:p>
        </p:txBody>
      </p:sp>
      <p:sp>
        <p:nvSpPr>
          <p:cNvPr id="4" name="Text Placeholder 3"/>
          <p:cNvSpPr>
            <a:spLocks noGrp="1"/>
          </p:cNvSpPr>
          <p:nvPr>
            <p:ph type="body" sz="quarter" idx="12"/>
          </p:nvPr>
        </p:nvSpPr>
        <p:spPr>
          <a:xfrm>
            <a:off x="919163" y="2932890"/>
            <a:ext cx="7308850" cy="1464255"/>
          </a:xfrm>
        </p:spPr>
        <p:txBody>
          <a:bodyPr>
            <a:normAutofit lnSpcReduction="10000"/>
          </a:bodyPr>
          <a:lstStyle/>
          <a:p>
            <a:r>
              <a:rPr lang="en-US" dirty="0"/>
              <a:t>Postdoc Lene Tolstrup Christensen, PhD, Department of Organization, Copenhagen Business School, Denmark, ltc.ioa@cbs.dk</a:t>
            </a:r>
          </a:p>
          <a:p>
            <a:endParaRPr lang="sv-SE" dirty="0"/>
          </a:p>
          <a:p>
            <a:r>
              <a:rPr lang="en-US" dirty="0"/>
              <a:t>Giuseppe Grossi, Professor in Public Management and Accounting</a:t>
            </a:r>
          </a:p>
          <a:p>
            <a:r>
              <a:rPr lang="en-US" dirty="0"/>
              <a:t>Nord University, Norway, E-mail: giuseppe.grossi@nord.no</a:t>
            </a:r>
          </a:p>
          <a:p>
            <a:r>
              <a:rPr lang="en-US" dirty="0"/>
              <a:t>Kristianstad University, Sweden, E-mail: giuseppe.grossi@hkr.se</a:t>
            </a:r>
          </a:p>
        </p:txBody>
      </p:sp>
      <p:pic>
        <p:nvPicPr>
          <p:cNvPr id="5"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21296" y="4518797"/>
            <a:ext cx="2171700" cy="395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7559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sz="quarter" idx="12"/>
          </p:nvPr>
        </p:nvSpPr>
        <p:spPr/>
        <p:txBody>
          <a:bodyPr>
            <a:normAutofit fontScale="62500" lnSpcReduction="20000"/>
          </a:bodyPr>
          <a:lstStyle/>
          <a:p>
            <a:r>
              <a:rPr lang="en-US" sz="2200" b="1" i="1" dirty="0">
                <a:solidFill>
                  <a:srgbClr val="4967AA"/>
                </a:solidFill>
              </a:rPr>
              <a:t>1. The Layering of the SGM (1987-1993)</a:t>
            </a:r>
            <a:endParaRPr lang="en-US" sz="2200" b="1" dirty="0">
              <a:solidFill>
                <a:srgbClr val="4967AA"/>
              </a:solidFill>
            </a:endParaRPr>
          </a:p>
          <a:p>
            <a:endParaRPr lang="en-US" i="1" dirty="0">
              <a:solidFill>
                <a:srgbClr val="FF0000"/>
              </a:solidFill>
            </a:endParaRPr>
          </a:p>
          <a:p>
            <a:r>
              <a:rPr lang="en-US" i="1" dirty="0"/>
              <a:t>Layering </a:t>
            </a:r>
            <a:r>
              <a:rPr lang="en-US" dirty="0"/>
              <a:t>of new mode of governance with the decision to construct the Great Belt Bridge in 1987 as SGM</a:t>
            </a:r>
          </a:p>
          <a:p>
            <a:endParaRPr lang="en-US" dirty="0"/>
          </a:p>
          <a:p>
            <a:r>
              <a:rPr lang="en-US" i="1" dirty="0"/>
              <a:t>Lock-in</a:t>
            </a:r>
            <a:r>
              <a:rPr lang="en-US" dirty="0"/>
              <a:t> commences with the decision to build the Oresund bridge (Denmark-Sweden)</a:t>
            </a:r>
          </a:p>
          <a:p>
            <a:pPr marL="177800" lvl="1" indent="-177800">
              <a:buFont typeface="Arial" panose="020B0604020202020204" pitchFamily="34" charset="0"/>
              <a:buChar char="•"/>
            </a:pPr>
            <a:r>
              <a:rPr lang="en-US" sz="1700" dirty="0"/>
              <a:t>Organized in newly established </a:t>
            </a:r>
            <a:r>
              <a:rPr lang="en-US" sz="1700" dirty="0" err="1"/>
              <a:t>Sund</a:t>
            </a:r>
            <a:r>
              <a:rPr lang="en-US" sz="1700" dirty="0"/>
              <a:t> &amp; </a:t>
            </a:r>
            <a:r>
              <a:rPr lang="en-US" sz="1700" dirty="0" err="1"/>
              <a:t>Bælt</a:t>
            </a:r>
            <a:r>
              <a:rPr lang="en-US" sz="1700" dirty="0"/>
              <a:t> Holding A/S to reduce costs, strengthen learning between the two projects and secure coordination </a:t>
            </a:r>
          </a:p>
          <a:p>
            <a:pPr marL="177800" lvl="1" indent="-177800">
              <a:buFont typeface="Arial" panose="020B0604020202020204" pitchFamily="34" charset="0"/>
              <a:buChar char="•"/>
            </a:pPr>
            <a:r>
              <a:rPr lang="en-US" sz="1700" dirty="0"/>
              <a:t>International dimension with state treaty</a:t>
            </a:r>
          </a:p>
          <a:p>
            <a:endParaRPr lang="en-US" dirty="0"/>
          </a:p>
          <a:p>
            <a:r>
              <a:rPr lang="en-US" dirty="0"/>
              <a:t>Institutionalization is enforced with the Metro as </a:t>
            </a:r>
            <a:r>
              <a:rPr lang="en-US" i="1" dirty="0"/>
              <a:t>layering </a:t>
            </a:r>
            <a:r>
              <a:rPr lang="en-US" dirty="0"/>
              <a:t>of a SGM model for public transportation</a:t>
            </a:r>
          </a:p>
          <a:p>
            <a:pPr marL="177800" lvl="1" indent="-177800">
              <a:buFont typeface="Arial" panose="020B0604020202020204" pitchFamily="34" charset="0"/>
              <a:buChar char="•"/>
            </a:pPr>
            <a:r>
              <a:rPr lang="en-US" sz="1700" dirty="0"/>
              <a:t>Copenhagen Metro 1 &amp; 2 </a:t>
            </a:r>
          </a:p>
          <a:p>
            <a:pPr marL="177800" lvl="1" indent="-177800">
              <a:buFont typeface="Arial" panose="020B0604020202020204" pitchFamily="34" charset="0"/>
              <a:buChar char="•"/>
            </a:pPr>
            <a:r>
              <a:rPr lang="en-US" sz="1700" dirty="0"/>
              <a:t>New commercial income stream: passenger revenues are combined with divestment of pre-developed land </a:t>
            </a:r>
          </a:p>
          <a:p>
            <a:endParaRPr lang="da-DK" dirty="0"/>
          </a:p>
        </p:txBody>
      </p:sp>
      <p:sp>
        <p:nvSpPr>
          <p:cNvPr id="4" name="Pladsholder til tekst 3"/>
          <p:cNvSpPr>
            <a:spLocks noGrp="1"/>
          </p:cNvSpPr>
          <p:nvPr>
            <p:ph type="body" sz="quarter" idx="10"/>
          </p:nvPr>
        </p:nvSpPr>
        <p:spPr/>
        <p:txBody>
          <a:bodyPr>
            <a:normAutofit/>
          </a:bodyPr>
          <a:lstStyle/>
          <a:p>
            <a:r>
              <a:rPr lang="da-DK" dirty="0">
                <a:solidFill>
                  <a:schemeClr val="tx1"/>
                </a:solidFill>
              </a:rPr>
              <a:t>Institutionalization of SGM</a:t>
            </a:r>
          </a:p>
        </p:txBody>
      </p:sp>
      <p:pic>
        <p:nvPicPr>
          <p:cNvPr id="7" name="Content Placeholder 9"/>
          <p:cNvPicPr>
            <a:picLocks noGrp="1" noChangeAspect="1"/>
          </p:cNvPicPr>
          <p:nvPr>
            <p:ph sz="quarter" idx="4294967295"/>
          </p:nvPr>
        </p:nvPicPr>
        <p:blipFill>
          <a:blip r:embed="rId2"/>
          <a:stretch>
            <a:fillRect/>
          </a:stretch>
        </p:blipFill>
        <p:spPr>
          <a:xfrm>
            <a:off x="4871034" y="1051234"/>
            <a:ext cx="2186779" cy="1457852"/>
          </a:xfrm>
          <a:prstGeom prst="rect">
            <a:avLst/>
          </a:prstGeom>
        </p:spPr>
      </p:pic>
      <p:pic>
        <p:nvPicPr>
          <p:cNvPr id="8" name="Content Placeholder 10"/>
          <p:cNvPicPr>
            <a:picLocks noGrp="1" noChangeAspect="1"/>
          </p:cNvPicPr>
          <p:nvPr>
            <p:ph sz="quarter" idx="4294967295"/>
          </p:nvPr>
        </p:nvPicPr>
        <p:blipFill>
          <a:blip r:embed="rId3" cstate="screen">
            <a:extLst>
              <a:ext uri="{28A0092B-C50C-407E-A947-70E740481C1C}">
                <a14:useLocalDpi xmlns:a14="http://schemas.microsoft.com/office/drawing/2010/main" val="0"/>
              </a:ext>
            </a:extLst>
          </a:blip>
          <a:stretch>
            <a:fillRect/>
          </a:stretch>
        </p:blipFill>
        <p:spPr>
          <a:xfrm>
            <a:off x="6919217" y="2145401"/>
            <a:ext cx="1909588" cy="1432191"/>
          </a:xfrm>
          <a:prstGeom prst="rect">
            <a:avLst/>
          </a:prstGeom>
        </p:spPr>
      </p:pic>
      <p:pic>
        <p:nvPicPr>
          <p:cNvPr id="9" name="Billede 8"/>
          <p:cNvPicPr>
            <a:picLocks noChangeAspect="1"/>
          </p:cNvPicPr>
          <p:nvPr/>
        </p:nvPicPr>
        <p:blipFill>
          <a:blip r:embed="rId4"/>
          <a:stretch>
            <a:fillRect/>
          </a:stretch>
        </p:blipFill>
        <p:spPr>
          <a:xfrm>
            <a:off x="4780795" y="3291062"/>
            <a:ext cx="2277018" cy="1510267"/>
          </a:xfrm>
          <a:prstGeom prst="rect">
            <a:avLst/>
          </a:prstGeom>
        </p:spPr>
      </p:pic>
      <p:sp>
        <p:nvSpPr>
          <p:cNvPr id="10" name="Rektangel 9"/>
          <p:cNvSpPr/>
          <p:nvPr/>
        </p:nvSpPr>
        <p:spPr>
          <a:xfrm>
            <a:off x="4634752" y="740797"/>
            <a:ext cx="2659341" cy="530915"/>
          </a:xfrm>
          <a:prstGeom prst="rect">
            <a:avLst/>
          </a:prstGeom>
        </p:spPr>
        <p:txBody>
          <a:bodyPr wrap="square">
            <a:spAutoFit/>
          </a:bodyPr>
          <a:lstStyle/>
          <a:p>
            <a:pPr algn="ctr"/>
            <a:r>
              <a:rPr lang="da-DK" dirty="0"/>
              <a:t>Great </a:t>
            </a:r>
            <a:r>
              <a:rPr lang="da-DK" dirty="0" err="1"/>
              <a:t>Belt</a:t>
            </a:r>
            <a:r>
              <a:rPr lang="da-DK" dirty="0"/>
              <a:t> Connection </a:t>
            </a:r>
          </a:p>
          <a:p>
            <a:pPr algn="ctr"/>
            <a:r>
              <a:rPr lang="da-DK" sz="1050" b="1" dirty="0"/>
              <a:t>(6.7 billion Euros*)</a:t>
            </a:r>
          </a:p>
        </p:txBody>
      </p:sp>
      <p:sp>
        <p:nvSpPr>
          <p:cNvPr id="11" name="Rektangel 10"/>
          <p:cNvSpPr/>
          <p:nvPr/>
        </p:nvSpPr>
        <p:spPr>
          <a:xfrm>
            <a:off x="6799023" y="1812659"/>
            <a:ext cx="2149975" cy="530915"/>
          </a:xfrm>
          <a:prstGeom prst="rect">
            <a:avLst/>
          </a:prstGeom>
        </p:spPr>
        <p:txBody>
          <a:bodyPr wrap="square">
            <a:spAutoFit/>
          </a:bodyPr>
          <a:lstStyle/>
          <a:p>
            <a:pPr algn="ctr"/>
            <a:r>
              <a:rPr lang="da-DK" dirty="0" err="1"/>
              <a:t>Oresund</a:t>
            </a:r>
            <a:r>
              <a:rPr lang="da-DK" dirty="0"/>
              <a:t> Connection</a:t>
            </a:r>
          </a:p>
          <a:p>
            <a:pPr algn="ctr"/>
            <a:r>
              <a:rPr lang="da-DK" sz="1050" b="1" dirty="0"/>
              <a:t>(4.6 billion Euros*)</a:t>
            </a:r>
          </a:p>
        </p:txBody>
      </p:sp>
      <p:sp>
        <p:nvSpPr>
          <p:cNvPr id="12" name="Rektangel 11"/>
          <p:cNvSpPr/>
          <p:nvPr/>
        </p:nvSpPr>
        <p:spPr>
          <a:xfrm>
            <a:off x="4871034" y="2918296"/>
            <a:ext cx="2070468" cy="530915"/>
          </a:xfrm>
          <a:prstGeom prst="rect">
            <a:avLst/>
          </a:prstGeom>
        </p:spPr>
        <p:txBody>
          <a:bodyPr wrap="square">
            <a:spAutoFit/>
          </a:bodyPr>
          <a:lstStyle/>
          <a:p>
            <a:pPr algn="ctr"/>
            <a:r>
              <a:rPr lang="da-DK" dirty="0"/>
              <a:t>CPH Metro 1+2</a:t>
            </a:r>
          </a:p>
          <a:p>
            <a:pPr algn="ctr"/>
            <a:r>
              <a:rPr lang="da-DK" sz="1050" b="1" dirty="0"/>
              <a:t>(2.1 billion Euros*)</a:t>
            </a:r>
            <a:endParaRPr lang="da-DK" sz="1050" dirty="0"/>
          </a:p>
        </p:txBody>
      </p:sp>
    </p:spTree>
    <p:extLst>
      <p:ext uri="{BB962C8B-B14F-4D97-AF65-F5344CB8AC3E}">
        <p14:creationId xmlns:p14="http://schemas.microsoft.com/office/powerpoint/2010/main" val="94546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p:cNvSpPr/>
          <p:nvPr/>
        </p:nvSpPr>
        <p:spPr>
          <a:xfrm>
            <a:off x="682355" y="4229100"/>
            <a:ext cx="4223941"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indhold 1"/>
          <p:cNvSpPr>
            <a:spLocks noGrp="1"/>
          </p:cNvSpPr>
          <p:nvPr>
            <p:ph sz="quarter" idx="12"/>
          </p:nvPr>
        </p:nvSpPr>
        <p:spPr>
          <a:xfrm>
            <a:off x="917575" y="1019175"/>
            <a:ext cx="3420000" cy="4280412"/>
          </a:xfrm>
        </p:spPr>
        <p:txBody>
          <a:bodyPr>
            <a:normAutofit fontScale="32500" lnSpcReduction="20000"/>
          </a:bodyPr>
          <a:lstStyle/>
          <a:p>
            <a:r>
              <a:rPr lang="en-US" sz="4000" b="1" i="1" dirty="0">
                <a:solidFill>
                  <a:srgbClr val="4967AA"/>
                </a:solidFill>
              </a:rPr>
              <a:t>2. The conversion of the project companies into a new SOEs (2005-2013)</a:t>
            </a:r>
            <a:endParaRPr lang="en-US" sz="4000" b="1" dirty="0">
              <a:solidFill>
                <a:srgbClr val="4967AA"/>
              </a:solidFill>
            </a:endParaRPr>
          </a:p>
          <a:p>
            <a:endParaRPr lang="en-US" sz="2800" dirty="0"/>
          </a:p>
          <a:p>
            <a:r>
              <a:rPr lang="en-US" sz="3400" dirty="0"/>
              <a:t>The ‘</a:t>
            </a:r>
            <a:r>
              <a:rPr lang="en-US" sz="3400" i="1" dirty="0"/>
              <a:t>lock-in’</a:t>
            </a:r>
            <a:r>
              <a:rPr lang="en-US" sz="3400" dirty="0"/>
              <a:t> of the SGM path is reinforced with learning and coordination effects from the previous projects </a:t>
            </a:r>
          </a:p>
          <a:p>
            <a:pPr marL="177800" lvl="1" indent="-177800">
              <a:buFont typeface="Arial" panose="020B0604020202020204" pitchFamily="34" charset="0"/>
              <a:buChar char="•"/>
            </a:pPr>
            <a:r>
              <a:rPr lang="en-US" sz="3100" dirty="0"/>
              <a:t>Decision to build </a:t>
            </a:r>
            <a:r>
              <a:rPr lang="en-US" sz="3100" dirty="0" err="1"/>
              <a:t>Fehmarnbelt</a:t>
            </a:r>
            <a:r>
              <a:rPr lang="en-US" sz="3100" dirty="0"/>
              <a:t> Link project in </a:t>
            </a:r>
            <a:r>
              <a:rPr lang="en-US" sz="3100" dirty="0" err="1"/>
              <a:t>Sund</a:t>
            </a:r>
            <a:r>
              <a:rPr lang="en-US" sz="3100" dirty="0"/>
              <a:t> &amp; </a:t>
            </a:r>
            <a:r>
              <a:rPr lang="en-US" sz="3100" dirty="0" err="1"/>
              <a:t>Bælt</a:t>
            </a:r>
            <a:r>
              <a:rPr lang="en-US" sz="3100" dirty="0"/>
              <a:t> </a:t>
            </a:r>
          </a:p>
          <a:p>
            <a:pPr marL="177800" lvl="1" indent="-177800">
              <a:buFont typeface="Arial" panose="020B0604020202020204" pitchFamily="34" charset="0"/>
              <a:buChar char="•"/>
            </a:pPr>
            <a:r>
              <a:rPr lang="en-US" sz="3100" dirty="0"/>
              <a:t>Decision to build City Ring metro project in </a:t>
            </a:r>
            <a:r>
              <a:rPr lang="en-US" sz="3100" dirty="0" err="1"/>
              <a:t>Metroselskabet</a:t>
            </a:r>
            <a:endParaRPr lang="en-US" sz="3100" dirty="0"/>
          </a:p>
          <a:p>
            <a:endParaRPr lang="en-US" sz="3400" i="1" dirty="0"/>
          </a:p>
          <a:p>
            <a:r>
              <a:rPr lang="en-US" sz="3400" i="1" dirty="0"/>
              <a:t>Conversion</a:t>
            </a:r>
            <a:r>
              <a:rPr lang="en-US" sz="3400" dirty="0"/>
              <a:t> towards a modern SOE way of governing in infrastructure governance </a:t>
            </a:r>
          </a:p>
          <a:p>
            <a:pPr marL="177800" lvl="1" indent="-177800">
              <a:buFont typeface="Arial" panose="020B0604020202020204" pitchFamily="34" charset="0"/>
              <a:buChar char="•"/>
              <a:tabLst>
                <a:tab pos="177800" algn="l"/>
              </a:tabLst>
            </a:pPr>
            <a:r>
              <a:rPr lang="en-US" sz="3100" dirty="0"/>
              <a:t>As the SGM based SOEs move from project orientation to competence centers </a:t>
            </a:r>
          </a:p>
          <a:p>
            <a:pPr marL="177800" lvl="1" indent="-177800">
              <a:buFont typeface="Arial" panose="020B0604020202020204" pitchFamily="34" charset="0"/>
              <a:buChar char="•"/>
              <a:tabLst>
                <a:tab pos="177800" algn="l"/>
              </a:tabLst>
            </a:pPr>
            <a:r>
              <a:rPr lang="en-US" sz="3100" dirty="0"/>
              <a:t>In 2005, the construction acts for the Great Belt Bridge and the Oresund Bridge into </a:t>
            </a:r>
            <a:r>
              <a:rPr lang="en-US" sz="3100" dirty="0" err="1"/>
              <a:t>Sund</a:t>
            </a:r>
            <a:r>
              <a:rPr lang="en-US" sz="3100" dirty="0"/>
              <a:t> &amp; </a:t>
            </a:r>
            <a:r>
              <a:rPr lang="en-US" sz="3100" dirty="0" err="1"/>
              <a:t>Bælt</a:t>
            </a:r>
            <a:r>
              <a:rPr lang="en-US" sz="3100" dirty="0"/>
              <a:t> Holding A/S. </a:t>
            </a:r>
          </a:p>
          <a:p>
            <a:pPr marL="177800" lvl="1" indent="-177800">
              <a:buFont typeface="Arial" panose="020B0604020202020204" pitchFamily="34" charset="0"/>
              <a:buChar char="•"/>
              <a:tabLst>
                <a:tab pos="177800" algn="l"/>
              </a:tabLst>
            </a:pPr>
            <a:r>
              <a:rPr lang="en-US" sz="3100" dirty="0"/>
              <a:t>The Metro activities from three project based SOEs to two entities By &amp; </a:t>
            </a:r>
            <a:r>
              <a:rPr lang="en-US" sz="3100" dirty="0" err="1"/>
              <a:t>Havn</a:t>
            </a:r>
            <a:r>
              <a:rPr lang="en-US" sz="3100" dirty="0"/>
              <a:t> I/S (2007/08) and </a:t>
            </a:r>
            <a:r>
              <a:rPr lang="en-US" sz="3100" dirty="0" err="1"/>
              <a:t>Metroselskabet</a:t>
            </a:r>
            <a:r>
              <a:rPr lang="en-US" sz="3100" dirty="0"/>
              <a:t> I/S (2007) </a:t>
            </a:r>
          </a:p>
          <a:p>
            <a:pPr marL="177800" lvl="1" indent="-177800">
              <a:buFont typeface="Arial" panose="020B0604020202020204" pitchFamily="34" charset="0"/>
              <a:buChar char="•"/>
              <a:tabLst>
                <a:tab pos="177800" algn="l"/>
              </a:tabLst>
            </a:pPr>
            <a:r>
              <a:rPr lang="en-US" sz="3100" dirty="0"/>
              <a:t>The modern SOEs get preliminary planning tasks</a:t>
            </a:r>
          </a:p>
          <a:p>
            <a:pPr marL="534988" lvl="3" indent="-77788">
              <a:buFont typeface="Arial" panose="020B0604020202020204" pitchFamily="34" charset="0"/>
              <a:buChar char="•"/>
              <a:tabLst>
                <a:tab pos="177800" algn="l"/>
              </a:tabLst>
            </a:pPr>
            <a:r>
              <a:rPr lang="en-US" sz="3100" dirty="0" err="1"/>
              <a:t>Sund</a:t>
            </a:r>
            <a:r>
              <a:rPr lang="en-US" sz="3100" dirty="0"/>
              <a:t> &amp; </a:t>
            </a:r>
            <a:r>
              <a:rPr lang="en-US" sz="3100" dirty="0" err="1"/>
              <a:t>Bælt</a:t>
            </a:r>
            <a:r>
              <a:rPr lang="en-US" sz="3100" dirty="0"/>
              <a:t>; </a:t>
            </a:r>
            <a:r>
              <a:rPr lang="en-US" sz="3100" dirty="0" err="1"/>
              <a:t>Frederikssund’s</a:t>
            </a:r>
            <a:r>
              <a:rPr lang="en-US" sz="3100" dirty="0"/>
              <a:t> Connection </a:t>
            </a:r>
          </a:p>
          <a:p>
            <a:pPr marL="534988" lvl="3" indent="-77788">
              <a:buFont typeface="Arial" panose="020B0604020202020204" pitchFamily="34" charset="0"/>
              <a:buChar char="•"/>
              <a:tabLst>
                <a:tab pos="177800" algn="l"/>
              </a:tabLst>
            </a:pPr>
            <a:r>
              <a:rPr lang="en-US" sz="3100" dirty="0" err="1"/>
              <a:t>Metroselskabet</a:t>
            </a:r>
            <a:r>
              <a:rPr lang="en-US" sz="3100" dirty="0"/>
              <a:t>: the Capital Light Rail. </a:t>
            </a:r>
          </a:p>
          <a:p>
            <a:endParaRPr lang="en-US" sz="3400" i="1" dirty="0"/>
          </a:p>
          <a:p>
            <a:r>
              <a:rPr lang="en-US" sz="3400" i="1" dirty="0"/>
              <a:t>Displacement</a:t>
            </a:r>
            <a:r>
              <a:rPr lang="en-US" sz="3400" dirty="0"/>
              <a:t> process commences as public co-finance is introduced for the metro City Ring and breaks fundamentally with SGM basic </a:t>
            </a:r>
          </a:p>
          <a:p>
            <a:endParaRPr lang="da-DK" dirty="0"/>
          </a:p>
        </p:txBody>
      </p:sp>
      <p:sp>
        <p:nvSpPr>
          <p:cNvPr id="4" name="Pladsholder til tekst 3"/>
          <p:cNvSpPr>
            <a:spLocks noGrp="1"/>
          </p:cNvSpPr>
          <p:nvPr>
            <p:ph type="body" sz="quarter" idx="10"/>
          </p:nvPr>
        </p:nvSpPr>
        <p:spPr/>
        <p:txBody>
          <a:bodyPr>
            <a:normAutofit/>
          </a:bodyPr>
          <a:lstStyle/>
          <a:p>
            <a:r>
              <a:rPr lang="da-DK" dirty="0">
                <a:solidFill>
                  <a:schemeClr val="tx1"/>
                </a:solidFill>
              </a:rPr>
              <a:t>Institutionalization of SGM</a:t>
            </a:r>
          </a:p>
        </p:txBody>
      </p:sp>
      <p:pic>
        <p:nvPicPr>
          <p:cNvPr id="10" name="Picture 2" descr="Billedresultat for femern tunnel"/>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837470" y="1176182"/>
            <a:ext cx="2214882" cy="1245871"/>
          </a:xfrm>
          <a:prstGeom prst="rect">
            <a:avLst/>
          </a:prstGeom>
          <a:noFill/>
          <a:extLst>
            <a:ext uri="{909E8E84-426E-40DD-AFC4-6F175D3DCCD1}">
              <a14:hiddenFill xmlns:a14="http://schemas.microsoft.com/office/drawing/2010/main">
                <a:solidFill>
                  <a:srgbClr val="FFFFFF"/>
                </a:solidFill>
              </a14:hiddenFill>
            </a:ext>
          </a:extLst>
        </p:spPr>
      </p:pic>
      <p:pic>
        <p:nvPicPr>
          <p:cNvPr id="6" name="Billede 5"/>
          <p:cNvPicPr>
            <a:picLocks noChangeAspect="1"/>
          </p:cNvPicPr>
          <p:nvPr/>
        </p:nvPicPr>
        <p:blipFill>
          <a:blip r:embed="rId3"/>
          <a:stretch>
            <a:fillRect/>
          </a:stretch>
        </p:blipFill>
        <p:spPr>
          <a:xfrm>
            <a:off x="6668536" y="2346341"/>
            <a:ext cx="2195195" cy="1571643"/>
          </a:xfrm>
          <a:prstGeom prst="rect">
            <a:avLst/>
          </a:prstGeom>
        </p:spPr>
      </p:pic>
      <p:pic>
        <p:nvPicPr>
          <p:cNvPr id="8" name="Picture 2" descr="Billedresultat for by og havn"/>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837470" y="3595606"/>
            <a:ext cx="2360430" cy="1180215"/>
          </a:xfrm>
          <a:prstGeom prst="rect">
            <a:avLst/>
          </a:prstGeom>
          <a:noFill/>
          <a:extLst>
            <a:ext uri="{909E8E84-426E-40DD-AFC4-6F175D3DCCD1}">
              <a14:hiddenFill xmlns:a14="http://schemas.microsoft.com/office/drawing/2010/main">
                <a:solidFill>
                  <a:srgbClr val="FFFFFF"/>
                </a:solidFill>
              </a14:hiddenFill>
            </a:ext>
          </a:extLst>
        </p:spPr>
      </p:pic>
      <p:sp>
        <p:nvSpPr>
          <p:cNvPr id="11" name="Rektangel 10"/>
          <p:cNvSpPr/>
          <p:nvPr/>
        </p:nvSpPr>
        <p:spPr>
          <a:xfrm>
            <a:off x="6847689" y="1943202"/>
            <a:ext cx="2284892" cy="530915"/>
          </a:xfrm>
          <a:prstGeom prst="rect">
            <a:avLst/>
          </a:prstGeom>
        </p:spPr>
        <p:txBody>
          <a:bodyPr wrap="square">
            <a:spAutoFit/>
          </a:bodyPr>
          <a:lstStyle/>
          <a:p>
            <a:pPr algn="ctr"/>
            <a:r>
              <a:rPr lang="da-DK" dirty="0"/>
              <a:t>CPH Metro Cityring</a:t>
            </a:r>
          </a:p>
          <a:p>
            <a:pPr algn="ctr"/>
            <a:r>
              <a:rPr lang="da-DK" sz="1050" b="1" dirty="0"/>
              <a:t>(3.3 billion Euros**)</a:t>
            </a:r>
            <a:endParaRPr lang="da-DK" sz="1050" dirty="0"/>
          </a:p>
        </p:txBody>
      </p:sp>
      <p:sp>
        <p:nvSpPr>
          <p:cNvPr id="12" name="Rektangel 11"/>
          <p:cNvSpPr/>
          <p:nvPr/>
        </p:nvSpPr>
        <p:spPr>
          <a:xfrm>
            <a:off x="4572794" y="3107697"/>
            <a:ext cx="2230728" cy="530915"/>
          </a:xfrm>
          <a:prstGeom prst="rect">
            <a:avLst/>
          </a:prstGeom>
        </p:spPr>
        <p:txBody>
          <a:bodyPr wrap="square">
            <a:spAutoFit/>
          </a:bodyPr>
          <a:lstStyle/>
          <a:p>
            <a:pPr algn="ctr"/>
            <a:r>
              <a:rPr lang="da-DK" dirty="0"/>
              <a:t>By &amp; Havn I/S</a:t>
            </a:r>
          </a:p>
          <a:p>
            <a:pPr algn="ctr"/>
            <a:r>
              <a:rPr lang="da-DK" sz="1050" b="1" dirty="0"/>
              <a:t>(1,97 billion Euro </a:t>
            </a:r>
            <a:r>
              <a:rPr lang="da-DK" sz="1050" b="1" dirty="0" err="1"/>
              <a:t>debt</a:t>
            </a:r>
            <a:r>
              <a:rPr lang="da-DK" sz="1050" b="1" dirty="0"/>
              <a:t>***)</a:t>
            </a:r>
            <a:endParaRPr lang="da-DK" sz="4000" b="1" dirty="0"/>
          </a:p>
        </p:txBody>
      </p:sp>
      <p:sp>
        <p:nvSpPr>
          <p:cNvPr id="13" name="Rektangel 12"/>
          <p:cNvSpPr/>
          <p:nvPr/>
        </p:nvSpPr>
        <p:spPr>
          <a:xfrm>
            <a:off x="4873850" y="719189"/>
            <a:ext cx="2142121" cy="530915"/>
          </a:xfrm>
          <a:prstGeom prst="rect">
            <a:avLst/>
          </a:prstGeom>
        </p:spPr>
        <p:txBody>
          <a:bodyPr wrap="square">
            <a:spAutoFit/>
          </a:bodyPr>
          <a:lstStyle/>
          <a:p>
            <a:pPr algn="ctr"/>
            <a:r>
              <a:rPr lang="da-DK" dirty="0" err="1"/>
              <a:t>Fehmarn</a:t>
            </a:r>
            <a:r>
              <a:rPr lang="da-DK" dirty="0"/>
              <a:t> Connection</a:t>
            </a:r>
          </a:p>
          <a:p>
            <a:pPr algn="ctr"/>
            <a:r>
              <a:rPr lang="da-DK" sz="1050" b="1" dirty="0"/>
              <a:t>(</a:t>
            </a:r>
            <a:r>
              <a:rPr lang="da-DK" sz="1050" b="1" i="1" dirty="0"/>
              <a:t>8,4 billion Euros*)</a:t>
            </a:r>
          </a:p>
        </p:txBody>
      </p:sp>
    </p:spTree>
    <p:extLst>
      <p:ext uri="{BB962C8B-B14F-4D97-AF65-F5344CB8AC3E}">
        <p14:creationId xmlns:p14="http://schemas.microsoft.com/office/powerpoint/2010/main" val="17883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sz="quarter" idx="12"/>
          </p:nvPr>
        </p:nvSpPr>
        <p:spPr>
          <a:xfrm>
            <a:off x="512064" y="1019175"/>
            <a:ext cx="3920947" cy="3753547"/>
          </a:xfrm>
        </p:spPr>
        <p:txBody>
          <a:bodyPr>
            <a:normAutofit fontScale="55000" lnSpcReduction="20000"/>
          </a:bodyPr>
          <a:lstStyle/>
          <a:p>
            <a:r>
              <a:rPr lang="en-US" sz="2900" b="1" i="1" dirty="0">
                <a:solidFill>
                  <a:srgbClr val="4967AA"/>
                </a:solidFill>
              </a:rPr>
              <a:t>3. The displacement of the layered SGM and agency into new hybridity models (2014- today)</a:t>
            </a:r>
            <a:endParaRPr lang="en-US" sz="2900" b="1" dirty="0">
              <a:solidFill>
                <a:srgbClr val="4967AA"/>
              </a:solidFill>
            </a:endParaRPr>
          </a:p>
          <a:p>
            <a:r>
              <a:rPr lang="en-US" sz="2500" i="1" dirty="0"/>
              <a:t>Displacement </a:t>
            </a:r>
            <a:r>
              <a:rPr lang="en-US" sz="2500" dirty="0"/>
              <a:t>of the SGM model as it is used for more things by different actors and gets potential to gradually change the dominant agency model with public financing of infrastructure from </a:t>
            </a:r>
            <a:r>
              <a:rPr lang="en-US" sz="2500" i="1" dirty="0"/>
              <a:t>within</a:t>
            </a:r>
          </a:p>
          <a:p>
            <a:pPr marL="177800" lvl="1" indent="-177800">
              <a:buFont typeface="Arial" panose="020B0604020202020204" pitchFamily="34" charset="0"/>
              <a:buChar char="•"/>
            </a:pPr>
            <a:r>
              <a:rPr lang="en-US" sz="2500" dirty="0"/>
              <a:t>In 2014, the </a:t>
            </a:r>
            <a:r>
              <a:rPr lang="en-US" sz="2500" dirty="0" err="1"/>
              <a:t>Frederikssund’s</a:t>
            </a:r>
            <a:r>
              <a:rPr lang="en-US" sz="2500" dirty="0"/>
              <a:t> connection </a:t>
            </a:r>
          </a:p>
          <a:p>
            <a:pPr marL="177800" lvl="1" indent="-177800">
              <a:buFont typeface="Arial" panose="020B0604020202020204" pitchFamily="34" charset="0"/>
              <a:buChar char="•"/>
            </a:pPr>
            <a:r>
              <a:rPr lang="en-US" sz="2500" dirty="0"/>
              <a:t>In 2015, with the </a:t>
            </a:r>
            <a:r>
              <a:rPr lang="en-US" sz="2500" dirty="0" err="1"/>
              <a:t>Sydhavn</a:t>
            </a:r>
            <a:r>
              <a:rPr lang="en-US" sz="2500" dirty="0"/>
              <a:t> Metro line </a:t>
            </a:r>
          </a:p>
          <a:p>
            <a:pPr marL="177800" lvl="1" indent="-177800">
              <a:buFont typeface="Arial" panose="020B0604020202020204" pitchFamily="34" charset="0"/>
              <a:buChar char="•"/>
            </a:pPr>
            <a:r>
              <a:rPr lang="en-US" sz="2500" dirty="0"/>
              <a:t>In 2016 with the Capital Light Rail</a:t>
            </a:r>
          </a:p>
          <a:p>
            <a:endParaRPr lang="en-US" sz="2500" i="1" dirty="0"/>
          </a:p>
          <a:p>
            <a:r>
              <a:rPr lang="en-US" sz="2500" i="1" dirty="0"/>
              <a:t>Layering </a:t>
            </a:r>
            <a:r>
              <a:rPr lang="en-US" sz="2500" dirty="0"/>
              <a:t>of SGM enforced  </a:t>
            </a:r>
            <a:r>
              <a:rPr lang="en-US" sz="2500" u="sng" dirty="0"/>
              <a:t>and </a:t>
            </a:r>
            <a:r>
              <a:rPr lang="en-US" sz="2500" dirty="0"/>
              <a:t> </a:t>
            </a:r>
            <a:r>
              <a:rPr lang="en-US" sz="2500" i="1" dirty="0"/>
              <a:t>conversion </a:t>
            </a:r>
            <a:r>
              <a:rPr lang="en-US" sz="2500" dirty="0"/>
              <a:t>of modern SOE as a part of the public network</a:t>
            </a:r>
          </a:p>
          <a:p>
            <a:pPr marL="177800" lvl="1" indent="-177800">
              <a:buFont typeface="Arial" panose="020B0604020202020204" pitchFamily="34" charset="0"/>
              <a:buChar char="•"/>
            </a:pPr>
            <a:r>
              <a:rPr lang="en-US" sz="2500" dirty="0"/>
              <a:t>In 2015, the construction act for Fehmarn </a:t>
            </a:r>
          </a:p>
          <a:p>
            <a:pPr marL="177800" lvl="1" indent="-177800">
              <a:buFont typeface="Arial" panose="020B0604020202020204" pitchFamily="34" charset="0"/>
              <a:buChar char="•"/>
            </a:pPr>
            <a:r>
              <a:rPr lang="en-US" sz="2500" dirty="0"/>
              <a:t>Increasing funding of infrastructure outside SGM</a:t>
            </a:r>
          </a:p>
          <a:p>
            <a:pPr marL="177800" lvl="1" indent="-177800">
              <a:buFont typeface="Arial" panose="020B0604020202020204" pitchFamily="34" charset="0"/>
              <a:buChar char="•"/>
            </a:pPr>
            <a:r>
              <a:rPr lang="en-US" sz="2500" dirty="0"/>
              <a:t>Pricing level of SGM projects for bridges and tunnels are locked by transport network effect</a:t>
            </a:r>
          </a:p>
          <a:p>
            <a:pPr marL="177800" lvl="1" indent="-177800">
              <a:buFont typeface="Arial" panose="020B0604020202020204" pitchFamily="34" charset="0"/>
              <a:buChar char="•"/>
            </a:pPr>
            <a:endParaRPr lang="en-US" sz="2500" dirty="0"/>
          </a:p>
          <a:p>
            <a:endParaRPr lang="da-DK" dirty="0"/>
          </a:p>
        </p:txBody>
      </p:sp>
      <p:sp>
        <p:nvSpPr>
          <p:cNvPr id="3" name="Pladsholder til indhold 2"/>
          <p:cNvSpPr>
            <a:spLocks noGrp="1"/>
          </p:cNvSpPr>
          <p:nvPr>
            <p:ph sz="quarter" idx="13"/>
          </p:nvPr>
        </p:nvSpPr>
        <p:spPr>
          <a:xfrm>
            <a:off x="4535424" y="1019175"/>
            <a:ext cx="3689414" cy="3381375"/>
          </a:xfrm>
        </p:spPr>
        <p:txBody>
          <a:bodyPr>
            <a:normAutofit/>
          </a:bodyPr>
          <a:lstStyle/>
          <a:p>
            <a:endParaRPr lang="da-DK" dirty="0"/>
          </a:p>
        </p:txBody>
      </p:sp>
      <p:sp>
        <p:nvSpPr>
          <p:cNvPr id="4" name="Pladsholder til tekst 3"/>
          <p:cNvSpPr>
            <a:spLocks noGrp="1"/>
          </p:cNvSpPr>
          <p:nvPr>
            <p:ph type="body" sz="quarter" idx="10"/>
          </p:nvPr>
        </p:nvSpPr>
        <p:spPr>
          <a:xfrm>
            <a:off x="512064" y="304801"/>
            <a:ext cx="7715949" cy="650060"/>
          </a:xfrm>
        </p:spPr>
        <p:txBody>
          <a:bodyPr/>
          <a:lstStyle/>
          <a:p>
            <a:r>
              <a:rPr lang="da-DK" dirty="0" err="1">
                <a:solidFill>
                  <a:schemeClr val="tx1"/>
                </a:solidFill>
              </a:rPr>
              <a:t>Institutionalization</a:t>
            </a:r>
            <a:r>
              <a:rPr lang="da-DK" dirty="0">
                <a:solidFill>
                  <a:schemeClr val="tx1"/>
                </a:solidFill>
              </a:rPr>
              <a:t> of SGM</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49572" y="4549608"/>
            <a:ext cx="2171700" cy="44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lede 6"/>
          <p:cNvPicPr>
            <a:picLocks noChangeAspect="1"/>
          </p:cNvPicPr>
          <p:nvPr/>
        </p:nvPicPr>
        <p:blipFill>
          <a:blip r:embed="rId3"/>
          <a:stretch>
            <a:fillRect/>
          </a:stretch>
        </p:blipFill>
        <p:spPr>
          <a:xfrm>
            <a:off x="4535422" y="786687"/>
            <a:ext cx="3880823" cy="1707017"/>
          </a:xfrm>
          <a:prstGeom prst="rect">
            <a:avLst/>
          </a:prstGeom>
        </p:spPr>
      </p:pic>
      <p:pic>
        <p:nvPicPr>
          <p:cNvPr id="8" name="Billede 7"/>
          <p:cNvPicPr>
            <a:picLocks noChangeAspect="1"/>
          </p:cNvPicPr>
          <p:nvPr/>
        </p:nvPicPr>
        <p:blipFill>
          <a:blip r:embed="rId4"/>
          <a:stretch>
            <a:fillRect/>
          </a:stretch>
        </p:blipFill>
        <p:spPr>
          <a:xfrm>
            <a:off x="6364754" y="3112232"/>
            <a:ext cx="2123020" cy="1280784"/>
          </a:xfrm>
          <a:prstGeom prst="rect">
            <a:avLst/>
          </a:prstGeom>
        </p:spPr>
      </p:pic>
      <p:pic>
        <p:nvPicPr>
          <p:cNvPr id="9" name="Picture 6" descr="Billedresultat for hovedstadens letbane"/>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535424" y="2641448"/>
            <a:ext cx="1766655" cy="1818673"/>
          </a:xfrm>
          <a:prstGeom prst="rect">
            <a:avLst/>
          </a:prstGeom>
          <a:noFill/>
          <a:extLst>
            <a:ext uri="{909E8E84-426E-40DD-AFC4-6F175D3DCCD1}">
              <a14:hiddenFill xmlns:a14="http://schemas.microsoft.com/office/drawing/2010/main">
                <a:solidFill>
                  <a:srgbClr val="FFFFFF"/>
                </a:solidFill>
              </a14:hiddenFill>
            </a:ext>
          </a:extLst>
        </p:spPr>
      </p:pic>
      <p:sp>
        <p:nvSpPr>
          <p:cNvPr id="10" name="Rektangel 9"/>
          <p:cNvSpPr/>
          <p:nvPr/>
        </p:nvSpPr>
        <p:spPr>
          <a:xfrm>
            <a:off x="4999703" y="304891"/>
            <a:ext cx="4572000" cy="530915"/>
          </a:xfrm>
          <a:prstGeom prst="rect">
            <a:avLst/>
          </a:prstGeom>
        </p:spPr>
        <p:txBody>
          <a:bodyPr>
            <a:spAutoFit/>
          </a:bodyPr>
          <a:lstStyle/>
          <a:p>
            <a:pPr algn="ctr"/>
            <a:r>
              <a:rPr lang="da-DK" dirty="0"/>
              <a:t>Frederikssund Connection</a:t>
            </a:r>
          </a:p>
          <a:p>
            <a:pPr algn="ctr"/>
            <a:r>
              <a:rPr lang="da-DK" sz="1050" dirty="0"/>
              <a:t>(</a:t>
            </a:r>
            <a:r>
              <a:rPr lang="en-US" sz="1050" b="1" i="1" dirty="0"/>
              <a:t>266 million Euros****)</a:t>
            </a:r>
            <a:r>
              <a:rPr lang="da-DK" sz="1050" dirty="0"/>
              <a:t> </a:t>
            </a:r>
          </a:p>
        </p:txBody>
      </p:sp>
      <p:sp>
        <p:nvSpPr>
          <p:cNvPr id="11" name="Rektangel 10"/>
          <p:cNvSpPr/>
          <p:nvPr/>
        </p:nvSpPr>
        <p:spPr>
          <a:xfrm>
            <a:off x="6297272" y="2630490"/>
            <a:ext cx="2355116" cy="530915"/>
          </a:xfrm>
          <a:prstGeom prst="rect">
            <a:avLst/>
          </a:prstGeom>
        </p:spPr>
        <p:txBody>
          <a:bodyPr wrap="square">
            <a:spAutoFit/>
          </a:bodyPr>
          <a:lstStyle/>
          <a:p>
            <a:pPr algn="ctr"/>
            <a:r>
              <a:rPr lang="da-DK" dirty="0"/>
              <a:t>CPH Metro Sydhavnen</a:t>
            </a:r>
          </a:p>
          <a:p>
            <a:pPr algn="ctr"/>
            <a:r>
              <a:rPr lang="da-DK" sz="1050" b="1" i="1" dirty="0"/>
              <a:t>(1.2 billion Euros**)</a:t>
            </a:r>
            <a:endParaRPr lang="da-DK" sz="4000" dirty="0"/>
          </a:p>
        </p:txBody>
      </p:sp>
      <p:sp>
        <p:nvSpPr>
          <p:cNvPr id="12" name="Rektangel 11"/>
          <p:cNvSpPr/>
          <p:nvPr/>
        </p:nvSpPr>
        <p:spPr>
          <a:xfrm>
            <a:off x="4133183" y="2521746"/>
            <a:ext cx="2571135" cy="530915"/>
          </a:xfrm>
          <a:prstGeom prst="rect">
            <a:avLst/>
          </a:prstGeom>
        </p:spPr>
        <p:txBody>
          <a:bodyPr wrap="square">
            <a:spAutoFit/>
          </a:bodyPr>
          <a:lstStyle/>
          <a:p>
            <a:pPr algn="ctr"/>
            <a:r>
              <a:rPr lang="da-DK" dirty="0"/>
              <a:t>Capital Light </a:t>
            </a:r>
            <a:r>
              <a:rPr lang="da-DK" dirty="0" err="1"/>
              <a:t>Rail</a:t>
            </a:r>
            <a:endParaRPr lang="da-DK" dirty="0"/>
          </a:p>
          <a:p>
            <a:pPr algn="ctr"/>
            <a:r>
              <a:rPr lang="da-DK" sz="1050" dirty="0"/>
              <a:t>(</a:t>
            </a:r>
            <a:r>
              <a:rPr lang="da-DK" sz="1050" i="1" dirty="0"/>
              <a:t>830 million Euros***)</a:t>
            </a:r>
            <a:endParaRPr lang="da-DK" sz="1050" dirty="0"/>
          </a:p>
        </p:txBody>
      </p:sp>
    </p:spTree>
    <p:extLst>
      <p:ext uri="{BB962C8B-B14F-4D97-AF65-F5344CB8AC3E}">
        <p14:creationId xmlns:p14="http://schemas.microsoft.com/office/powerpoint/2010/main" val="32103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nodePh="1">
                                  <p:stCondLst>
                                    <p:cond delay="0"/>
                                  </p:stCondLst>
                                  <p:endCondLst>
                                    <p:cond evt="begin" delay="0">
                                      <p:tn val="29"/>
                                    </p:cond>
                                  </p:endCondLst>
                                  <p:childTnLst>
                                    <p:set>
                                      <p:cBhvr>
                                        <p:cTn id="3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sz="quarter" idx="12"/>
          </p:nvPr>
        </p:nvSpPr>
        <p:spPr>
          <a:xfrm>
            <a:off x="512064" y="1019175"/>
            <a:ext cx="3920947" cy="3753547"/>
          </a:xfrm>
        </p:spPr>
        <p:txBody>
          <a:bodyPr>
            <a:normAutofit/>
          </a:bodyPr>
          <a:lstStyle/>
          <a:p>
            <a:pPr marL="182563" indent="-182563">
              <a:buFont typeface="Arial" panose="020B0604020202020204" pitchFamily="34" charset="0"/>
              <a:buChar char="•"/>
            </a:pPr>
            <a:r>
              <a:rPr lang="en-US" dirty="0"/>
              <a:t>SGM is an organizational and financial form of governance that over time changes meaning and is altered a process of layering and displacement of this layered mechanism in the old institutional repertoire of public agency model.</a:t>
            </a:r>
            <a:endParaRPr lang="da-DK" dirty="0"/>
          </a:p>
          <a:p>
            <a:endParaRPr lang="da-DK" dirty="0"/>
          </a:p>
        </p:txBody>
      </p:sp>
      <p:sp>
        <p:nvSpPr>
          <p:cNvPr id="3" name="Pladsholder til indhold 2"/>
          <p:cNvSpPr>
            <a:spLocks noGrp="1"/>
          </p:cNvSpPr>
          <p:nvPr>
            <p:ph sz="quarter" idx="13"/>
          </p:nvPr>
        </p:nvSpPr>
        <p:spPr>
          <a:xfrm>
            <a:off x="4535424" y="1019175"/>
            <a:ext cx="3689414" cy="3381375"/>
          </a:xfrm>
        </p:spPr>
        <p:txBody>
          <a:bodyPr>
            <a:normAutofit/>
          </a:bodyPr>
          <a:lstStyle/>
          <a:p>
            <a:endParaRPr lang="da-DK" dirty="0"/>
          </a:p>
        </p:txBody>
      </p:sp>
      <p:sp>
        <p:nvSpPr>
          <p:cNvPr id="4" name="Pladsholder til tekst 3"/>
          <p:cNvSpPr>
            <a:spLocks noGrp="1"/>
          </p:cNvSpPr>
          <p:nvPr>
            <p:ph type="body" sz="quarter" idx="10"/>
          </p:nvPr>
        </p:nvSpPr>
        <p:spPr>
          <a:xfrm>
            <a:off x="512064" y="304801"/>
            <a:ext cx="7715949" cy="650060"/>
          </a:xfrm>
        </p:spPr>
        <p:txBody>
          <a:bodyPr/>
          <a:lstStyle/>
          <a:p>
            <a:r>
              <a:rPr lang="da-DK" dirty="0" err="1">
                <a:solidFill>
                  <a:schemeClr val="tx1"/>
                </a:solidFill>
              </a:rPr>
              <a:t>Institutionalization</a:t>
            </a:r>
            <a:r>
              <a:rPr lang="da-DK" dirty="0">
                <a:solidFill>
                  <a:schemeClr val="tx1"/>
                </a:solidFill>
              </a:rPr>
              <a:t> of SGM</a:t>
            </a:r>
          </a:p>
        </p:txBody>
      </p:sp>
      <p:pic>
        <p:nvPicPr>
          <p:cNvPr id="5" name="Billede 32"/>
          <p:cNvPicPr>
            <a:picLocks/>
          </p:cNvPicPr>
          <p:nvPr/>
        </p:nvPicPr>
        <p:blipFill>
          <a:blip r:embed="rId2" cstate="screen">
            <a:extLst>
              <a:ext uri="{28A0092B-C50C-407E-A947-70E740481C1C}">
                <a14:useLocalDpi xmlns:a14="http://schemas.microsoft.com/office/drawing/2010/main" val="0"/>
              </a:ext>
            </a:extLst>
          </a:blip>
          <a:stretch>
            <a:fillRect/>
          </a:stretch>
        </p:blipFill>
        <p:spPr bwMode="auto">
          <a:xfrm>
            <a:off x="4535422" y="1103919"/>
            <a:ext cx="4506164" cy="2818041"/>
          </a:xfrm>
          <a:prstGeom prst="rect">
            <a:avLst/>
          </a:prstGeom>
          <a:noFill/>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49572" y="4549608"/>
            <a:ext cx="2171700" cy="44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612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7755" y="4400550"/>
            <a:ext cx="5351318" cy="742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Content Placeholder 5"/>
          <p:cNvSpPr>
            <a:spLocks noGrp="1"/>
          </p:cNvSpPr>
          <p:nvPr>
            <p:ph sz="quarter" idx="12"/>
          </p:nvPr>
        </p:nvSpPr>
        <p:spPr>
          <a:xfrm>
            <a:off x="917575" y="1019175"/>
            <a:ext cx="3420000" cy="3747378"/>
          </a:xfrm>
        </p:spPr>
        <p:txBody>
          <a:bodyPr>
            <a:noAutofit/>
          </a:bodyPr>
          <a:lstStyle/>
          <a:p>
            <a:r>
              <a:rPr lang="sv-SE" sz="1400" b="1" dirty="0">
                <a:solidFill>
                  <a:srgbClr val="4967AA"/>
                </a:solidFill>
              </a:rPr>
              <a:t>RQ 1: </a:t>
            </a:r>
            <a:r>
              <a:rPr lang="sv-SE" sz="1400" b="1" dirty="0" err="1">
                <a:solidFill>
                  <a:srgbClr val="4967AA"/>
                </a:solidFill>
              </a:rPr>
              <a:t>Institutionalization</a:t>
            </a:r>
            <a:r>
              <a:rPr lang="sv-SE" sz="1400" b="1" dirty="0">
                <a:solidFill>
                  <a:srgbClr val="4967AA"/>
                </a:solidFill>
              </a:rPr>
              <a:t> of SGM as a </a:t>
            </a:r>
            <a:r>
              <a:rPr lang="sv-SE" sz="1400" b="1" dirty="0" err="1">
                <a:solidFill>
                  <a:srgbClr val="4967AA"/>
                </a:solidFill>
              </a:rPr>
              <a:t>contemporary</a:t>
            </a:r>
            <a:r>
              <a:rPr lang="sv-SE" sz="1400" b="1" dirty="0">
                <a:solidFill>
                  <a:srgbClr val="4967AA"/>
                </a:solidFill>
              </a:rPr>
              <a:t> mode of </a:t>
            </a:r>
            <a:r>
              <a:rPr lang="en-US" sz="1400" b="1" dirty="0">
                <a:solidFill>
                  <a:srgbClr val="4967AA"/>
                </a:solidFill>
              </a:rPr>
              <a:t>corporatization</a:t>
            </a:r>
            <a:endParaRPr lang="en-US" sz="1200" dirty="0">
              <a:solidFill>
                <a:srgbClr val="4967AA"/>
              </a:solidFill>
            </a:endParaRPr>
          </a:p>
          <a:p>
            <a:r>
              <a:rPr lang="en-US" sz="1200" dirty="0"/>
              <a:t>The case shows how a corporatization takes place as the new invention of the SGM has introduced new independent SOE to realize mega transport infrastructure projects in a </a:t>
            </a:r>
            <a:r>
              <a:rPr lang="en-US" sz="1200" i="1" dirty="0"/>
              <a:t>layering</a:t>
            </a:r>
            <a:r>
              <a:rPr lang="en-US" sz="1200" dirty="0"/>
              <a:t> process </a:t>
            </a:r>
            <a:r>
              <a:rPr lang="en-US" sz="1200" i="1" dirty="0"/>
              <a:t>next to and outside </a:t>
            </a:r>
            <a:r>
              <a:rPr lang="en-US" sz="1200" dirty="0"/>
              <a:t>the existing governmental organization of agencies and corporatized utilities.</a:t>
            </a:r>
          </a:p>
          <a:p>
            <a:endParaRPr lang="en-US" sz="1200" dirty="0"/>
          </a:p>
          <a:p>
            <a:r>
              <a:rPr lang="en-US" sz="1200" dirty="0"/>
              <a:t>It  shows that the newly </a:t>
            </a:r>
            <a:r>
              <a:rPr lang="en-US" sz="1200" i="1" dirty="0"/>
              <a:t>layered</a:t>
            </a:r>
            <a:r>
              <a:rPr lang="en-US" sz="1200" dirty="0"/>
              <a:t> SGM is institutionalized towards more publicly dependent models (hybrid) in a </a:t>
            </a:r>
            <a:r>
              <a:rPr lang="en-US" sz="1200" i="1" dirty="0"/>
              <a:t>displacement</a:t>
            </a:r>
            <a:r>
              <a:rPr lang="en-US" sz="1200" dirty="0"/>
              <a:t> process where institutional actors take the basic SGM and adapt it to their purpose. </a:t>
            </a:r>
          </a:p>
          <a:p>
            <a:endParaRPr lang="en-US" sz="1200" dirty="0"/>
          </a:p>
          <a:p>
            <a:r>
              <a:rPr lang="en-US" sz="1200" dirty="0"/>
              <a:t>In this process, the original project companies are </a:t>
            </a:r>
            <a:r>
              <a:rPr lang="en-US" sz="1200" i="1" dirty="0"/>
              <a:t>converted </a:t>
            </a:r>
            <a:r>
              <a:rPr lang="en-US" sz="1200" dirty="0"/>
              <a:t>to modern SOEs, which are increasingly embedded in the overall infrastructure governance of the agency model. </a:t>
            </a:r>
          </a:p>
        </p:txBody>
      </p:sp>
      <p:sp>
        <p:nvSpPr>
          <p:cNvPr id="7" name="Content Placeholder 6"/>
          <p:cNvSpPr>
            <a:spLocks noGrp="1"/>
          </p:cNvSpPr>
          <p:nvPr>
            <p:ph sz="quarter" idx="13"/>
          </p:nvPr>
        </p:nvSpPr>
        <p:spPr/>
        <p:txBody>
          <a:bodyPr>
            <a:normAutofit fontScale="92500"/>
          </a:bodyPr>
          <a:lstStyle/>
          <a:p>
            <a:r>
              <a:rPr lang="sv-SE" sz="1400" b="1" dirty="0">
                <a:solidFill>
                  <a:srgbClr val="4967AA"/>
                </a:solidFill>
              </a:rPr>
              <a:t>RQ 2: Long term </a:t>
            </a:r>
            <a:r>
              <a:rPr lang="sv-SE" sz="1400" b="1" dirty="0" err="1">
                <a:solidFill>
                  <a:srgbClr val="4967AA"/>
                </a:solidFill>
              </a:rPr>
              <a:t>governance</a:t>
            </a:r>
            <a:r>
              <a:rPr lang="sv-SE" sz="1400" b="1" dirty="0">
                <a:solidFill>
                  <a:srgbClr val="4967AA"/>
                </a:solidFill>
              </a:rPr>
              <a:t> </a:t>
            </a:r>
            <a:r>
              <a:rPr lang="sv-SE" sz="1400" b="1" dirty="0" err="1">
                <a:solidFill>
                  <a:srgbClr val="4967AA"/>
                </a:solidFill>
              </a:rPr>
              <a:t>implications</a:t>
            </a:r>
            <a:endParaRPr lang="sv-SE" sz="1400" b="1" dirty="0">
              <a:solidFill>
                <a:srgbClr val="4967AA"/>
              </a:solidFill>
            </a:endParaRPr>
          </a:p>
          <a:p>
            <a:endParaRPr lang="sv-SE" sz="1400" b="1" dirty="0">
              <a:solidFill>
                <a:srgbClr val="FF0000"/>
              </a:solidFill>
            </a:endParaRPr>
          </a:p>
          <a:p>
            <a:r>
              <a:rPr lang="sv-SE" sz="1400" dirty="0"/>
              <a:t>At the </a:t>
            </a:r>
            <a:r>
              <a:rPr lang="sv-SE" sz="1400" dirty="0" err="1"/>
              <a:t>organizational</a:t>
            </a:r>
            <a:r>
              <a:rPr lang="sv-SE" sz="1400" dirty="0"/>
              <a:t> </a:t>
            </a:r>
            <a:r>
              <a:rPr lang="sv-SE" sz="1400" dirty="0" err="1"/>
              <a:t>level</a:t>
            </a:r>
            <a:r>
              <a:rPr lang="sv-SE" sz="1400" dirty="0"/>
              <a:t>, the SGM </a:t>
            </a:r>
            <a:r>
              <a:rPr lang="sv-SE" sz="1400" dirty="0" err="1"/>
              <a:t>projects</a:t>
            </a:r>
            <a:r>
              <a:rPr lang="sv-SE" sz="1400" dirty="0"/>
              <a:t> </a:t>
            </a:r>
            <a:r>
              <a:rPr lang="sv-SE" sz="1400" dirty="0" err="1"/>
              <a:t>are</a:t>
            </a:r>
            <a:r>
              <a:rPr lang="sv-SE" sz="1400" dirty="0"/>
              <a:t> </a:t>
            </a:r>
            <a:r>
              <a:rPr lang="sv-SE" sz="1400" dirty="0" err="1"/>
              <a:t>institutionalized</a:t>
            </a:r>
            <a:r>
              <a:rPr lang="sv-SE" sz="1400" dirty="0"/>
              <a:t> over </a:t>
            </a:r>
            <a:r>
              <a:rPr lang="sv-SE" sz="1400" dirty="0" err="1"/>
              <a:t>time</a:t>
            </a:r>
            <a:r>
              <a:rPr lang="sv-SE" sz="1400" dirty="0"/>
              <a:t>, </a:t>
            </a:r>
            <a:r>
              <a:rPr lang="sv-SE" sz="1400" dirty="0" err="1"/>
              <a:t>into</a:t>
            </a:r>
            <a:r>
              <a:rPr lang="sv-SE" sz="1400" dirty="0"/>
              <a:t> a new </a:t>
            </a:r>
            <a:r>
              <a:rPr lang="sv-SE" sz="1400" dirty="0" err="1"/>
              <a:t>way</a:t>
            </a:r>
            <a:r>
              <a:rPr lang="sv-SE" sz="1400" dirty="0"/>
              <a:t> of </a:t>
            </a:r>
            <a:r>
              <a:rPr lang="sv-SE" sz="1400" dirty="0" err="1"/>
              <a:t>political</a:t>
            </a:r>
            <a:r>
              <a:rPr lang="sv-SE" sz="1400" dirty="0"/>
              <a:t> </a:t>
            </a:r>
            <a:r>
              <a:rPr lang="sv-SE" sz="1400" dirty="0" err="1"/>
              <a:t>organizing</a:t>
            </a:r>
            <a:r>
              <a:rPr lang="sv-SE" sz="1400" dirty="0"/>
              <a:t> </a:t>
            </a:r>
            <a:r>
              <a:rPr lang="sv-SE" sz="1400" dirty="0" err="1"/>
              <a:t>next</a:t>
            </a:r>
            <a:r>
              <a:rPr lang="sv-SE" sz="1400" dirty="0"/>
              <a:t> to the </a:t>
            </a:r>
            <a:r>
              <a:rPr lang="sv-SE" sz="1400" dirty="0" err="1"/>
              <a:t>existing</a:t>
            </a:r>
            <a:r>
              <a:rPr lang="sv-SE" sz="1400" dirty="0"/>
              <a:t> </a:t>
            </a:r>
            <a:r>
              <a:rPr lang="sv-SE" sz="1400" dirty="0" err="1"/>
              <a:t>ministry</a:t>
            </a:r>
            <a:r>
              <a:rPr lang="sv-SE" sz="1400" dirty="0"/>
              <a:t> </a:t>
            </a:r>
            <a:r>
              <a:rPr lang="sv-SE" sz="1400" dirty="0" err="1"/>
              <a:t>structure</a:t>
            </a:r>
            <a:r>
              <a:rPr lang="sv-SE" sz="1400" dirty="0"/>
              <a:t> </a:t>
            </a:r>
            <a:r>
              <a:rPr lang="sv-SE" sz="1400" dirty="0" err="1"/>
              <a:t>evolve</a:t>
            </a:r>
            <a:r>
              <a:rPr lang="sv-SE" sz="1400" dirty="0"/>
              <a:t> in term of modern SOE </a:t>
            </a:r>
            <a:r>
              <a:rPr lang="sv-SE" sz="1400" dirty="0" err="1"/>
              <a:t>with</a:t>
            </a:r>
            <a:r>
              <a:rPr lang="sv-SE" sz="1400" dirty="0"/>
              <a:t> </a:t>
            </a:r>
            <a:r>
              <a:rPr lang="sv-SE" sz="1400" dirty="0" err="1"/>
              <a:t>specific</a:t>
            </a:r>
            <a:r>
              <a:rPr lang="sv-SE" sz="1400" dirty="0"/>
              <a:t> </a:t>
            </a:r>
            <a:r>
              <a:rPr lang="sv-SE" sz="1400" dirty="0" err="1"/>
              <a:t>expertise</a:t>
            </a:r>
            <a:r>
              <a:rPr lang="sv-SE" sz="1400" dirty="0"/>
              <a:t> and </a:t>
            </a:r>
            <a:r>
              <a:rPr lang="sv-SE" sz="1400" dirty="0" err="1"/>
              <a:t>ability</a:t>
            </a:r>
            <a:r>
              <a:rPr lang="sv-SE" sz="1400" dirty="0"/>
              <a:t> to </a:t>
            </a:r>
            <a:r>
              <a:rPr lang="sv-SE" sz="1400" dirty="0" err="1"/>
              <a:t>finance</a:t>
            </a:r>
            <a:r>
              <a:rPr lang="sv-SE" sz="1400" dirty="0"/>
              <a:t> an </a:t>
            </a:r>
            <a:r>
              <a:rPr lang="sv-SE" sz="1400" dirty="0" err="1"/>
              <a:t>upgrade</a:t>
            </a:r>
            <a:r>
              <a:rPr lang="sv-SE" sz="1400" dirty="0"/>
              <a:t> </a:t>
            </a:r>
            <a:r>
              <a:rPr lang="sv-SE" sz="1400" dirty="0" err="1"/>
              <a:t>of</a:t>
            </a:r>
            <a:r>
              <a:rPr lang="sv-SE" sz="1400" dirty="0"/>
              <a:t> the </a:t>
            </a:r>
            <a:r>
              <a:rPr lang="sv-SE" sz="1400" dirty="0" err="1"/>
              <a:t>exisiting</a:t>
            </a:r>
            <a:r>
              <a:rPr lang="sv-SE" sz="1400" dirty="0"/>
              <a:t> </a:t>
            </a:r>
            <a:r>
              <a:rPr lang="sv-SE" sz="1400" dirty="0" err="1"/>
              <a:t>network</a:t>
            </a:r>
            <a:endParaRPr lang="en-US" sz="1400" dirty="0"/>
          </a:p>
          <a:p>
            <a:endParaRPr lang="en-US" sz="1400" dirty="0"/>
          </a:p>
          <a:p>
            <a:r>
              <a:rPr lang="en-US" sz="1400" dirty="0"/>
              <a:t>The SGM also introduces a new governance model for tolling and off the balance sheet financing into the Danish transport infrastructure governance without any debate of normally untouchable political issues.</a:t>
            </a:r>
          </a:p>
          <a:p>
            <a:endParaRPr lang="en-US" sz="1400" dirty="0">
              <a:latin typeface="+mn-lt"/>
            </a:endParaRPr>
          </a:p>
          <a:p>
            <a:endParaRPr lang="en-US" sz="1400" dirty="0">
              <a:latin typeface="+mn-lt"/>
            </a:endParaRPr>
          </a:p>
          <a:p>
            <a:endParaRPr lang="en-US" sz="1200" dirty="0"/>
          </a:p>
          <a:p>
            <a:endParaRPr lang="sv-SE" sz="1200" dirty="0"/>
          </a:p>
          <a:p>
            <a:endParaRPr lang="en-US" sz="1200" dirty="0"/>
          </a:p>
          <a:p>
            <a:endParaRPr lang="sv-SE" sz="1200" dirty="0"/>
          </a:p>
          <a:p>
            <a:endParaRPr lang="en-US" sz="1200" dirty="0"/>
          </a:p>
          <a:p>
            <a:endParaRPr lang="sv-SE" sz="1400" b="1" dirty="0">
              <a:solidFill>
                <a:srgbClr val="FF0000"/>
              </a:solidFill>
            </a:endParaRPr>
          </a:p>
          <a:p>
            <a:endParaRPr lang="sv-SE" sz="1400" b="1" dirty="0">
              <a:solidFill>
                <a:srgbClr val="FF0000"/>
              </a:solidFill>
            </a:endParaRPr>
          </a:p>
          <a:p>
            <a:endParaRPr lang="en-US" sz="1400" b="1" dirty="0">
              <a:solidFill>
                <a:srgbClr val="FF0000"/>
              </a:solidFill>
            </a:endParaRPr>
          </a:p>
          <a:p>
            <a:endParaRPr lang="en-US" dirty="0"/>
          </a:p>
        </p:txBody>
      </p:sp>
      <p:sp>
        <p:nvSpPr>
          <p:cNvPr id="4" name="Pladsholder til tekst 3"/>
          <p:cNvSpPr>
            <a:spLocks noGrp="1"/>
          </p:cNvSpPr>
          <p:nvPr>
            <p:ph type="body" sz="quarter" idx="10"/>
          </p:nvPr>
        </p:nvSpPr>
        <p:spPr/>
        <p:txBody>
          <a:bodyPr/>
          <a:lstStyle/>
          <a:p>
            <a:r>
              <a:rPr lang="da-DK" dirty="0">
                <a:solidFill>
                  <a:schemeClr val="tx1"/>
                </a:solidFill>
              </a:rPr>
              <a:t>Conclusions </a:t>
            </a:r>
          </a:p>
        </p:txBody>
      </p:sp>
    </p:spTree>
    <p:extLst>
      <p:ext uri="{BB962C8B-B14F-4D97-AF65-F5344CB8AC3E}">
        <p14:creationId xmlns:p14="http://schemas.microsoft.com/office/powerpoint/2010/main" val="343402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normAutofit fontScale="85000" lnSpcReduction="20000"/>
          </a:bodyPr>
          <a:lstStyle/>
          <a:p>
            <a:r>
              <a:rPr lang="en-US" dirty="0"/>
              <a:t>The interlinkages between the three different gradual change mechanisms in corporatization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49572" y="4549608"/>
            <a:ext cx="2171700" cy="44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22"/>
          <p:cNvGrpSpPr/>
          <p:nvPr/>
        </p:nvGrpSpPr>
        <p:grpSpPr>
          <a:xfrm>
            <a:off x="1542044" y="1473722"/>
            <a:ext cx="5809649" cy="2657675"/>
            <a:chOff x="2786547" y="2615464"/>
            <a:chExt cx="8240843" cy="3951678"/>
          </a:xfrm>
        </p:grpSpPr>
        <p:cxnSp>
          <p:nvCxnSpPr>
            <p:cNvPr id="7" name="Vinklet forbindelse 39"/>
            <p:cNvCxnSpPr>
              <a:stCxn id="8" idx="3"/>
              <a:endCxn id="11" idx="3"/>
            </p:cNvCxnSpPr>
            <p:nvPr/>
          </p:nvCxnSpPr>
          <p:spPr>
            <a:xfrm flipV="1">
              <a:off x="9481048" y="3061588"/>
              <a:ext cx="16055" cy="1994485"/>
            </a:xfrm>
            <a:prstGeom prst="bentConnector3">
              <a:avLst>
                <a:gd name="adj1" fmla="val 1523855"/>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Rektangel 1"/>
            <p:cNvSpPr/>
            <p:nvPr/>
          </p:nvSpPr>
          <p:spPr>
            <a:xfrm>
              <a:off x="2786547" y="4790897"/>
              <a:ext cx="6694501" cy="5303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800" b="1" dirty="0">
                  <a:solidFill>
                    <a:schemeClr val="tx1"/>
                  </a:solidFill>
                  <a:latin typeface="Times New Roman" panose="02020603050405020304" pitchFamily="18" charset="0"/>
                  <a:cs typeface="Times New Roman" panose="02020603050405020304" pitchFamily="18" charset="0"/>
                </a:rPr>
                <a:t>Agency model (</a:t>
              </a:r>
              <a:r>
                <a:rPr lang="da-DK" sz="800" b="1" dirty="0" err="1">
                  <a:solidFill>
                    <a:schemeClr val="tx1"/>
                  </a:solidFill>
                  <a:latin typeface="Times New Roman" panose="02020603050405020304" pitchFamily="18" charset="0"/>
                  <a:cs typeface="Times New Roman" panose="02020603050405020304" pitchFamily="18" charset="0"/>
                </a:rPr>
                <a:t>context</a:t>
              </a:r>
              <a:r>
                <a:rPr lang="da-DK" sz="800" b="1" dirty="0">
                  <a:solidFill>
                    <a:schemeClr val="tx1"/>
                  </a:solidFill>
                  <a:latin typeface="Times New Roman" panose="02020603050405020304" pitchFamily="18" charset="0"/>
                  <a:cs typeface="Times New Roman" panose="02020603050405020304" pitchFamily="18" charset="0"/>
                </a:rPr>
                <a:t>)</a:t>
              </a:r>
            </a:p>
          </p:txBody>
        </p:sp>
        <p:sp>
          <p:nvSpPr>
            <p:cNvPr id="9" name="Rektangel 2"/>
            <p:cNvSpPr/>
            <p:nvPr/>
          </p:nvSpPr>
          <p:spPr>
            <a:xfrm>
              <a:off x="4258235" y="3441528"/>
              <a:ext cx="5238868" cy="48362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800" b="1" dirty="0" err="1">
                  <a:solidFill>
                    <a:schemeClr val="tx1"/>
                  </a:solidFill>
                  <a:latin typeface="Times New Roman" panose="02020603050405020304" pitchFamily="18" charset="0"/>
                  <a:cs typeface="Times New Roman" panose="02020603050405020304" pitchFamily="18" charset="0"/>
                </a:rPr>
                <a:t>Layering</a:t>
              </a:r>
              <a:r>
                <a:rPr lang="da-DK" sz="800" b="1" dirty="0">
                  <a:solidFill>
                    <a:schemeClr val="tx1"/>
                  </a:solidFill>
                  <a:latin typeface="Times New Roman" panose="02020603050405020304" pitchFamily="18" charset="0"/>
                  <a:cs typeface="Times New Roman" panose="02020603050405020304" pitchFamily="18" charset="0"/>
                </a:rPr>
                <a:t> of SGM</a:t>
              </a:r>
            </a:p>
          </p:txBody>
        </p:sp>
        <p:sp>
          <p:nvSpPr>
            <p:cNvPr id="10" name="Rektangel 28"/>
            <p:cNvSpPr/>
            <p:nvPr/>
          </p:nvSpPr>
          <p:spPr>
            <a:xfrm>
              <a:off x="8239787" y="3689467"/>
              <a:ext cx="1257316" cy="1186649"/>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800" b="1" dirty="0" err="1">
                  <a:solidFill>
                    <a:schemeClr val="tx1"/>
                  </a:solidFill>
                  <a:latin typeface="Times New Roman" panose="02020603050405020304" pitchFamily="18" charset="0"/>
                  <a:cs typeface="Times New Roman" panose="02020603050405020304" pitchFamily="18" charset="0"/>
                </a:rPr>
                <a:t>Displacement</a:t>
              </a:r>
              <a:r>
                <a:rPr lang="da-DK" sz="800" b="1" dirty="0">
                  <a:solidFill>
                    <a:schemeClr val="tx1"/>
                  </a:solidFill>
                  <a:latin typeface="Times New Roman" panose="02020603050405020304" pitchFamily="18" charset="0"/>
                  <a:cs typeface="Times New Roman" panose="02020603050405020304" pitchFamily="18" charset="0"/>
                </a:rPr>
                <a:t> of hybrid models</a:t>
              </a:r>
            </a:p>
          </p:txBody>
        </p:sp>
        <p:sp>
          <p:nvSpPr>
            <p:cNvPr id="11" name="Rektangel 30"/>
            <p:cNvSpPr/>
            <p:nvPr/>
          </p:nvSpPr>
          <p:spPr>
            <a:xfrm>
              <a:off x="6380279" y="2844395"/>
              <a:ext cx="3116824" cy="43438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800" b="1" dirty="0">
                  <a:solidFill>
                    <a:schemeClr val="tx1"/>
                  </a:solidFill>
                  <a:latin typeface="Times New Roman" panose="02020603050405020304" pitchFamily="18" charset="0"/>
                  <a:cs typeface="Times New Roman" panose="02020603050405020304" pitchFamily="18" charset="0"/>
                </a:rPr>
                <a:t>Conversion of </a:t>
              </a:r>
              <a:r>
                <a:rPr lang="da-DK" sz="800" b="1" dirty="0" err="1">
                  <a:solidFill>
                    <a:schemeClr val="tx1"/>
                  </a:solidFill>
                  <a:latin typeface="Times New Roman" panose="02020603050405020304" pitchFamily="18" charset="0"/>
                  <a:cs typeface="Times New Roman" panose="02020603050405020304" pitchFamily="18" charset="0"/>
                </a:rPr>
                <a:t>SOEs</a:t>
              </a:r>
              <a:endParaRPr lang="da-DK" sz="800" b="1" dirty="0">
                <a:solidFill>
                  <a:schemeClr val="tx1"/>
                </a:solidFill>
                <a:latin typeface="Times New Roman" panose="02020603050405020304" pitchFamily="18" charset="0"/>
                <a:cs typeface="Times New Roman" panose="02020603050405020304" pitchFamily="18" charset="0"/>
              </a:endParaRPr>
            </a:p>
          </p:txBody>
        </p:sp>
        <p:sp>
          <p:nvSpPr>
            <p:cNvPr id="12" name="Right Brace 36"/>
            <p:cNvSpPr/>
            <p:nvPr/>
          </p:nvSpPr>
          <p:spPr>
            <a:xfrm rot="5400000">
              <a:off x="6804805" y="4612165"/>
              <a:ext cx="164857" cy="1960419"/>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latin typeface="Times New Roman" panose="02020603050405020304" pitchFamily="18" charset="0"/>
                <a:cs typeface="Times New Roman" panose="02020603050405020304" pitchFamily="18" charset="0"/>
              </a:endParaRPr>
            </a:p>
          </p:txBody>
        </p:sp>
        <p:sp>
          <p:nvSpPr>
            <p:cNvPr id="13" name="Tekstfelt 6"/>
            <p:cNvSpPr txBox="1"/>
            <p:nvPr/>
          </p:nvSpPr>
          <p:spPr>
            <a:xfrm>
              <a:off x="5903443" y="5697644"/>
              <a:ext cx="1882212" cy="686446"/>
            </a:xfrm>
            <a:prstGeom prst="rect">
              <a:avLst/>
            </a:prstGeom>
            <a:noFill/>
          </p:spPr>
          <p:txBody>
            <a:bodyPr wrap="square" rtlCol="0">
              <a:spAutoFit/>
            </a:bodyPr>
            <a:lstStyle/>
            <a:p>
              <a:pPr algn="ctr"/>
              <a:r>
                <a:rPr lang="da-DK" sz="800" b="1" dirty="0" err="1">
                  <a:latin typeface="Times New Roman" panose="02020603050405020304" pitchFamily="18" charset="0"/>
                  <a:cs typeface="Times New Roman" panose="02020603050405020304" pitchFamily="18" charset="0"/>
                </a:rPr>
                <a:t>Phase</a:t>
              </a:r>
              <a:r>
                <a:rPr lang="da-DK" sz="800" b="1" dirty="0">
                  <a:latin typeface="Times New Roman" panose="02020603050405020304" pitchFamily="18" charset="0"/>
                  <a:cs typeface="Times New Roman" panose="02020603050405020304" pitchFamily="18" charset="0"/>
                </a:rPr>
                <a:t> II:</a:t>
              </a:r>
            </a:p>
            <a:p>
              <a:pPr algn="ctr"/>
              <a:r>
                <a:rPr lang="da-DK" sz="800" b="1" dirty="0">
                  <a:latin typeface="Times New Roman" panose="02020603050405020304" pitchFamily="18" charset="0"/>
                  <a:cs typeface="Times New Roman" panose="02020603050405020304" pitchFamily="18" charset="0"/>
                </a:rPr>
                <a:t>Conversion of </a:t>
              </a:r>
              <a:r>
                <a:rPr lang="da-DK" sz="800" b="1" dirty="0" err="1">
                  <a:latin typeface="Times New Roman" panose="02020603050405020304" pitchFamily="18" charset="0"/>
                  <a:cs typeface="Times New Roman" panose="02020603050405020304" pitchFamily="18" charset="0"/>
                </a:rPr>
                <a:t>project</a:t>
              </a:r>
              <a:r>
                <a:rPr lang="da-DK" sz="800" b="1" dirty="0">
                  <a:latin typeface="Times New Roman" panose="02020603050405020304" pitchFamily="18" charset="0"/>
                  <a:cs typeface="Times New Roman" panose="02020603050405020304" pitchFamily="18" charset="0"/>
                </a:rPr>
                <a:t> </a:t>
              </a:r>
              <a:r>
                <a:rPr lang="da-DK" sz="800" b="1" dirty="0" err="1">
                  <a:latin typeface="Times New Roman" panose="02020603050405020304" pitchFamily="18" charset="0"/>
                  <a:cs typeface="Times New Roman" panose="02020603050405020304" pitchFamily="18" charset="0"/>
                </a:rPr>
                <a:t>companies</a:t>
              </a:r>
              <a:r>
                <a:rPr lang="da-DK" sz="800" b="1" dirty="0">
                  <a:latin typeface="Times New Roman" panose="02020603050405020304" pitchFamily="18" charset="0"/>
                  <a:cs typeface="Times New Roman" panose="02020603050405020304" pitchFamily="18" charset="0"/>
                </a:rPr>
                <a:t> to </a:t>
              </a:r>
              <a:r>
                <a:rPr lang="da-DK" sz="800" b="1" dirty="0" err="1">
                  <a:latin typeface="Times New Roman" panose="02020603050405020304" pitchFamily="18" charset="0"/>
                  <a:cs typeface="Times New Roman" panose="02020603050405020304" pitchFamily="18" charset="0"/>
                </a:rPr>
                <a:t>SOEs</a:t>
              </a:r>
              <a:r>
                <a:rPr lang="da-DK" sz="800" b="1" dirty="0">
                  <a:latin typeface="Times New Roman" panose="02020603050405020304" pitchFamily="18" charset="0"/>
                  <a:cs typeface="Times New Roman" panose="02020603050405020304" pitchFamily="18" charset="0"/>
                </a:rPr>
                <a:t> </a:t>
              </a:r>
            </a:p>
          </p:txBody>
        </p:sp>
        <p:sp>
          <p:nvSpPr>
            <p:cNvPr id="14" name="Tekstfelt 6"/>
            <p:cNvSpPr txBox="1"/>
            <p:nvPr/>
          </p:nvSpPr>
          <p:spPr>
            <a:xfrm>
              <a:off x="7873337" y="5697644"/>
              <a:ext cx="1796119" cy="686446"/>
            </a:xfrm>
            <a:prstGeom prst="rect">
              <a:avLst/>
            </a:prstGeom>
            <a:noFill/>
          </p:spPr>
          <p:txBody>
            <a:bodyPr wrap="square" rtlCol="0">
              <a:spAutoFit/>
            </a:bodyPr>
            <a:lstStyle/>
            <a:p>
              <a:pPr algn="ctr"/>
              <a:r>
                <a:rPr lang="da-DK" sz="800" b="1" dirty="0" err="1">
                  <a:latin typeface="Times New Roman" panose="02020603050405020304" pitchFamily="18" charset="0"/>
                  <a:cs typeface="Times New Roman" panose="02020603050405020304" pitchFamily="18" charset="0"/>
                </a:rPr>
                <a:t>Phase</a:t>
              </a:r>
              <a:r>
                <a:rPr lang="da-DK" sz="800" b="1" dirty="0">
                  <a:latin typeface="Times New Roman" panose="02020603050405020304" pitchFamily="18" charset="0"/>
                  <a:cs typeface="Times New Roman" panose="02020603050405020304" pitchFamily="18" charset="0"/>
                </a:rPr>
                <a:t> III:</a:t>
              </a:r>
            </a:p>
            <a:p>
              <a:pPr algn="ctr"/>
              <a:r>
                <a:rPr lang="da-DK" sz="800" b="1" dirty="0" err="1">
                  <a:latin typeface="Times New Roman" panose="02020603050405020304" pitchFamily="18" charset="0"/>
                  <a:cs typeface="Times New Roman" panose="02020603050405020304" pitchFamily="18" charset="0"/>
                </a:rPr>
                <a:t>Displacement</a:t>
              </a:r>
              <a:r>
                <a:rPr lang="da-DK" sz="800" b="1" dirty="0">
                  <a:latin typeface="Times New Roman" panose="02020603050405020304" pitchFamily="18" charset="0"/>
                  <a:cs typeface="Times New Roman" panose="02020603050405020304" pitchFamily="18" charset="0"/>
                </a:rPr>
                <a:t> </a:t>
              </a:r>
              <a:r>
                <a:rPr lang="da-DK" sz="800" b="1" dirty="0" err="1">
                  <a:latin typeface="Times New Roman" panose="02020603050405020304" pitchFamily="18" charset="0"/>
                  <a:cs typeface="Times New Roman" panose="02020603050405020304" pitchFamily="18" charset="0"/>
                </a:rPr>
                <a:t>into</a:t>
              </a:r>
              <a:r>
                <a:rPr lang="da-DK" sz="800" b="1" dirty="0">
                  <a:latin typeface="Times New Roman" panose="02020603050405020304" pitchFamily="18" charset="0"/>
                  <a:cs typeface="Times New Roman" panose="02020603050405020304" pitchFamily="18" charset="0"/>
                </a:rPr>
                <a:t> new hybrid models</a:t>
              </a:r>
            </a:p>
          </p:txBody>
        </p:sp>
        <p:sp>
          <p:nvSpPr>
            <p:cNvPr id="15" name="Tekstfelt 6"/>
            <p:cNvSpPr txBox="1"/>
            <p:nvPr/>
          </p:nvSpPr>
          <p:spPr>
            <a:xfrm>
              <a:off x="4264331" y="5697644"/>
              <a:ext cx="1598202" cy="869498"/>
            </a:xfrm>
            <a:prstGeom prst="rect">
              <a:avLst/>
            </a:prstGeom>
            <a:noFill/>
          </p:spPr>
          <p:txBody>
            <a:bodyPr wrap="square" rtlCol="0">
              <a:spAutoFit/>
            </a:bodyPr>
            <a:lstStyle/>
            <a:p>
              <a:pPr algn="ctr"/>
              <a:r>
                <a:rPr lang="da-DK" sz="800" b="1" dirty="0" err="1">
                  <a:latin typeface="Times New Roman" panose="02020603050405020304" pitchFamily="18" charset="0"/>
                  <a:cs typeface="Times New Roman" panose="02020603050405020304" pitchFamily="18" charset="0"/>
                </a:rPr>
                <a:t>Phase</a:t>
              </a:r>
              <a:r>
                <a:rPr lang="da-DK" sz="800" b="1" dirty="0">
                  <a:latin typeface="Times New Roman" panose="02020603050405020304" pitchFamily="18" charset="0"/>
                  <a:cs typeface="Times New Roman" panose="02020603050405020304" pitchFamily="18" charset="0"/>
                </a:rPr>
                <a:t> I: </a:t>
              </a:r>
            </a:p>
            <a:p>
              <a:pPr algn="ctr"/>
              <a:r>
                <a:rPr lang="da-DK" sz="800" b="1" dirty="0" err="1">
                  <a:latin typeface="Times New Roman" panose="02020603050405020304" pitchFamily="18" charset="0"/>
                  <a:cs typeface="Times New Roman" panose="02020603050405020304" pitchFamily="18" charset="0"/>
                </a:rPr>
                <a:t>Layering</a:t>
              </a:r>
              <a:r>
                <a:rPr lang="da-DK" sz="800" b="1" dirty="0">
                  <a:latin typeface="Times New Roman" panose="02020603050405020304" pitchFamily="18" charset="0"/>
                  <a:cs typeface="Times New Roman" panose="02020603050405020304" pitchFamily="18" charset="0"/>
                </a:rPr>
                <a:t> of the SGM as new model for </a:t>
              </a:r>
              <a:r>
                <a:rPr lang="da-DK" sz="800" b="1" dirty="0" err="1">
                  <a:latin typeface="Times New Roman" panose="02020603050405020304" pitchFamily="18" charset="0"/>
                  <a:cs typeface="Times New Roman" panose="02020603050405020304" pitchFamily="18" charset="0"/>
                </a:rPr>
                <a:t>infrastructure</a:t>
              </a:r>
              <a:r>
                <a:rPr lang="da-DK" sz="800" b="1" dirty="0">
                  <a:latin typeface="Times New Roman" panose="02020603050405020304" pitchFamily="18" charset="0"/>
                  <a:cs typeface="Times New Roman" panose="02020603050405020304" pitchFamily="18" charset="0"/>
                </a:rPr>
                <a:t>  </a:t>
              </a:r>
            </a:p>
          </p:txBody>
        </p:sp>
        <p:sp>
          <p:nvSpPr>
            <p:cNvPr id="16" name="Right Brace 36"/>
            <p:cNvSpPr/>
            <p:nvPr/>
          </p:nvSpPr>
          <p:spPr>
            <a:xfrm rot="5400000">
              <a:off x="4965102" y="4794115"/>
              <a:ext cx="196660" cy="1610395"/>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latin typeface="Times New Roman" panose="02020603050405020304" pitchFamily="18" charset="0"/>
                <a:cs typeface="Times New Roman" panose="02020603050405020304" pitchFamily="18" charset="0"/>
              </a:endParaRPr>
            </a:p>
          </p:txBody>
        </p:sp>
        <p:sp>
          <p:nvSpPr>
            <p:cNvPr id="17" name="Right Brace 36"/>
            <p:cNvSpPr/>
            <p:nvPr/>
          </p:nvSpPr>
          <p:spPr>
            <a:xfrm rot="5400000">
              <a:off x="8629794" y="4798530"/>
              <a:ext cx="143351" cy="1591266"/>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latin typeface="Times New Roman" panose="02020603050405020304" pitchFamily="18" charset="0"/>
                <a:cs typeface="Times New Roman" panose="02020603050405020304" pitchFamily="18" charset="0"/>
              </a:endParaRPr>
            </a:p>
          </p:txBody>
        </p:sp>
        <p:cxnSp>
          <p:nvCxnSpPr>
            <p:cNvPr id="18" name="Vinklet forbindelse 11"/>
            <p:cNvCxnSpPr>
              <a:stCxn id="8" idx="0"/>
              <a:endCxn id="11" idx="1"/>
            </p:cNvCxnSpPr>
            <p:nvPr/>
          </p:nvCxnSpPr>
          <p:spPr>
            <a:xfrm rot="5400000" flipH="1" flipV="1">
              <a:off x="5392384" y="3803003"/>
              <a:ext cx="1729309" cy="246481"/>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Vinklet forbindelse 74"/>
            <p:cNvCxnSpPr>
              <a:stCxn id="9" idx="2"/>
            </p:cNvCxnSpPr>
            <p:nvPr/>
          </p:nvCxnSpPr>
          <p:spPr>
            <a:xfrm rot="16200000" flipH="1">
              <a:off x="7194140" y="3608681"/>
              <a:ext cx="729178" cy="1362120"/>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989160" y="2615464"/>
              <a:ext cx="1501402" cy="617801"/>
            </a:xfrm>
            <a:prstGeom prst="rect">
              <a:avLst/>
            </a:prstGeom>
            <a:noFill/>
          </p:spPr>
          <p:txBody>
            <a:bodyPr wrap="square" rtlCol="0">
              <a:spAutoFit/>
            </a:bodyPr>
            <a:lstStyle/>
            <a:p>
              <a:r>
                <a:rPr lang="en-US" sz="700" dirty="0"/>
                <a:t>- Planning tasks and execution  of new SGM projects </a:t>
              </a:r>
            </a:p>
          </p:txBody>
        </p:sp>
        <p:sp>
          <p:nvSpPr>
            <p:cNvPr id="21" name="TextBox 20"/>
            <p:cNvSpPr txBox="1"/>
            <p:nvPr/>
          </p:nvSpPr>
          <p:spPr>
            <a:xfrm>
              <a:off x="6844551" y="3962851"/>
              <a:ext cx="1484911" cy="617801"/>
            </a:xfrm>
            <a:prstGeom prst="rect">
              <a:avLst/>
            </a:prstGeom>
            <a:noFill/>
          </p:spPr>
          <p:txBody>
            <a:bodyPr wrap="square" rtlCol="0">
              <a:spAutoFit/>
            </a:bodyPr>
            <a:lstStyle/>
            <a:p>
              <a:pPr marL="88900" indent="-88900">
                <a:buFontTx/>
                <a:buChar char="-"/>
              </a:pPr>
              <a:r>
                <a:rPr lang="en-US" sz="700" dirty="0"/>
                <a:t>Public co-finance of new SGM projects</a:t>
              </a:r>
            </a:p>
            <a:p>
              <a:pPr marL="88900" indent="-88900">
                <a:buFontTx/>
                <a:buChar char="-"/>
              </a:pPr>
              <a:r>
                <a:rPr lang="en-US" sz="700" dirty="0"/>
                <a:t>New actors</a:t>
              </a:r>
            </a:p>
          </p:txBody>
        </p:sp>
        <p:sp>
          <p:nvSpPr>
            <p:cNvPr id="22" name="TextBox 21"/>
            <p:cNvSpPr txBox="1"/>
            <p:nvPr/>
          </p:nvSpPr>
          <p:spPr>
            <a:xfrm>
              <a:off x="9669454" y="3734034"/>
              <a:ext cx="1357936" cy="617801"/>
            </a:xfrm>
            <a:prstGeom prst="rect">
              <a:avLst/>
            </a:prstGeom>
            <a:noFill/>
          </p:spPr>
          <p:txBody>
            <a:bodyPr wrap="square" rtlCol="0">
              <a:spAutoFit/>
            </a:bodyPr>
            <a:lstStyle/>
            <a:p>
              <a:pPr marL="95250" indent="-95250">
                <a:buFontTx/>
                <a:buChar char="-"/>
              </a:pPr>
              <a:r>
                <a:rPr lang="en-US" sz="700" dirty="0"/>
                <a:t>SGM finance of public transport network</a:t>
              </a:r>
            </a:p>
          </p:txBody>
        </p:sp>
      </p:grpSp>
      <p:cxnSp>
        <p:nvCxnSpPr>
          <p:cNvPr id="6" name="Straight Arrow Connector 5"/>
          <p:cNvCxnSpPr>
            <a:endCxn id="10" idx="2"/>
          </p:cNvCxnSpPr>
          <p:nvPr/>
        </p:nvCxnSpPr>
        <p:spPr>
          <a:xfrm flipV="1">
            <a:off x="5829675" y="2994109"/>
            <a:ext cx="0" cy="21668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366498" y="2814205"/>
            <a:ext cx="1440972" cy="630942"/>
          </a:xfrm>
          <a:prstGeom prst="rect">
            <a:avLst/>
          </a:prstGeom>
          <a:noFill/>
        </p:spPr>
        <p:txBody>
          <a:bodyPr wrap="square" rtlCol="0">
            <a:spAutoFit/>
          </a:bodyPr>
          <a:lstStyle/>
          <a:p>
            <a:endParaRPr lang="da-DK" sz="700" dirty="0"/>
          </a:p>
          <a:p>
            <a:pPr marL="93663" indent="-93663">
              <a:buFontTx/>
              <a:buChar char="-"/>
            </a:pPr>
            <a:r>
              <a:rPr lang="en-US" sz="700" dirty="0"/>
              <a:t>Temporary SGM structure </a:t>
            </a:r>
          </a:p>
          <a:p>
            <a:pPr marL="93663" indent="-93663">
              <a:buFontTx/>
              <a:buChar char="-"/>
            </a:pPr>
            <a:r>
              <a:rPr lang="en-US" sz="700" dirty="0"/>
              <a:t>Agency responsibility in new SGM projects</a:t>
            </a:r>
          </a:p>
          <a:p>
            <a:pPr marL="95250" indent="-95250">
              <a:buFontTx/>
              <a:buChar char="-"/>
            </a:pPr>
            <a:endParaRPr lang="da-DK" sz="700" dirty="0"/>
          </a:p>
        </p:txBody>
      </p:sp>
    </p:spTree>
    <p:extLst>
      <p:ext uri="{BB962C8B-B14F-4D97-AF65-F5344CB8AC3E}">
        <p14:creationId xmlns:p14="http://schemas.microsoft.com/office/powerpoint/2010/main" val="20573924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sz="quarter" idx="12"/>
          </p:nvPr>
        </p:nvSpPr>
        <p:spPr/>
        <p:txBody>
          <a:bodyPr>
            <a:normAutofit fontScale="85000" lnSpcReduction="10000"/>
          </a:bodyPr>
          <a:lstStyle/>
          <a:p>
            <a:r>
              <a:rPr lang="en-US" dirty="0"/>
              <a:t>The paper contributes by theorizing how different gradual institutional mechanisms play together over a long period of time (</a:t>
            </a:r>
            <a:r>
              <a:rPr lang="en-US" dirty="0" err="1"/>
              <a:t>Koreh</a:t>
            </a:r>
            <a:r>
              <a:rPr lang="en-US" dirty="0"/>
              <a:t> et al., 2019) and also </a:t>
            </a:r>
            <a:r>
              <a:rPr lang="en-US" altLang="en-US" dirty="0">
                <a:ea typeface="Calibri" panose="020F0502020204030204" pitchFamily="34" charset="0"/>
              </a:rPr>
              <a:t>by showing and conceptualizing how corporatization influences coexisting governance modes (Christensen &amp; </a:t>
            </a:r>
            <a:r>
              <a:rPr lang="en-US" altLang="en-US" dirty="0" err="1">
                <a:ea typeface="Calibri" panose="020F0502020204030204" pitchFamily="34" charset="0"/>
              </a:rPr>
              <a:t>Lægreid</a:t>
            </a:r>
            <a:r>
              <a:rPr lang="en-US" altLang="en-US" dirty="0">
                <a:ea typeface="Calibri" panose="020F0502020204030204" pitchFamily="34" charset="0"/>
              </a:rPr>
              <a:t>, 2011)</a:t>
            </a:r>
          </a:p>
          <a:p>
            <a:endParaRPr lang="en-US" dirty="0"/>
          </a:p>
          <a:p>
            <a:r>
              <a:rPr lang="en-US" dirty="0"/>
              <a:t>A contemporary mode of corporatization that constitutes an alternative to public private partnerships (Graeme A. Hodge et al., 2010). </a:t>
            </a:r>
          </a:p>
          <a:p>
            <a:endParaRPr lang="sv-SE" dirty="0"/>
          </a:p>
          <a:p>
            <a:r>
              <a:rPr lang="en-US" dirty="0"/>
              <a:t>It also adds to the discussion on corporatization by showing how the physical character of the transport infrastructure as a network enables and constrains these mechanisms and therefore influences the agency of both politicians and bureaucrats in gradual change processes (Hacker et al., 2015)</a:t>
            </a:r>
            <a:endParaRPr lang="da-DK" dirty="0"/>
          </a:p>
          <a:p>
            <a:endParaRPr lang="da-DK" dirty="0"/>
          </a:p>
        </p:txBody>
      </p:sp>
      <p:sp>
        <p:nvSpPr>
          <p:cNvPr id="4" name="Pladsholder til tekst 3"/>
          <p:cNvSpPr>
            <a:spLocks noGrp="1"/>
          </p:cNvSpPr>
          <p:nvPr>
            <p:ph type="body" sz="quarter" idx="10"/>
          </p:nvPr>
        </p:nvSpPr>
        <p:spPr/>
        <p:txBody>
          <a:bodyPr/>
          <a:lstStyle/>
          <a:p>
            <a:r>
              <a:rPr lang="da-DK" dirty="0">
                <a:solidFill>
                  <a:schemeClr val="tx1"/>
                </a:solidFill>
              </a:rPr>
              <a:t>Contribution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75520" y="4480297"/>
            <a:ext cx="2171700" cy="44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953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2"/>
          </p:nvPr>
        </p:nvSpPr>
        <p:spPr/>
        <p:txBody>
          <a:bodyPr/>
          <a:lstStyle/>
          <a:p>
            <a:pPr algn="ctr"/>
            <a:endParaRPr lang="en-US" sz="1600" dirty="0"/>
          </a:p>
          <a:p>
            <a:pPr algn="ctr"/>
            <a:r>
              <a:rPr lang="en-US" sz="1600" dirty="0"/>
              <a:t>Postdoc Lene Tolstrup Christensen, PhD, Department of Organization, Copenhagen Business School, Denmark, ltc.ioa@cbs.dk</a:t>
            </a:r>
          </a:p>
          <a:p>
            <a:pPr algn="ctr"/>
            <a:endParaRPr lang="sv-SE" sz="1600" dirty="0"/>
          </a:p>
          <a:p>
            <a:pPr algn="ctr"/>
            <a:r>
              <a:rPr lang="en-US" sz="1600" dirty="0"/>
              <a:t>Giuseppe </a:t>
            </a:r>
            <a:r>
              <a:rPr lang="en-US" sz="1600" dirty="0" err="1"/>
              <a:t>Grossi</a:t>
            </a:r>
            <a:r>
              <a:rPr lang="en-US" sz="1600" dirty="0"/>
              <a:t>, Professor in Public Management and Accounting</a:t>
            </a:r>
          </a:p>
          <a:p>
            <a:pPr algn="ctr"/>
            <a:r>
              <a:rPr lang="en-US" sz="1600" dirty="0"/>
              <a:t>Nord University, Norway, E-mail: giuseppe.grossi@nord.no</a:t>
            </a:r>
          </a:p>
          <a:p>
            <a:pPr algn="ctr"/>
            <a:r>
              <a:rPr lang="en-US" sz="1600" dirty="0"/>
              <a:t>Kristianstad University, Sweden, E-mail: giuseppe.grossi@hkr.se</a:t>
            </a:r>
          </a:p>
          <a:p>
            <a:endParaRPr lang="da-DK" dirty="0"/>
          </a:p>
        </p:txBody>
      </p:sp>
      <p:sp>
        <p:nvSpPr>
          <p:cNvPr id="5" name="Text Placeholder 4"/>
          <p:cNvSpPr>
            <a:spLocks noGrp="1"/>
          </p:cNvSpPr>
          <p:nvPr>
            <p:ph type="body" sz="quarter" idx="10"/>
          </p:nvPr>
        </p:nvSpPr>
        <p:spPr/>
        <p:txBody>
          <a:bodyPr/>
          <a:lstStyle/>
          <a:p>
            <a:pPr algn="ctr"/>
            <a:r>
              <a:rPr lang="da-DK" dirty="0" err="1"/>
              <a:t>Thank</a:t>
            </a:r>
            <a:r>
              <a:rPr lang="da-DK" dirty="0"/>
              <a:t> </a:t>
            </a:r>
            <a:r>
              <a:rPr lang="da-DK" dirty="0" err="1"/>
              <a:t>you</a:t>
            </a:r>
            <a:r>
              <a:rPr lang="da-DK" dirty="0"/>
              <a:t> for the attention!</a:t>
            </a:r>
          </a:p>
        </p:txBody>
      </p:sp>
    </p:spTree>
    <p:extLst>
      <p:ext uri="{BB962C8B-B14F-4D97-AF65-F5344CB8AC3E}">
        <p14:creationId xmlns:p14="http://schemas.microsoft.com/office/powerpoint/2010/main" val="2645790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933793" y="1035782"/>
            <a:ext cx="7559154" cy="3286836"/>
          </a:xfrm>
        </p:spPr>
        <p:txBody>
          <a:bodyPr anchor="t">
            <a:noAutofit/>
          </a:bodyPr>
          <a:lstStyle/>
          <a:p>
            <a:pPr marL="457200" indent="-457200">
              <a:lnSpc>
                <a:spcPct val="100000"/>
              </a:lnSpc>
              <a:buAutoNum type="arabicPeriod"/>
            </a:pPr>
            <a:r>
              <a:rPr lang="en-GB" sz="2400" dirty="0">
                <a:solidFill>
                  <a:schemeClr val="accent1">
                    <a:lumMod val="75000"/>
                  </a:schemeClr>
                </a:solidFill>
              </a:rPr>
              <a:t>Research context and questions</a:t>
            </a:r>
          </a:p>
          <a:p>
            <a:pPr marL="457200" indent="-457200">
              <a:lnSpc>
                <a:spcPct val="100000"/>
              </a:lnSpc>
              <a:buFont typeface="Arial" panose="020B0604020202020204" pitchFamily="34" charset="0"/>
              <a:buAutoNum type="arabicPeriod"/>
            </a:pPr>
            <a:r>
              <a:rPr lang="en-GB" sz="2400" dirty="0">
                <a:solidFill>
                  <a:schemeClr val="accent1">
                    <a:lumMod val="75000"/>
                  </a:schemeClr>
                </a:solidFill>
              </a:rPr>
              <a:t>Literature review on corporatization</a:t>
            </a:r>
          </a:p>
          <a:p>
            <a:pPr marL="457200" indent="-457200">
              <a:lnSpc>
                <a:spcPct val="100000"/>
              </a:lnSpc>
              <a:buFont typeface="Arial" panose="020B0604020202020204" pitchFamily="34" charset="0"/>
              <a:buAutoNum type="arabicPeriod"/>
            </a:pPr>
            <a:r>
              <a:rPr lang="en-GB" sz="2400" dirty="0">
                <a:solidFill>
                  <a:schemeClr val="accent1">
                    <a:lumMod val="75000"/>
                  </a:schemeClr>
                </a:solidFill>
              </a:rPr>
              <a:t>A gradual change perspective to corporatization </a:t>
            </a:r>
          </a:p>
          <a:p>
            <a:pPr marL="457200" indent="-457200">
              <a:lnSpc>
                <a:spcPct val="100000"/>
              </a:lnSpc>
              <a:buFont typeface="Arial" panose="020B0604020202020204" pitchFamily="34" charset="0"/>
              <a:buAutoNum type="arabicPeriod"/>
            </a:pPr>
            <a:r>
              <a:rPr lang="en-GB" sz="2400" dirty="0">
                <a:solidFill>
                  <a:schemeClr val="accent1">
                    <a:lumMod val="75000"/>
                  </a:schemeClr>
                </a:solidFill>
              </a:rPr>
              <a:t>Research Strategy for the longitudinal case study of the SGM</a:t>
            </a:r>
          </a:p>
          <a:p>
            <a:pPr marL="457200" indent="-457200">
              <a:lnSpc>
                <a:spcPct val="100000"/>
              </a:lnSpc>
              <a:buFont typeface="Arial" panose="020B0604020202020204" pitchFamily="34" charset="0"/>
              <a:buAutoNum type="arabicPeriod"/>
            </a:pPr>
            <a:r>
              <a:rPr lang="en-GB" sz="2400" dirty="0">
                <a:solidFill>
                  <a:schemeClr val="accent1">
                    <a:lumMod val="75000"/>
                  </a:schemeClr>
                </a:solidFill>
              </a:rPr>
              <a:t>Institutionalization of the SGM as a new mode of corporatization &amp; Governance implications</a:t>
            </a:r>
          </a:p>
          <a:p>
            <a:pPr marL="457200" indent="-457200">
              <a:lnSpc>
                <a:spcPct val="100000"/>
              </a:lnSpc>
              <a:buFont typeface="Arial" panose="020B0604020202020204" pitchFamily="34" charset="0"/>
              <a:buAutoNum type="arabicPeriod"/>
            </a:pPr>
            <a:r>
              <a:rPr lang="en-GB" sz="2400" dirty="0">
                <a:solidFill>
                  <a:schemeClr val="accent1">
                    <a:lumMod val="75000"/>
                  </a:schemeClr>
                </a:solidFill>
              </a:rPr>
              <a:t>Conclusions </a:t>
            </a:r>
            <a:r>
              <a:rPr lang="sv-SE" sz="2400" dirty="0">
                <a:solidFill>
                  <a:schemeClr val="accent1">
                    <a:lumMod val="75000"/>
                  </a:schemeClr>
                </a:solidFill>
              </a:rPr>
              <a:t>&amp; </a:t>
            </a:r>
            <a:r>
              <a:rPr lang="en-GB" sz="2400" dirty="0">
                <a:solidFill>
                  <a:schemeClr val="accent1">
                    <a:lumMod val="75000"/>
                  </a:schemeClr>
                </a:solidFill>
              </a:rPr>
              <a:t>contribution </a:t>
            </a:r>
            <a:endParaRPr lang="en-GB" sz="2800" dirty="0">
              <a:solidFill>
                <a:schemeClr val="accent1">
                  <a:lumMod val="75000"/>
                </a:schemeClr>
              </a:solidFill>
            </a:endParaRPr>
          </a:p>
          <a:p>
            <a:pPr>
              <a:lnSpc>
                <a:spcPct val="100000"/>
              </a:lnSpc>
            </a:pPr>
            <a:endParaRPr lang="en-GB" sz="2400" dirty="0">
              <a:solidFill>
                <a:srgbClr val="FF0000"/>
              </a:solidFill>
            </a:endParaRPr>
          </a:p>
        </p:txBody>
      </p:sp>
      <p:pic>
        <p:nvPicPr>
          <p:cNvPr id="4"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99955" y="4542130"/>
            <a:ext cx="2171700" cy="44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61536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p:txBody>
          <a:bodyPr>
            <a:normAutofit/>
          </a:bodyPr>
          <a:lstStyle/>
          <a:p>
            <a:pPr marL="0" lvl="2" indent="0">
              <a:buNone/>
            </a:pPr>
            <a:r>
              <a:rPr lang="en-US" sz="1700" dirty="0"/>
              <a:t> </a:t>
            </a:r>
          </a:p>
        </p:txBody>
      </p:sp>
      <p:sp>
        <p:nvSpPr>
          <p:cNvPr id="8" name="Pladsholder til indhold 7"/>
          <p:cNvSpPr>
            <a:spLocks noGrp="1"/>
          </p:cNvSpPr>
          <p:nvPr>
            <p:ph sz="quarter" idx="13"/>
          </p:nvPr>
        </p:nvSpPr>
        <p:spPr>
          <a:xfrm>
            <a:off x="917575" y="1019174"/>
            <a:ext cx="3634764" cy="3381375"/>
          </a:xfrm>
        </p:spPr>
        <p:txBody>
          <a:bodyPr>
            <a:noAutofit/>
          </a:bodyPr>
          <a:lstStyle/>
          <a:p>
            <a:pPr marL="182563" indent="-182563">
              <a:buFont typeface="Arial" panose="020B0604020202020204" pitchFamily="34" charset="0"/>
              <a:buChar char="•"/>
            </a:pPr>
            <a:r>
              <a:rPr lang="en-US" sz="1400" dirty="0"/>
              <a:t>On the backdrop of the NPM reforms (Hood, 1991) new forms of organization for public service and infrastructure such as Public Private Partnerships (Hodge et al. 2010) were introduced.</a:t>
            </a:r>
          </a:p>
          <a:p>
            <a:pPr marL="182563" indent="-182563">
              <a:buFont typeface="Arial" panose="020B0604020202020204" pitchFamily="34" charset="0"/>
              <a:buChar char="•"/>
            </a:pPr>
            <a:endParaRPr lang="en-US" sz="1400" dirty="0"/>
          </a:p>
          <a:p>
            <a:pPr marL="182563" indent="-182563">
              <a:buFont typeface="Arial" panose="020B0604020202020204" pitchFamily="34" charset="0"/>
              <a:buChar char="•"/>
            </a:pPr>
            <a:r>
              <a:rPr lang="en-US" sz="1400" dirty="0"/>
              <a:t>Recently, focus on more mundane and yet widespread form of state-owned enterprises (SOE) (Bernier et al. 2020; </a:t>
            </a:r>
            <a:r>
              <a:rPr lang="en-US" sz="1400" dirty="0" err="1"/>
              <a:t>Grossi</a:t>
            </a:r>
            <a:r>
              <a:rPr lang="en-US" sz="1400" dirty="0"/>
              <a:t> et al. 2015) highlighting the research gap on contemporary corporatization (Ferry et al., 2018; </a:t>
            </a:r>
            <a:r>
              <a:rPr lang="en-US" sz="1400" dirty="0" err="1"/>
              <a:t>Voorn</a:t>
            </a:r>
            <a:r>
              <a:rPr lang="en-US" sz="1400" dirty="0"/>
              <a:t> et al., 2017). </a:t>
            </a:r>
          </a:p>
          <a:p>
            <a:pPr marL="182563" indent="-182563">
              <a:buFont typeface="Arial" panose="020B0604020202020204" pitchFamily="34" charset="0"/>
              <a:buChar char="•"/>
            </a:pPr>
            <a:endParaRPr lang="da-DK" sz="1100" dirty="0"/>
          </a:p>
          <a:p>
            <a:pPr marL="182563" indent="-182563">
              <a:buFont typeface="Arial" panose="020B0604020202020204" pitchFamily="34" charset="0"/>
              <a:buChar char="•"/>
            </a:pPr>
            <a:endParaRPr lang="en-US" sz="1400" i="1" dirty="0"/>
          </a:p>
          <a:p>
            <a:endParaRPr lang="en-US" sz="1400" dirty="0"/>
          </a:p>
        </p:txBody>
      </p:sp>
      <p:sp>
        <p:nvSpPr>
          <p:cNvPr id="4" name="Pladsholder til tekst 3"/>
          <p:cNvSpPr>
            <a:spLocks noGrp="1"/>
          </p:cNvSpPr>
          <p:nvPr>
            <p:ph type="body" sz="quarter" idx="10"/>
          </p:nvPr>
        </p:nvSpPr>
        <p:spPr/>
        <p:txBody>
          <a:bodyPr>
            <a:normAutofit/>
          </a:bodyPr>
          <a:lstStyle/>
          <a:p>
            <a:r>
              <a:rPr lang="en-GB" dirty="0"/>
              <a:t>Research context and Questions</a:t>
            </a:r>
          </a:p>
        </p:txBody>
      </p:sp>
      <p:sp>
        <p:nvSpPr>
          <p:cNvPr id="10" name="Pladsholder til indhold 7"/>
          <p:cNvSpPr txBox="1">
            <a:spLocks/>
          </p:cNvSpPr>
          <p:nvPr/>
        </p:nvSpPr>
        <p:spPr>
          <a:xfrm>
            <a:off x="4788108" y="1019173"/>
            <a:ext cx="3714196" cy="3381375"/>
          </a:xfrm>
          <a:prstGeom prst="rect">
            <a:avLst/>
          </a:prstGeom>
        </p:spPr>
        <p:txBody>
          <a:bodyPr vert="horz" lIns="0" tIns="0" rIns="0" bIns="0" rtlCol="0">
            <a:noAutofit/>
          </a:bodyPr>
          <a:lstStyle>
            <a:lvl1pPr marL="0" indent="0" algn="l" defTabSz="914400" rtl="0" eaLnBrk="1" latinLnBrk="0" hangingPunct="1">
              <a:spcBef>
                <a:spcPct val="20000"/>
              </a:spcBef>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563" indent="-182563">
              <a:buFont typeface="Arial" panose="020B0604020202020204" pitchFamily="34" charset="0"/>
              <a:buChar char="•"/>
            </a:pPr>
            <a:r>
              <a:rPr lang="en-US" sz="1400" b="1" dirty="0"/>
              <a:t>Introducing the framework of gradual change to the literature on corporatization:</a:t>
            </a:r>
          </a:p>
          <a:p>
            <a:pPr marL="363538" lvl="1" indent="-187325">
              <a:buFont typeface="Arial" panose="020B0604020202020204" pitchFamily="34" charset="0"/>
              <a:buChar char="•"/>
            </a:pPr>
            <a:r>
              <a:rPr lang="en-US" sz="1400" dirty="0"/>
              <a:t>analyze corporatization as a process over a longer period of time and not as an abrupt change (</a:t>
            </a:r>
            <a:r>
              <a:rPr lang="en-US" sz="1400" dirty="0" err="1"/>
              <a:t>Streeck</a:t>
            </a:r>
            <a:r>
              <a:rPr lang="en-US" sz="1400" dirty="0"/>
              <a:t> &amp; </a:t>
            </a:r>
            <a:r>
              <a:rPr lang="en-US" sz="1400" dirty="0" err="1"/>
              <a:t>Thelen</a:t>
            </a:r>
            <a:r>
              <a:rPr lang="en-US" sz="1400" dirty="0"/>
              <a:t>, 2005). </a:t>
            </a:r>
          </a:p>
          <a:p>
            <a:pPr marL="363538" lvl="1" indent="-187325">
              <a:buFont typeface="Arial" panose="020B0604020202020204" pitchFamily="34" charset="0"/>
              <a:buChar char="•"/>
            </a:pPr>
            <a:r>
              <a:rPr lang="en-US" sz="1400" dirty="0"/>
              <a:t>analyze how reform elements over time are mixed (T. Christensen &amp; </a:t>
            </a:r>
            <a:r>
              <a:rPr lang="en-US" sz="1400" dirty="0" err="1"/>
              <a:t>Lægreid</a:t>
            </a:r>
            <a:r>
              <a:rPr lang="en-US" sz="1400" dirty="0"/>
              <a:t>, 2011; </a:t>
            </a:r>
            <a:r>
              <a:rPr lang="en-US" sz="1400" dirty="0" err="1"/>
              <a:t>Polzer</a:t>
            </a:r>
            <a:r>
              <a:rPr lang="en-US" sz="1400" dirty="0"/>
              <a:t> et al., 2016). </a:t>
            </a:r>
          </a:p>
          <a:p>
            <a:pPr marL="363538" lvl="1" indent="-187325">
              <a:buFont typeface="Arial" panose="020B0604020202020204" pitchFamily="34" charset="0"/>
              <a:buChar char="•"/>
            </a:pPr>
            <a:r>
              <a:rPr lang="en-US" sz="1400" dirty="0"/>
              <a:t>This is done via an in-depth qualitative longitudinal case study (</a:t>
            </a:r>
            <a:r>
              <a:rPr lang="en-US" sz="1400" dirty="0" err="1"/>
              <a:t>Eisenhardt</a:t>
            </a:r>
            <a:r>
              <a:rPr lang="en-US" sz="1400" dirty="0"/>
              <a:t> &amp; </a:t>
            </a:r>
            <a:r>
              <a:rPr lang="en-US" sz="1400" dirty="0" err="1"/>
              <a:t>Graebner</a:t>
            </a:r>
            <a:r>
              <a:rPr lang="en-US" sz="1400" dirty="0"/>
              <a:t>, 2007)</a:t>
            </a:r>
            <a:r>
              <a:rPr lang="da-DK" sz="1400" dirty="0"/>
              <a:t> </a:t>
            </a:r>
            <a:r>
              <a:rPr lang="en-US" sz="1400" b="1" dirty="0"/>
              <a:t>of 1) the institutionalization of the Danish state guarantee model (SGM) for transport infrastructure as a model for contemporary corporatization, and 2) the long-term governance implications. </a:t>
            </a:r>
          </a:p>
        </p:txBody>
      </p:sp>
    </p:spTree>
    <p:extLst>
      <p:ext uri="{BB962C8B-B14F-4D97-AF65-F5344CB8AC3E}">
        <p14:creationId xmlns:p14="http://schemas.microsoft.com/office/powerpoint/2010/main" val="3875906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4089448" y="4566879"/>
            <a:ext cx="1560984" cy="7429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aphicFrame>
        <p:nvGraphicFramePr>
          <p:cNvPr id="6" name="Pladsholder til indhold 5"/>
          <p:cNvGraphicFramePr>
            <a:graphicFrameLocks noGrp="1"/>
          </p:cNvGraphicFramePr>
          <p:nvPr>
            <p:ph sz="quarter" idx="12"/>
            <p:extLst>
              <p:ext uri="{D42A27DB-BD31-4B8C-83A1-F6EECF244321}">
                <p14:modId xmlns:p14="http://schemas.microsoft.com/office/powerpoint/2010/main" val="3547940446"/>
              </p:ext>
            </p:extLst>
          </p:nvPr>
        </p:nvGraphicFramePr>
        <p:xfrm>
          <a:off x="926182" y="1051436"/>
          <a:ext cx="3696901" cy="2511426"/>
        </p:xfrm>
        <a:graphic>
          <a:graphicData uri="http://schemas.openxmlformats.org/drawingml/2006/table">
            <a:tbl>
              <a:tblPr firstRow="1" firstCol="1" bandRow="1">
                <a:tableStyleId>{5C22544A-7EE6-4342-B048-85BDC9FD1C3A}</a:tableStyleId>
              </a:tblPr>
              <a:tblGrid>
                <a:gridCol w="803586">
                  <a:extLst>
                    <a:ext uri="{9D8B030D-6E8A-4147-A177-3AD203B41FA5}">
                      <a16:colId xmlns:a16="http://schemas.microsoft.com/office/drawing/2014/main" val="1565819826"/>
                    </a:ext>
                  </a:extLst>
                </a:gridCol>
                <a:gridCol w="1391158">
                  <a:extLst>
                    <a:ext uri="{9D8B030D-6E8A-4147-A177-3AD203B41FA5}">
                      <a16:colId xmlns:a16="http://schemas.microsoft.com/office/drawing/2014/main" val="1995735341"/>
                    </a:ext>
                  </a:extLst>
                </a:gridCol>
                <a:gridCol w="1502157">
                  <a:extLst>
                    <a:ext uri="{9D8B030D-6E8A-4147-A177-3AD203B41FA5}">
                      <a16:colId xmlns:a16="http://schemas.microsoft.com/office/drawing/2014/main" val="4207926020"/>
                    </a:ext>
                  </a:extLst>
                </a:gridCol>
              </a:tblGrid>
              <a:tr h="142054">
                <a:tc>
                  <a:txBody>
                    <a:bodyPr/>
                    <a:lstStyle/>
                    <a:p>
                      <a:pPr>
                        <a:lnSpc>
                          <a:spcPct val="107000"/>
                        </a:lnSpc>
                        <a:spcAft>
                          <a:spcPts val="0"/>
                        </a:spcAft>
                      </a:pPr>
                      <a:r>
                        <a:rPr lang="en-US" sz="1100" dirty="0">
                          <a:effectLst/>
                        </a:rPr>
                        <a:t>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639" marR="53639" marT="0" marB="0"/>
                </a:tc>
                <a:tc>
                  <a:txBody>
                    <a:bodyPr/>
                    <a:lstStyle/>
                    <a:p>
                      <a:pPr algn="ctr">
                        <a:lnSpc>
                          <a:spcPct val="107000"/>
                        </a:lnSpc>
                        <a:spcAft>
                          <a:spcPts val="0"/>
                        </a:spcAft>
                      </a:pPr>
                      <a:r>
                        <a:rPr lang="en-US" sz="1100" dirty="0">
                          <a:effectLst/>
                        </a:rPr>
                        <a:t>Agency model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639" marR="53639" marT="0" marB="0"/>
                </a:tc>
                <a:tc>
                  <a:txBody>
                    <a:bodyPr/>
                    <a:lstStyle/>
                    <a:p>
                      <a:pPr algn="ctr">
                        <a:lnSpc>
                          <a:spcPct val="107000"/>
                        </a:lnSpc>
                        <a:spcAft>
                          <a:spcPts val="0"/>
                        </a:spcAft>
                      </a:pPr>
                      <a:r>
                        <a:rPr lang="en-US" sz="1100" dirty="0">
                          <a:effectLst/>
                        </a:rPr>
                        <a:t>SGM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639" marR="53639" marT="0" marB="0"/>
                </a:tc>
                <a:extLst>
                  <a:ext uri="{0D108BD9-81ED-4DB2-BD59-A6C34878D82A}">
                    <a16:rowId xmlns:a16="http://schemas.microsoft.com/office/drawing/2014/main" val="746192267"/>
                  </a:ext>
                </a:extLst>
              </a:tr>
              <a:tr h="290684">
                <a:tc>
                  <a:txBody>
                    <a:bodyPr/>
                    <a:lstStyle/>
                    <a:p>
                      <a:pPr>
                        <a:lnSpc>
                          <a:spcPct val="107000"/>
                        </a:lnSpc>
                        <a:spcAft>
                          <a:spcPts val="0"/>
                        </a:spcAft>
                      </a:pPr>
                      <a:r>
                        <a:rPr lang="en-US" sz="1100">
                          <a:effectLst/>
                        </a:rPr>
                        <a:t>Authority </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53639" marR="53639" marT="0" marB="0"/>
                </a:tc>
                <a:tc>
                  <a:txBody>
                    <a:bodyPr/>
                    <a:lstStyle/>
                    <a:p>
                      <a:pPr>
                        <a:lnSpc>
                          <a:spcPct val="107000"/>
                        </a:lnSpc>
                        <a:spcAft>
                          <a:spcPts val="0"/>
                        </a:spcAft>
                      </a:pPr>
                      <a:r>
                        <a:rPr lang="en-US" sz="1100" dirty="0">
                          <a:effectLst/>
                        </a:rPr>
                        <a:t>The Danish state</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639" marR="53639" marT="0" marB="0"/>
                </a:tc>
                <a:tc>
                  <a:txBody>
                    <a:bodyPr/>
                    <a:lstStyle/>
                    <a:p>
                      <a:pPr>
                        <a:lnSpc>
                          <a:spcPct val="107000"/>
                        </a:lnSpc>
                        <a:spcAft>
                          <a:spcPts val="0"/>
                        </a:spcAft>
                      </a:pPr>
                      <a:r>
                        <a:rPr lang="en-US" sz="1100" dirty="0">
                          <a:effectLst/>
                        </a:rPr>
                        <a:t>Danish state, but can be bilateral</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639" marR="53639" marT="0" marB="0"/>
                </a:tc>
                <a:extLst>
                  <a:ext uri="{0D108BD9-81ED-4DB2-BD59-A6C34878D82A}">
                    <a16:rowId xmlns:a16="http://schemas.microsoft.com/office/drawing/2014/main" val="3217956958"/>
                  </a:ext>
                </a:extLst>
              </a:tr>
              <a:tr h="142054">
                <a:tc>
                  <a:txBody>
                    <a:bodyPr/>
                    <a:lstStyle/>
                    <a:p>
                      <a:pPr>
                        <a:lnSpc>
                          <a:spcPct val="107000"/>
                        </a:lnSpc>
                        <a:spcAft>
                          <a:spcPts val="0"/>
                        </a:spcAft>
                      </a:pPr>
                      <a:r>
                        <a:rPr lang="en-US" sz="1100">
                          <a:effectLst/>
                        </a:rPr>
                        <a:t>Financing</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53639" marR="53639" marT="0" marB="0"/>
                </a:tc>
                <a:tc>
                  <a:txBody>
                    <a:bodyPr/>
                    <a:lstStyle/>
                    <a:p>
                      <a:pPr>
                        <a:lnSpc>
                          <a:spcPct val="107000"/>
                        </a:lnSpc>
                        <a:spcAft>
                          <a:spcPts val="0"/>
                        </a:spcAft>
                      </a:pPr>
                      <a:r>
                        <a:rPr lang="en-US" sz="1100" dirty="0">
                          <a:effectLst/>
                        </a:rPr>
                        <a:t>Finance act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639" marR="53639" marT="0" marB="0"/>
                </a:tc>
                <a:tc>
                  <a:txBody>
                    <a:bodyPr/>
                    <a:lstStyle/>
                    <a:p>
                      <a:pPr>
                        <a:lnSpc>
                          <a:spcPct val="107000"/>
                        </a:lnSpc>
                        <a:spcAft>
                          <a:spcPts val="0"/>
                        </a:spcAft>
                      </a:pPr>
                      <a:r>
                        <a:rPr lang="en-US" sz="1100">
                          <a:effectLst/>
                        </a:rPr>
                        <a:t>State guaranteed loans</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53639" marR="53639" marT="0" marB="0"/>
                </a:tc>
                <a:extLst>
                  <a:ext uri="{0D108BD9-81ED-4DB2-BD59-A6C34878D82A}">
                    <a16:rowId xmlns:a16="http://schemas.microsoft.com/office/drawing/2014/main" val="1378632074"/>
                  </a:ext>
                </a:extLst>
              </a:tr>
              <a:tr h="587945">
                <a:tc>
                  <a:txBody>
                    <a:bodyPr/>
                    <a:lstStyle/>
                    <a:p>
                      <a:pPr>
                        <a:lnSpc>
                          <a:spcPct val="107000"/>
                        </a:lnSpc>
                        <a:spcAft>
                          <a:spcPts val="0"/>
                        </a:spcAft>
                      </a:pPr>
                      <a:r>
                        <a:rPr lang="en-US" sz="1100">
                          <a:effectLst/>
                        </a:rPr>
                        <a:t>Payback </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53639" marR="53639" marT="0" marB="0"/>
                </a:tc>
                <a:tc>
                  <a:txBody>
                    <a:bodyPr/>
                    <a:lstStyle/>
                    <a:p>
                      <a:pPr>
                        <a:lnSpc>
                          <a:spcPct val="107000"/>
                        </a:lnSpc>
                        <a:spcAft>
                          <a:spcPts val="0"/>
                        </a:spcAft>
                      </a:pPr>
                      <a:r>
                        <a:rPr lang="en-US" sz="1100" dirty="0">
                          <a:effectLst/>
                        </a:rPr>
                        <a:t>No user charges for roads and subsidized user charges for public transport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639" marR="53639" marT="0" marB="0"/>
                </a:tc>
                <a:tc>
                  <a:txBody>
                    <a:bodyPr/>
                    <a:lstStyle/>
                    <a:p>
                      <a:pPr>
                        <a:lnSpc>
                          <a:spcPct val="107000"/>
                        </a:lnSpc>
                        <a:spcAft>
                          <a:spcPts val="0"/>
                        </a:spcAft>
                      </a:pPr>
                      <a:r>
                        <a:rPr lang="en-US" sz="1100">
                          <a:effectLst/>
                        </a:rPr>
                        <a:t>User charges (or other commercial income)</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53639" marR="53639" marT="0" marB="0"/>
                </a:tc>
                <a:extLst>
                  <a:ext uri="{0D108BD9-81ED-4DB2-BD59-A6C34878D82A}">
                    <a16:rowId xmlns:a16="http://schemas.microsoft.com/office/drawing/2014/main" val="2543806139"/>
                  </a:ext>
                </a:extLst>
              </a:tr>
              <a:tr h="290684">
                <a:tc>
                  <a:txBody>
                    <a:bodyPr/>
                    <a:lstStyle/>
                    <a:p>
                      <a:pPr>
                        <a:lnSpc>
                          <a:spcPct val="107000"/>
                        </a:lnSpc>
                        <a:spcAft>
                          <a:spcPts val="0"/>
                        </a:spcAft>
                      </a:pPr>
                      <a:r>
                        <a:rPr lang="en-US" sz="1100" dirty="0">
                          <a:effectLst/>
                        </a:rPr>
                        <a:t>Organizational unit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639" marR="53639" marT="0" marB="0"/>
                </a:tc>
                <a:tc>
                  <a:txBody>
                    <a:bodyPr/>
                    <a:lstStyle/>
                    <a:p>
                      <a:pPr>
                        <a:lnSpc>
                          <a:spcPct val="107000"/>
                        </a:lnSpc>
                        <a:spcAft>
                          <a:spcPts val="0"/>
                        </a:spcAft>
                      </a:pPr>
                      <a:r>
                        <a:rPr lang="en-US" sz="1100">
                          <a:effectLst/>
                        </a:rPr>
                        <a:t>Agency </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53639" marR="53639" marT="0" marB="0"/>
                </a:tc>
                <a:tc>
                  <a:txBody>
                    <a:bodyPr/>
                    <a:lstStyle/>
                    <a:p>
                      <a:pPr>
                        <a:lnSpc>
                          <a:spcPct val="107000"/>
                        </a:lnSpc>
                        <a:spcAft>
                          <a:spcPts val="0"/>
                        </a:spcAft>
                      </a:pPr>
                      <a:r>
                        <a:rPr lang="en-US" sz="1100">
                          <a:effectLst/>
                        </a:rPr>
                        <a:t>Project SOE (SPV)</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53639" marR="53639" marT="0" marB="0"/>
                </a:tc>
                <a:extLst>
                  <a:ext uri="{0D108BD9-81ED-4DB2-BD59-A6C34878D82A}">
                    <a16:rowId xmlns:a16="http://schemas.microsoft.com/office/drawing/2014/main" val="1865312368"/>
                  </a:ext>
                </a:extLst>
              </a:tr>
              <a:tr h="332124">
                <a:tc>
                  <a:txBody>
                    <a:bodyPr/>
                    <a:lstStyle/>
                    <a:p>
                      <a:pPr>
                        <a:lnSpc>
                          <a:spcPct val="107000"/>
                        </a:lnSpc>
                        <a:spcAft>
                          <a:spcPts val="0"/>
                        </a:spcAft>
                      </a:pPr>
                      <a:r>
                        <a:rPr lang="en-US" sz="1100" dirty="0">
                          <a:effectLst/>
                        </a:rPr>
                        <a:t>Governing principles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639" marR="53639" marT="0" marB="0"/>
                </a:tc>
                <a:tc>
                  <a:txBody>
                    <a:bodyPr/>
                    <a:lstStyle/>
                    <a:p>
                      <a:pPr>
                        <a:lnSpc>
                          <a:spcPct val="107000"/>
                        </a:lnSpc>
                        <a:spcAft>
                          <a:spcPts val="0"/>
                        </a:spcAft>
                      </a:pPr>
                      <a:r>
                        <a:rPr lang="en-US" sz="1100" dirty="0">
                          <a:effectLst/>
                        </a:rPr>
                        <a:t>Laws and policies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639" marR="53639" marT="0" marB="0"/>
                </a:tc>
                <a:tc>
                  <a:txBody>
                    <a:bodyPr/>
                    <a:lstStyle/>
                    <a:p>
                      <a:pPr>
                        <a:lnSpc>
                          <a:spcPct val="107000"/>
                        </a:lnSpc>
                        <a:spcAft>
                          <a:spcPts val="0"/>
                        </a:spcAft>
                      </a:pPr>
                      <a:r>
                        <a:rPr lang="en-US" sz="1100">
                          <a:effectLst/>
                        </a:rPr>
                        <a:t>Construction act + enterprise law</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53639" marR="53639" marT="0" marB="0"/>
                </a:tc>
                <a:extLst>
                  <a:ext uri="{0D108BD9-81ED-4DB2-BD59-A6C34878D82A}">
                    <a16:rowId xmlns:a16="http://schemas.microsoft.com/office/drawing/2014/main" val="3698112572"/>
                  </a:ext>
                </a:extLst>
              </a:tr>
              <a:tr h="290684">
                <a:tc>
                  <a:txBody>
                    <a:bodyPr/>
                    <a:lstStyle/>
                    <a:p>
                      <a:pPr>
                        <a:lnSpc>
                          <a:spcPct val="107000"/>
                        </a:lnSpc>
                        <a:spcAft>
                          <a:spcPts val="0"/>
                        </a:spcAft>
                      </a:pPr>
                      <a:r>
                        <a:rPr lang="en-US" sz="1100">
                          <a:effectLst/>
                        </a:rPr>
                        <a:t>Realization (DBMO)</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53639" marR="53639" marT="0" marB="0"/>
                </a:tc>
                <a:tc>
                  <a:txBody>
                    <a:bodyPr/>
                    <a:lstStyle/>
                    <a:p>
                      <a:pPr>
                        <a:lnSpc>
                          <a:spcPct val="107000"/>
                        </a:lnSpc>
                        <a:spcAft>
                          <a:spcPts val="0"/>
                        </a:spcAft>
                      </a:pPr>
                      <a:r>
                        <a:rPr lang="en-US" sz="1100" dirty="0">
                          <a:effectLst/>
                        </a:rPr>
                        <a:t>In-house/</a:t>
                      </a:r>
                    </a:p>
                    <a:p>
                      <a:pPr>
                        <a:lnSpc>
                          <a:spcPct val="107000"/>
                        </a:lnSpc>
                        <a:spcAft>
                          <a:spcPts val="0"/>
                        </a:spcAft>
                      </a:pPr>
                      <a:r>
                        <a:rPr lang="en-US" sz="1100" dirty="0">
                          <a:effectLst/>
                        </a:rPr>
                        <a:t>Contracting-out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639" marR="53639" marT="0" marB="0"/>
                </a:tc>
                <a:tc>
                  <a:txBody>
                    <a:bodyPr/>
                    <a:lstStyle/>
                    <a:p>
                      <a:pPr>
                        <a:lnSpc>
                          <a:spcPct val="107000"/>
                        </a:lnSpc>
                        <a:spcAft>
                          <a:spcPts val="0"/>
                        </a:spcAft>
                      </a:pPr>
                      <a:r>
                        <a:rPr lang="en-US" sz="1100" dirty="0">
                          <a:effectLst/>
                        </a:rPr>
                        <a:t>Contracting-out</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639" marR="53639" marT="0" marB="0"/>
                </a:tc>
                <a:extLst>
                  <a:ext uri="{0D108BD9-81ED-4DB2-BD59-A6C34878D82A}">
                    <a16:rowId xmlns:a16="http://schemas.microsoft.com/office/drawing/2014/main" val="94160213"/>
                  </a:ext>
                </a:extLst>
              </a:tr>
            </a:tbl>
          </a:graphicData>
        </a:graphic>
      </p:graphicFrame>
      <p:sp>
        <p:nvSpPr>
          <p:cNvPr id="20" name="Content Placeholder 19"/>
          <p:cNvSpPr>
            <a:spLocks noGrp="1"/>
          </p:cNvSpPr>
          <p:nvPr>
            <p:ph sz="quarter" idx="13"/>
          </p:nvPr>
        </p:nvSpPr>
        <p:spPr/>
        <p:txBody>
          <a:bodyPr>
            <a:normAutofit/>
          </a:bodyPr>
          <a:lstStyle/>
          <a:p>
            <a:pPr marL="182563" indent="-182563">
              <a:buFont typeface="Arial" panose="020B0604020202020204" pitchFamily="34" charset="0"/>
              <a:buChar char="•"/>
            </a:pPr>
            <a:r>
              <a:rPr lang="en-US" sz="1400" dirty="0"/>
              <a:t>Danish State Guarantee Model (SGM) that since the late 1980’s has been used for mega Danish infrastructure projects </a:t>
            </a:r>
          </a:p>
          <a:p>
            <a:pPr marL="182563" indent="-182563">
              <a:buFont typeface="Arial" panose="020B0604020202020204" pitchFamily="34" charset="0"/>
              <a:buChar char="•"/>
            </a:pPr>
            <a:r>
              <a:rPr lang="en-US" sz="1400" dirty="0"/>
              <a:t>SGM accounts for estimated 50% of the state’s infrastructure spending (Danish Transport Infrastructure Commission, 2008) </a:t>
            </a:r>
          </a:p>
          <a:p>
            <a:pPr marL="182563" indent="-182563">
              <a:buFont typeface="Arial" panose="020B0604020202020204" pitchFamily="34" charset="0"/>
              <a:buChar char="•"/>
            </a:pPr>
            <a:r>
              <a:rPr lang="en-US" sz="1400" dirty="0"/>
              <a:t>No development of a policy or regulation for the use of the model (Danish Ministry of Finance, 2019)</a:t>
            </a:r>
          </a:p>
          <a:p>
            <a:endParaRPr lang="da-DK" sz="1400" dirty="0"/>
          </a:p>
        </p:txBody>
      </p:sp>
      <p:sp>
        <p:nvSpPr>
          <p:cNvPr id="4" name="Pladsholder til tekst 3"/>
          <p:cNvSpPr>
            <a:spLocks noGrp="1"/>
          </p:cNvSpPr>
          <p:nvPr>
            <p:ph type="body" sz="quarter" idx="10"/>
          </p:nvPr>
        </p:nvSpPr>
        <p:spPr/>
        <p:txBody>
          <a:bodyPr>
            <a:normAutofit fontScale="92500" lnSpcReduction="20000"/>
          </a:bodyPr>
          <a:lstStyle/>
          <a:p>
            <a:r>
              <a:rPr lang="da-DK" dirty="0">
                <a:solidFill>
                  <a:schemeClr val="tx1"/>
                </a:solidFill>
              </a:rPr>
              <a:t>SGM and the Danish </a:t>
            </a:r>
            <a:r>
              <a:rPr lang="da-DK" dirty="0" err="1">
                <a:solidFill>
                  <a:schemeClr val="tx1"/>
                </a:solidFill>
              </a:rPr>
              <a:t>context</a:t>
            </a:r>
            <a:r>
              <a:rPr lang="da-DK" dirty="0">
                <a:solidFill>
                  <a:schemeClr val="tx1"/>
                </a:solidFill>
              </a:rPr>
              <a:t> of transport </a:t>
            </a:r>
            <a:r>
              <a:rPr lang="da-DK" dirty="0" err="1">
                <a:solidFill>
                  <a:schemeClr val="tx1"/>
                </a:solidFill>
              </a:rPr>
              <a:t>infrastructure</a:t>
            </a:r>
            <a:r>
              <a:rPr lang="da-DK" dirty="0">
                <a:solidFill>
                  <a:schemeClr val="tx1"/>
                </a:solidFill>
              </a:rPr>
              <a:t> </a:t>
            </a:r>
            <a:r>
              <a:rPr lang="da-DK" dirty="0" err="1">
                <a:solidFill>
                  <a:schemeClr val="tx1"/>
                </a:solidFill>
              </a:rPr>
              <a:t>governance</a:t>
            </a:r>
            <a:endParaRPr lang="da-DK" dirty="0">
              <a:solidFill>
                <a:schemeClr val="tx1"/>
              </a:solidFill>
            </a:endParaRPr>
          </a:p>
        </p:txBody>
      </p:sp>
      <p:sp>
        <p:nvSpPr>
          <p:cNvPr id="8" name="Tekstfelt 7"/>
          <p:cNvSpPr txBox="1"/>
          <p:nvPr/>
        </p:nvSpPr>
        <p:spPr>
          <a:xfrm>
            <a:off x="7239578" y="3487988"/>
            <a:ext cx="1292341" cy="180562"/>
          </a:xfrm>
          <a:prstGeom prst="rect">
            <a:avLst/>
          </a:prstGeom>
          <a:noFill/>
        </p:spPr>
        <p:txBody>
          <a:bodyPr wrap="none" lIns="0" tIns="0" rIns="0" bIns="0" rtlCol="0">
            <a:spAutoFit/>
          </a:bodyPr>
          <a:lstStyle/>
          <a:p>
            <a:pPr>
              <a:lnSpc>
                <a:spcPct val="101000"/>
              </a:lnSpc>
            </a:pPr>
            <a:r>
              <a:rPr lang="en-US" sz="1200" dirty="0"/>
              <a:t>30+ pay back period </a:t>
            </a:r>
          </a:p>
        </p:txBody>
      </p:sp>
      <p:cxnSp>
        <p:nvCxnSpPr>
          <p:cNvPr id="10" name="Lige pilforbindelse 9"/>
          <p:cNvCxnSpPr/>
          <p:nvPr/>
        </p:nvCxnSpPr>
        <p:spPr>
          <a:xfrm>
            <a:off x="6449243" y="4192077"/>
            <a:ext cx="561117" cy="1"/>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2" descr="Billedresultat for tegning af bro"/>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101238" y="3700707"/>
            <a:ext cx="1857857" cy="11559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p:cNvPicPr/>
          <p:nvPr/>
        </p:nvPicPr>
        <p:blipFill>
          <a:blip r:embed="rId3"/>
          <a:stretch>
            <a:fillRect/>
          </a:stretch>
        </p:blipFill>
        <p:spPr>
          <a:xfrm>
            <a:off x="4021225" y="3465736"/>
            <a:ext cx="2518896" cy="1625865"/>
          </a:xfrm>
          <a:prstGeom prst="rect">
            <a:avLst/>
          </a:prstGeom>
        </p:spPr>
      </p:pic>
      <p:cxnSp>
        <p:nvCxnSpPr>
          <p:cNvPr id="7" name="Lige pilforbindelse 6"/>
          <p:cNvCxnSpPr/>
          <p:nvPr/>
        </p:nvCxnSpPr>
        <p:spPr>
          <a:xfrm>
            <a:off x="7152420" y="3700707"/>
            <a:ext cx="1456788" cy="0"/>
          </a:xfrm>
          <a:prstGeom prst="straightConnector1">
            <a:avLst/>
          </a:prstGeom>
          <a:ln w="1905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392506" y="4400550"/>
            <a:ext cx="3535258" cy="7429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0" name="Picture 8" descr="Billedresultat for anlÃ¦gslov"/>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458086" y="3574513"/>
            <a:ext cx="965465" cy="1408313"/>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Lige pilforbindelse 9"/>
          <p:cNvCxnSpPr/>
          <p:nvPr/>
        </p:nvCxnSpPr>
        <p:spPr>
          <a:xfrm>
            <a:off x="3449142" y="4192077"/>
            <a:ext cx="561117" cy="1"/>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34" name="Picture 6" descr="Billedresultat for folketinget"/>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299045" y="3874856"/>
            <a:ext cx="1436303" cy="807626"/>
          </a:xfrm>
          <a:prstGeom prst="rect">
            <a:avLst/>
          </a:prstGeom>
          <a:noFill/>
          <a:extLst>
            <a:ext uri="{909E8E84-426E-40DD-AFC4-6F175D3DCCD1}">
              <a14:hiddenFill xmlns:a14="http://schemas.microsoft.com/office/drawing/2010/main">
                <a:solidFill>
                  <a:srgbClr val="FFFFFF"/>
                </a:solidFill>
              </a14:hiddenFill>
            </a:ext>
          </a:extLst>
        </p:spPr>
      </p:pic>
      <p:cxnSp>
        <p:nvCxnSpPr>
          <p:cNvPr id="35" name="Lige pilforbindelse 9"/>
          <p:cNvCxnSpPr/>
          <p:nvPr/>
        </p:nvCxnSpPr>
        <p:spPr>
          <a:xfrm>
            <a:off x="1795614" y="4192077"/>
            <a:ext cx="561117" cy="1"/>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78742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normAutofit/>
          </a:bodyPr>
          <a:lstStyle/>
          <a:p>
            <a:r>
              <a:rPr lang="en-GB" dirty="0">
                <a:solidFill>
                  <a:schemeClr val="tx1"/>
                </a:solidFill>
              </a:rPr>
              <a:t>Literature review on corporatization</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85248" y="4498847"/>
            <a:ext cx="2171700" cy="44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Table 7"/>
          <p:cNvGraphicFramePr>
            <a:graphicFrameLocks noGrp="1"/>
          </p:cNvGraphicFramePr>
          <p:nvPr>
            <p:extLst>
              <p:ext uri="{D42A27DB-BD31-4B8C-83A1-F6EECF244321}">
                <p14:modId xmlns:p14="http://schemas.microsoft.com/office/powerpoint/2010/main" val="397862927"/>
              </p:ext>
            </p:extLst>
          </p:nvPr>
        </p:nvGraphicFramePr>
        <p:xfrm>
          <a:off x="915988" y="797357"/>
          <a:ext cx="7308852" cy="3569816"/>
        </p:xfrm>
        <a:graphic>
          <a:graphicData uri="http://schemas.openxmlformats.org/drawingml/2006/table">
            <a:tbl>
              <a:tblPr firstRow="1" firstCol="1" bandRow="1">
                <a:tableStyleId>{5C22544A-7EE6-4342-B048-85BDC9FD1C3A}</a:tableStyleId>
              </a:tblPr>
              <a:tblGrid>
                <a:gridCol w="3654426">
                  <a:extLst>
                    <a:ext uri="{9D8B030D-6E8A-4147-A177-3AD203B41FA5}">
                      <a16:colId xmlns:a16="http://schemas.microsoft.com/office/drawing/2014/main" val="2484834197"/>
                    </a:ext>
                  </a:extLst>
                </a:gridCol>
                <a:gridCol w="3654426">
                  <a:extLst>
                    <a:ext uri="{9D8B030D-6E8A-4147-A177-3AD203B41FA5}">
                      <a16:colId xmlns:a16="http://schemas.microsoft.com/office/drawing/2014/main" val="2046891010"/>
                    </a:ext>
                  </a:extLst>
                </a:gridCol>
              </a:tblGrid>
              <a:tr h="467977">
                <a:tc>
                  <a:txBody>
                    <a:bodyPr/>
                    <a:lstStyle/>
                    <a:p>
                      <a:pPr marL="0" marR="0">
                        <a:lnSpc>
                          <a:spcPct val="107000"/>
                        </a:lnSpc>
                        <a:spcBef>
                          <a:spcPts val="0"/>
                        </a:spcBef>
                        <a:spcAft>
                          <a:spcPts val="0"/>
                        </a:spcAft>
                      </a:pPr>
                      <a:r>
                        <a:rPr lang="da-DK" sz="1600" dirty="0">
                          <a:effectLst/>
                        </a:rPr>
                        <a:t>Arguments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da-DK" sz="1600">
                          <a:effectLst/>
                        </a:rPr>
                        <a:t>Authors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09197247"/>
                  </a:ext>
                </a:extLst>
              </a:tr>
              <a:tr h="771083">
                <a:tc>
                  <a:txBody>
                    <a:bodyPr/>
                    <a:lstStyle/>
                    <a:p>
                      <a:pPr marL="0" marR="0">
                        <a:lnSpc>
                          <a:spcPct val="107000"/>
                        </a:lnSpc>
                        <a:spcBef>
                          <a:spcPts val="0"/>
                        </a:spcBef>
                        <a:spcAft>
                          <a:spcPts val="0"/>
                        </a:spcAft>
                      </a:pPr>
                      <a:r>
                        <a:rPr lang="da-DK" sz="1600" dirty="0">
                          <a:effectLst/>
                        </a:rPr>
                        <a:t>Models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da-DK" sz="1600" dirty="0">
                          <a:effectLst/>
                        </a:rPr>
                        <a:t>Wettenhall &amp;Thynne (2002); McDonald (2014); McDonald (2016)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38845737"/>
                  </a:ext>
                </a:extLst>
              </a:tr>
              <a:tr h="1165378">
                <a:tc>
                  <a:txBody>
                    <a:bodyPr/>
                    <a:lstStyle/>
                    <a:p>
                      <a:pPr marL="0" marR="0">
                        <a:lnSpc>
                          <a:spcPct val="107000"/>
                        </a:lnSpc>
                        <a:spcBef>
                          <a:spcPts val="0"/>
                        </a:spcBef>
                        <a:spcAft>
                          <a:spcPts val="0"/>
                        </a:spcAft>
                      </a:pPr>
                      <a:r>
                        <a:rPr lang="da-DK" sz="1600">
                          <a:effectLst/>
                        </a:rPr>
                        <a:t>Reasons (or drivers) and expected results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da-DK" sz="1600" dirty="0">
                          <a:effectLst/>
                        </a:rPr>
                        <a:t>Thynne (1994); Wettenhall (2001); Grossi &amp; Reichard (2008); Tavares (2017); Voorn et al. (2017); Ferry et al. (2018); Andrews et al. (2019)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14887051"/>
                  </a:ext>
                </a:extLst>
              </a:tr>
              <a:tr h="1165378">
                <a:tc>
                  <a:txBody>
                    <a:bodyPr/>
                    <a:lstStyle/>
                    <a:p>
                      <a:pPr marL="0" marR="0">
                        <a:lnSpc>
                          <a:spcPct val="107000"/>
                        </a:lnSpc>
                        <a:spcBef>
                          <a:spcPts val="0"/>
                        </a:spcBef>
                        <a:spcAft>
                          <a:spcPts val="0"/>
                        </a:spcAft>
                      </a:pPr>
                      <a:r>
                        <a:rPr lang="da-DK" sz="1600">
                          <a:effectLst/>
                        </a:rPr>
                        <a:t>The changing role of State, accountability and controlling mechanisms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Guthrie (1993); Thynne (1994); </a:t>
                      </a:r>
                      <a:r>
                        <a:rPr lang="en-US" sz="1600" dirty="0" err="1">
                          <a:effectLst/>
                        </a:rPr>
                        <a:t>Jørgensen</a:t>
                      </a:r>
                      <a:r>
                        <a:rPr lang="en-US" sz="1600" dirty="0">
                          <a:effectLst/>
                        </a:rPr>
                        <a:t> (1999); </a:t>
                      </a:r>
                      <a:r>
                        <a:rPr lang="en-US" sz="1600" dirty="0" err="1">
                          <a:effectLst/>
                        </a:rPr>
                        <a:t>Haque</a:t>
                      </a:r>
                      <a:r>
                        <a:rPr lang="en-US" sz="1600" dirty="0">
                          <a:effectLst/>
                        </a:rPr>
                        <a:t> (2001); Christensen, &amp; </a:t>
                      </a:r>
                      <a:r>
                        <a:rPr lang="en-US" sz="1600" dirty="0" err="1">
                          <a:effectLst/>
                        </a:rPr>
                        <a:t>Lægreid</a:t>
                      </a:r>
                      <a:r>
                        <a:rPr lang="en-US" sz="1600" dirty="0">
                          <a:effectLst/>
                        </a:rPr>
                        <a:t> (2003); </a:t>
                      </a:r>
                      <a:r>
                        <a:rPr lang="en-US" sz="1600" dirty="0" err="1">
                          <a:effectLst/>
                        </a:rPr>
                        <a:t>Bruton</a:t>
                      </a:r>
                      <a:r>
                        <a:rPr lang="en-US" sz="1600" dirty="0">
                          <a:effectLst/>
                        </a:rPr>
                        <a:t> et al. (2015)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14233181"/>
                  </a:ext>
                </a:extLst>
              </a:tr>
            </a:tbl>
          </a:graphicData>
        </a:graphic>
      </p:graphicFrame>
    </p:spTree>
    <p:extLst>
      <p:ext uri="{BB962C8B-B14F-4D97-AF65-F5344CB8AC3E}">
        <p14:creationId xmlns:p14="http://schemas.microsoft.com/office/powerpoint/2010/main" val="503143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p:txBody>
          <a:bodyPr>
            <a:normAutofit fontScale="85000" lnSpcReduction="10000"/>
          </a:bodyPr>
          <a:lstStyle/>
          <a:p>
            <a:pPr lvl="0" eaLnBrk="0" fontAlgn="base" hangingPunct="0">
              <a:spcBef>
                <a:spcPct val="0"/>
              </a:spcBef>
              <a:spcAft>
                <a:spcPct val="0"/>
              </a:spcAft>
            </a:pPr>
            <a:r>
              <a:rPr lang="en-US" altLang="en-US" dirty="0">
                <a:ea typeface="Calibri" panose="020F0502020204030204" pitchFamily="34" charset="0"/>
                <a:cs typeface="Times New Roman" panose="02020603050405020304" pitchFamily="18" charset="0"/>
              </a:rPr>
              <a:t>GC perspective is used to understand institutional complementarities and national differences (Bezes &amp; Lodge, 2015), hybridity (</a:t>
            </a:r>
            <a:r>
              <a:rPr lang="en-US" altLang="en-US" dirty="0" err="1">
                <a:ea typeface="Calibri" panose="020F0502020204030204" pitchFamily="34" charset="0"/>
                <a:cs typeface="Times New Roman" panose="02020603050405020304" pitchFamily="18" charset="0"/>
              </a:rPr>
              <a:t>Polzer</a:t>
            </a:r>
            <a:r>
              <a:rPr lang="en-US" altLang="en-US" dirty="0">
                <a:ea typeface="Calibri" panose="020F0502020204030204" pitchFamily="34" charset="0"/>
                <a:cs typeface="Times New Roman" panose="02020603050405020304" pitchFamily="18" charset="0"/>
              </a:rPr>
              <a:t> et al., 2016, Christensen  &amp; </a:t>
            </a:r>
            <a:r>
              <a:rPr lang="en-US" altLang="en-US" dirty="0" err="1">
                <a:ea typeface="Calibri" panose="020F0502020204030204" pitchFamily="34" charset="0"/>
                <a:cs typeface="Times New Roman" panose="02020603050405020304" pitchFamily="18" charset="0"/>
              </a:rPr>
              <a:t>Lægreid</a:t>
            </a:r>
            <a:r>
              <a:rPr lang="en-US" altLang="en-US" dirty="0">
                <a:ea typeface="Calibri" panose="020F0502020204030204" pitchFamily="34" charset="0"/>
                <a:cs typeface="Times New Roman" panose="02020603050405020304" pitchFamily="18" charset="0"/>
              </a:rPr>
              <a:t>, 2011) and policy changes especially in classical historical institutionalist areas of industrial relations (Graf, 2018, Lambert, 2016) and social policies (</a:t>
            </a:r>
            <a:r>
              <a:rPr lang="en-US" altLang="en-US" dirty="0" err="1">
                <a:ea typeface="Calibri" panose="020F0502020204030204" pitchFamily="34" charset="0"/>
                <a:cs typeface="Times New Roman" panose="02020603050405020304" pitchFamily="18" charset="0"/>
              </a:rPr>
              <a:t>Koreh</a:t>
            </a:r>
            <a:r>
              <a:rPr lang="en-US" altLang="en-US" dirty="0">
                <a:ea typeface="Calibri" panose="020F0502020204030204" pitchFamily="34" charset="0"/>
                <a:cs typeface="Times New Roman" panose="02020603050405020304" pitchFamily="18" charset="0"/>
              </a:rPr>
              <a:t> et al., 2019)</a:t>
            </a:r>
          </a:p>
          <a:p>
            <a:pPr lvl="0" eaLnBrk="0" fontAlgn="base" hangingPunct="0">
              <a:spcBef>
                <a:spcPct val="0"/>
              </a:spcBef>
              <a:spcAft>
                <a:spcPct val="0"/>
              </a:spcAft>
            </a:pPr>
            <a:r>
              <a:rPr lang="en-US" altLang="en-US" dirty="0"/>
              <a:t> </a:t>
            </a:r>
          </a:p>
          <a:p>
            <a:pPr lvl="0" eaLnBrk="0" fontAlgn="base" hangingPunct="0">
              <a:spcBef>
                <a:spcPct val="0"/>
              </a:spcBef>
              <a:spcAft>
                <a:spcPct val="0"/>
              </a:spcAft>
            </a:pPr>
            <a:r>
              <a:rPr lang="en-US" dirty="0"/>
              <a:t>GC focuses on formal institutions, but the formal rules are basically considered imperfect with gaps in every reform  (Mahoney &amp; </a:t>
            </a:r>
            <a:r>
              <a:rPr lang="en-US" dirty="0" err="1"/>
              <a:t>Thelen</a:t>
            </a:r>
            <a:r>
              <a:rPr lang="en-US" dirty="0"/>
              <a:t>, 2010). </a:t>
            </a:r>
          </a:p>
          <a:p>
            <a:pPr lvl="0" eaLnBrk="0" fontAlgn="base" hangingPunct="0">
              <a:spcBef>
                <a:spcPct val="0"/>
              </a:spcBef>
              <a:spcAft>
                <a:spcPct val="0"/>
              </a:spcAft>
            </a:pPr>
            <a:endParaRPr lang="en-US" dirty="0"/>
          </a:p>
          <a:p>
            <a:pPr lvl="0" eaLnBrk="0" fontAlgn="base" hangingPunct="0">
              <a:spcBef>
                <a:spcPct val="0"/>
              </a:spcBef>
              <a:spcAft>
                <a:spcPct val="0"/>
              </a:spcAft>
            </a:pPr>
            <a:r>
              <a:rPr lang="en-US" dirty="0"/>
              <a:t>Provides a room for interpretation and change for the actors - such as the rule makers, e.g. politicians, ministries or regulators, and the rule takers e.g. companies and interest groups - to interpret how the institutions are to be understood (Hacker et al., 2015), which allows for gradual change (Mahoney &amp; </a:t>
            </a:r>
            <a:r>
              <a:rPr lang="en-US" dirty="0" err="1"/>
              <a:t>Thelen</a:t>
            </a:r>
            <a:r>
              <a:rPr lang="en-US" dirty="0"/>
              <a:t>, 2010).</a:t>
            </a:r>
          </a:p>
          <a:p>
            <a:pPr lvl="0" eaLnBrk="0" fontAlgn="base" hangingPunct="0">
              <a:spcBef>
                <a:spcPct val="0"/>
              </a:spcBef>
              <a:spcAft>
                <a:spcPct val="0"/>
              </a:spcAft>
            </a:pPr>
            <a:endParaRPr lang="sv-SE" altLang="en-US" dirty="0"/>
          </a:p>
          <a:p>
            <a:endParaRPr lang="da-DK" dirty="0"/>
          </a:p>
        </p:txBody>
      </p:sp>
      <p:sp>
        <p:nvSpPr>
          <p:cNvPr id="5" name="Pladsholder til tekst 4"/>
          <p:cNvSpPr>
            <a:spLocks noGrp="1"/>
          </p:cNvSpPr>
          <p:nvPr>
            <p:ph type="body" sz="quarter" idx="10"/>
          </p:nvPr>
        </p:nvSpPr>
        <p:spPr/>
        <p:txBody>
          <a:bodyPr>
            <a:normAutofit fontScale="92500"/>
          </a:bodyPr>
          <a:lstStyle/>
          <a:p>
            <a:r>
              <a:rPr lang="sv-SE" dirty="0" err="1"/>
              <a:t>Gradual</a:t>
            </a:r>
            <a:r>
              <a:rPr lang="sv-SE" dirty="0"/>
              <a:t> Change (GC) in Public Administration </a:t>
            </a:r>
            <a:endParaRPr lang="en-US" dirty="0"/>
          </a:p>
          <a:p>
            <a:endParaRPr lang="da-DK" dirty="0">
              <a:solidFill>
                <a:srgbClr val="FF0000"/>
              </a:solidFill>
            </a:endParaRPr>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75520" y="4506161"/>
            <a:ext cx="2171700" cy="44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6220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sz="quarter" idx="12"/>
          </p:nvPr>
        </p:nvSpPr>
        <p:spPr/>
        <p:txBody>
          <a:bodyPr>
            <a:normAutofit lnSpcReduction="10000"/>
          </a:bodyPr>
          <a:lstStyle/>
          <a:p>
            <a:r>
              <a:rPr lang="en-US" sz="1400" i="1" dirty="0"/>
              <a:t>Layering </a:t>
            </a:r>
            <a:r>
              <a:rPr lang="en-US" sz="1400" dirty="0"/>
              <a:t>is </a:t>
            </a:r>
          </a:p>
          <a:p>
            <a:pPr marL="285750" indent="-285750">
              <a:buFont typeface="Arial" panose="020B0604020202020204" pitchFamily="34" charset="0"/>
              <a:buChar char="•"/>
            </a:pPr>
            <a:r>
              <a:rPr lang="en-US" sz="1400" dirty="0"/>
              <a:t>when a new institution is ‘put on top’ of the existing institution</a:t>
            </a:r>
          </a:p>
          <a:p>
            <a:pPr marL="285750" indent="-285750">
              <a:buFont typeface="Arial" panose="020B0604020202020204" pitchFamily="34" charset="0"/>
              <a:buChar char="•"/>
            </a:pPr>
            <a:r>
              <a:rPr lang="en-GB" sz="1400" dirty="0"/>
              <a:t>new institutional elements are attached as amendments to existing institutions (Mahoney &amp; </a:t>
            </a:r>
            <a:r>
              <a:rPr lang="en-GB" sz="1400" dirty="0" err="1"/>
              <a:t>Thelen</a:t>
            </a:r>
            <a:r>
              <a:rPr lang="en-GB" sz="1400" dirty="0"/>
              <a:t>, 2010), as new rules (Conran &amp; </a:t>
            </a:r>
            <a:r>
              <a:rPr lang="en-GB" sz="1400" dirty="0" err="1"/>
              <a:t>Thelen</a:t>
            </a:r>
            <a:r>
              <a:rPr lang="en-GB" sz="1400" dirty="0"/>
              <a:t>, 2016). </a:t>
            </a:r>
          </a:p>
          <a:p>
            <a:r>
              <a:rPr lang="en-US" sz="1400" i="1" dirty="0"/>
              <a:t>Conversion</a:t>
            </a:r>
            <a:r>
              <a:rPr lang="en-US" sz="1400" dirty="0"/>
              <a:t> is</a:t>
            </a:r>
          </a:p>
          <a:p>
            <a:pPr marL="285750" indent="-285750">
              <a:buFontTx/>
              <a:buChar char="-"/>
            </a:pPr>
            <a:r>
              <a:rPr lang="en-US" sz="1400" dirty="0"/>
              <a:t>when an existing institution is redirected towards new goals, functions or purposes. </a:t>
            </a:r>
          </a:p>
          <a:p>
            <a:pPr marL="285750" indent="-285750">
              <a:buFontTx/>
              <a:buChar char="-"/>
            </a:pPr>
            <a:r>
              <a:rPr lang="en-US" sz="1400" dirty="0"/>
              <a:t>reinterpretation is central, as it is when political actors are able to redirect institutions towards purposes beyond their original intent (Hacker et al., 2015). </a:t>
            </a:r>
            <a:endParaRPr lang="en-GB" sz="1050" dirty="0"/>
          </a:p>
          <a:p>
            <a:pPr marL="285750" indent="-285750">
              <a:buFontTx/>
              <a:buChar char="-"/>
            </a:pPr>
            <a:endParaRPr lang="da-DK" sz="1400" dirty="0"/>
          </a:p>
        </p:txBody>
      </p:sp>
      <p:sp>
        <p:nvSpPr>
          <p:cNvPr id="3" name="Pladsholder til indhold 2"/>
          <p:cNvSpPr>
            <a:spLocks noGrp="1"/>
          </p:cNvSpPr>
          <p:nvPr>
            <p:ph sz="quarter" idx="13"/>
          </p:nvPr>
        </p:nvSpPr>
        <p:spPr/>
        <p:txBody>
          <a:bodyPr>
            <a:normAutofit fontScale="70000" lnSpcReduction="20000"/>
          </a:bodyPr>
          <a:lstStyle/>
          <a:p>
            <a:r>
              <a:rPr lang="en-GB" i="1" dirty="0"/>
              <a:t>Displacement</a:t>
            </a:r>
            <a:r>
              <a:rPr lang="en-GB" dirty="0"/>
              <a:t> happens </a:t>
            </a:r>
          </a:p>
          <a:p>
            <a:pPr marL="342900" indent="-342900">
              <a:buFont typeface="Arial" panose="020B0604020202020204" pitchFamily="34" charset="0"/>
              <a:buChar char="•"/>
            </a:pPr>
            <a:r>
              <a:rPr lang="en-GB" dirty="0"/>
              <a:t>when new institutional arrangements occur as old institutional elements are discredited and alternative institutional forms are discovered (</a:t>
            </a:r>
            <a:r>
              <a:rPr lang="en-GB" dirty="0" err="1"/>
              <a:t>Streeck</a:t>
            </a:r>
            <a:r>
              <a:rPr lang="en-GB" dirty="0"/>
              <a:t> &amp; </a:t>
            </a:r>
            <a:r>
              <a:rPr lang="en-GB" dirty="0" err="1"/>
              <a:t>Thelen</a:t>
            </a:r>
            <a:r>
              <a:rPr lang="en-GB" dirty="0"/>
              <a:t>, 2005).</a:t>
            </a:r>
          </a:p>
          <a:p>
            <a:pPr marL="342900" indent="-342900">
              <a:buFont typeface="Arial" panose="020B0604020202020204" pitchFamily="34" charset="0"/>
              <a:buChar char="•"/>
            </a:pPr>
            <a:r>
              <a:rPr lang="en-GB" dirty="0"/>
              <a:t>it can occur as new institutions are introduced that compete directly with older sets of institutions (Mahoney &amp; </a:t>
            </a:r>
            <a:r>
              <a:rPr lang="en-GB" dirty="0" err="1"/>
              <a:t>Thelen</a:t>
            </a:r>
            <a:r>
              <a:rPr lang="en-GB" dirty="0"/>
              <a:t>, 2010). </a:t>
            </a:r>
          </a:p>
          <a:p>
            <a:pPr marL="342900" indent="-342900">
              <a:buFont typeface="Arial" panose="020B0604020202020204" pitchFamily="34" charset="0"/>
              <a:buChar char="•"/>
            </a:pPr>
            <a:r>
              <a:rPr lang="en-GB" dirty="0"/>
              <a:t>Different from layering, this type of change needs cultivation from endogenous actors that have been on the periphery and are better served by the new arrangements or by rediscovered ‘new’ institutional elements (</a:t>
            </a:r>
            <a:r>
              <a:rPr lang="en-GB" dirty="0" err="1"/>
              <a:t>Streeck</a:t>
            </a:r>
            <a:r>
              <a:rPr lang="en-GB" dirty="0"/>
              <a:t> &amp; </a:t>
            </a:r>
            <a:r>
              <a:rPr lang="en-GB" dirty="0" err="1"/>
              <a:t>Thelen</a:t>
            </a:r>
            <a:r>
              <a:rPr lang="en-GB" dirty="0"/>
              <a:t>, 2005). </a:t>
            </a:r>
            <a:endParaRPr lang="da-DK" dirty="0"/>
          </a:p>
        </p:txBody>
      </p:sp>
      <p:sp>
        <p:nvSpPr>
          <p:cNvPr id="4" name="Pladsholder til tekst 3"/>
          <p:cNvSpPr>
            <a:spLocks noGrp="1"/>
          </p:cNvSpPr>
          <p:nvPr>
            <p:ph type="body" sz="quarter" idx="10"/>
          </p:nvPr>
        </p:nvSpPr>
        <p:spPr/>
        <p:txBody>
          <a:bodyPr>
            <a:normAutofit fontScale="92500"/>
          </a:bodyPr>
          <a:lstStyle/>
          <a:p>
            <a:r>
              <a:rPr lang="da-DK" dirty="0" err="1"/>
              <a:t>Gradual</a:t>
            </a:r>
            <a:r>
              <a:rPr lang="da-DK" dirty="0"/>
              <a:t> </a:t>
            </a:r>
            <a:r>
              <a:rPr lang="da-DK" dirty="0" err="1"/>
              <a:t>change</a:t>
            </a:r>
            <a:r>
              <a:rPr lang="da-DK" dirty="0"/>
              <a:t> </a:t>
            </a:r>
            <a:r>
              <a:rPr lang="da-DK" dirty="0" err="1"/>
              <a:t>mechanisms</a:t>
            </a:r>
            <a:r>
              <a:rPr lang="da-DK" dirty="0"/>
              <a:t> in the </a:t>
            </a:r>
            <a:r>
              <a:rPr lang="da-DK" dirty="0" err="1"/>
              <a:t>analysis</a:t>
            </a:r>
            <a:endParaRPr lang="da-DK" dirty="0"/>
          </a:p>
        </p:txBody>
      </p:sp>
    </p:spTree>
    <p:extLst>
      <p:ext uri="{BB962C8B-B14F-4D97-AF65-F5344CB8AC3E}">
        <p14:creationId xmlns:p14="http://schemas.microsoft.com/office/powerpoint/2010/main" val="2084786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75520" y="4501000"/>
            <a:ext cx="2171700" cy="44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15"/>
          <p:cNvGrpSpPr/>
          <p:nvPr/>
        </p:nvGrpSpPr>
        <p:grpSpPr>
          <a:xfrm>
            <a:off x="2528277" y="1246845"/>
            <a:ext cx="5561295" cy="2783015"/>
            <a:chOff x="935569" y="788277"/>
            <a:chExt cx="6952526" cy="3698784"/>
          </a:xfrm>
        </p:grpSpPr>
        <p:cxnSp>
          <p:nvCxnSpPr>
            <p:cNvPr id="5" name="Lige pilforbindelse 4"/>
            <p:cNvCxnSpPr/>
            <p:nvPr/>
          </p:nvCxnSpPr>
          <p:spPr>
            <a:xfrm>
              <a:off x="1103046" y="2987710"/>
              <a:ext cx="6451612" cy="140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kstfelt 5"/>
            <p:cNvSpPr txBox="1"/>
            <p:nvPr/>
          </p:nvSpPr>
          <p:spPr>
            <a:xfrm>
              <a:off x="985669" y="3155777"/>
              <a:ext cx="1353111" cy="552220"/>
            </a:xfrm>
            <a:prstGeom prst="rect">
              <a:avLst/>
            </a:prstGeom>
            <a:noFill/>
          </p:spPr>
          <p:txBody>
            <a:bodyPr wrap="none" rtlCol="0">
              <a:spAutoFit/>
            </a:bodyPr>
            <a:lstStyle/>
            <a:p>
              <a:pPr algn="ctr"/>
              <a:r>
                <a:rPr lang="en-US" sz="700" b="1" dirty="0"/>
                <a:t>6 explorative interviews</a:t>
              </a:r>
            </a:p>
            <a:p>
              <a:pPr algn="ctr"/>
              <a:r>
                <a:rPr lang="en-US" sz="700" b="1" dirty="0"/>
                <a:t> and search for official </a:t>
              </a:r>
            </a:p>
            <a:p>
              <a:pPr algn="ctr"/>
              <a:r>
                <a:rPr lang="en-US" sz="700" b="1" dirty="0"/>
                <a:t>documentation</a:t>
              </a:r>
            </a:p>
          </p:txBody>
        </p:sp>
        <p:sp>
          <p:nvSpPr>
            <p:cNvPr id="9" name="Tekstfelt 8"/>
            <p:cNvSpPr txBox="1"/>
            <p:nvPr/>
          </p:nvSpPr>
          <p:spPr>
            <a:xfrm>
              <a:off x="2498254" y="3155777"/>
              <a:ext cx="1767467" cy="409053"/>
            </a:xfrm>
            <a:prstGeom prst="rect">
              <a:avLst/>
            </a:prstGeom>
            <a:noFill/>
          </p:spPr>
          <p:txBody>
            <a:bodyPr wrap="square" rtlCol="0">
              <a:spAutoFit/>
            </a:bodyPr>
            <a:lstStyle/>
            <a:p>
              <a:pPr algn="ctr"/>
              <a:r>
                <a:rPr lang="en-US" sz="700" b="1" dirty="0"/>
                <a:t>Document analysis of material of the seven projects</a:t>
              </a:r>
            </a:p>
          </p:txBody>
        </p:sp>
        <p:sp>
          <p:nvSpPr>
            <p:cNvPr id="14" name="Tekstfelt 13"/>
            <p:cNvSpPr txBox="1"/>
            <p:nvPr/>
          </p:nvSpPr>
          <p:spPr>
            <a:xfrm>
              <a:off x="4278498" y="3155777"/>
              <a:ext cx="1767467" cy="695389"/>
            </a:xfrm>
            <a:prstGeom prst="rect">
              <a:avLst/>
            </a:prstGeom>
            <a:noFill/>
          </p:spPr>
          <p:txBody>
            <a:bodyPr wrap="square" rtlCol="0">
              <a:spAutoFit/>
            </a:bodyPr>
            <a:lstStyle/>
            <a:p>
              <a:pPr algn="ctr"/>
              <a:r>
                <a:rPr lang="en-US" sz="700" b="1" dirty="0"/>
                <a:t>12 semi-structured interviews with public authorities for and executive management in the seven projects</a:t>
              </a:r>
            </a:p>
          </p:txBody>
        </p:sp>
        <p:sp>
          <p:nvSpPr>
            <p:cNvPr id="18" name="Tekstfelt 17"/>
            <p:cNvSpPr txBox="1"/>
            <p:nvPr/>
          </p:nvSpPr>
          <p:spPr>
            <a:xfrm>
              <a:off x="6072838" y="3155777"/>
              <a:ext cx="1579565" cy="552220"/>
            </a:xfrm>
            <a:prstGeom prst="rect">
              <a:avLst/>
            </a:prstGeom>
            <a:noFill/>
          </p:spPr>
          <p:txBody>
            <a:bodyPr wrap="none" rtlCol="0">
              <a:spAutoFit/>
            </a:bodyPr>
            <a:lstStyle/>
            <a:p>
              <a:pPr algn="ctr"/>
              <a:r>
                <a:rPr lang="en-US" sz="700" b="1" dirty="0"/>
                <a:t>Triangulation via document </a:t>
              </a:r>
            </a:p>
            <a:p>
              <a:pPr algn="ctr"/>
              <a:r>
                <a:rPr lang="en-US" sz="700" b="1" dirty="0"/>
                <a:t>analysis of legal proposals </a:t>
              </a:r>
            </a:p>
            <a:p>
              <a:pPr algn="ctr"/>
              <a:r>
                <a:rPr lang="en-US" sz="700" b="1" dirty="0"/>
                <a:t>for all seven projects</a:t>
              </a:r>
            </a:p>
          </p:txBody>
        </p:sp>
        <p:sp>
          <p:nvSpPr>
            <p:cNvPr id="23" name="Tekstfelt 22"/>
            <p:cNvSpPr txBox="1"/>
            <p:nvPr/>
          </p:nvSpPr>
          <p:spPr>
            <a:xfrm>
              <a:off x="935569" y="2242305"/>
              <a:ext cx="1453312" cy="613579"/>
            </a:xfrm>
            <a:prstGeom prst="rect">
              <a:avLst/>
            </a:prstGeom>
            <a:noFill/>
          </p:spPr>
          <p:txBody>
            <a:bodyPr wrap="none" rtlCol="0">
              <a:spAutoFit/>
            </a:bodyPr>
            <a:lstStyle/>
            <a:p>
              <a:pPr algn="ctr"/>
              <a:r>
                <a:rPr lang="en-US" sz="800" b="1" dirty="0"/>
                <a:t>Interview guides and</a:t>
              </a:r>
            </a:p>
            <a:p>
              <a:pPr algn="ctr"/>
              <a:r>
                <a:rPr lang="en-US" sz="800" b="1" dirty="0"/>
                <a:t>indication of periods in</a:t>
              </a:r>
            </a:p>
            <a:p>
              <a:pPr algn="ctr"/>
              <a:r>
                <a:rPr lang="en-US" sz="800" b="1" dirty="0"/>
                <a:t> institutionalization</a:t>
              </a:r>
            </a:p>
          </p:txBody>
        </p:sp>
        <p:cxnSp>
          <p:nvCxnSpPr>
            <p:cNvPr id="25" name="Lige pilforbindelse 24"/>
            <p:cNvCxnSpPr>
              <a:stCxn id="6" idx="0"/>
              <a:endCxn id="23" idx="2"/>
            </p:cNvCxnSpPr>
            <p:nvPr/>
          </p:nvCxnSpPr>
          <p:spPr>
            <a:xfrm flipV="1">
              <a:off x="1662225" y="2855883"/>
              <a:ext cx="0" cy="29989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Lige pilforbindelse 25"/>
            <p:cNvCxnSpPr/>
            <p:nvPr/>
          </p:nvCxnSpPr>
          <p:spPr>
            <a:xfrm flipH="1" flipV="1">
              <a:off x="3381989" y="2754696"/>
              <a:ext cx="1" cy="40108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kstfelt 27"/>
            <p:cNvSpPr txBox="1"/>
            <p:nvPr/>
          </p:nvSpPr>
          <p:spPr>
            <a:xfrm>
              <a:off x="2641304" y="788277"/>
              <a:ext cx="1481368" cy="449957"/>
            </a:xfrm>
            <a:prstGeom prst="rect">
              <a:avLst/>
            </a:prstGeom>
            <a:noFill/>
          </p:spPr>
          <p:txBody>
            <a:bodyPr wrap="none" rtlCol="0">
              <a:spAutoFit/>
            </a:bodyPr>
            <a:lstStyle/>
            <a:p>
              <a:pPr algn="ctr"/>
              <a:r>
                <a:rPr lang="en-US" sz="800" b="1" dirty="0"/>
                <a:t>Decision making tables </a:t>
              </a:r>
            </a:p>
            <a:p>
              <a:pPr algn="ctr"/>
              <a:r>
                <a:rPr lang="en-US" sz="800" b="1" dirty="0"/>
                <a:t>for each project </a:t>
              </a:r>
            </a:p>
          </p:txBody>
        </p:sp>
        <p:pic>
          <p:nvPicPr>
            <p:cNvPr id="30" name="Picture 4"/>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306983" y="1615181"/>
              <a:ext cx="1710492" cy="1150382"/>
            </a:xfrm>
            <a:prstGeom prst="rect">
              <a:avLst/>
            </a:prstGeom>
            <a:noFill/>
          </p:spPr>
        </p:pic>
        <p:pic>
          <p:nvPicPr>
            <p:cNvPr id="31" name="Billede 30"/>
            <p:cNvPicPr>
              <a:picLocks noChangeAspect="1"/>
            </p:cNvPicPr>
            <p:nvPr/>
          </p:nvPicPr>
          <p:blipFill>
            <a:blip r:embed="rId4"/>
            <a:stretch>
              <a:fillRect/>
            </a:stretch>
          </p:blipFill>
          <p:spPr>
            <a:xfrm>
              <a:off x="2727425" y="1187041"/>
              <a:ext cx="1309128" cy="1567655"/>
            </a:xfrm>
            <a:prstGeom prst="rect">
              <a:avLst/>
            </a:prstGeom>
          </p:spPr>
        </p:pic>
        <p:sp>
          <p:nvSpPr>
            <p:cNvPr id="33" name="Tekstfelt 32"/>
            <p:cNvSpPr txBox="1"/>
            <p:nvPr/>
          </p:nvSpPr>
          <p:spPr>
            <a:xfrm>
              <a:off x="4393487" y="788277"/>
              <a:ext cx="1537481" cy="449957"/>
            </a:xfrm>
            <a:prstGeom prst="rect">
              <a:avLst/>
            </a:prstGeom>
            <a:noFill/>
          </p:spPr>
          <p:txBody>
            <a:bodyPr wrap="none" rtlCol="0">
              <a:spAutoFit/>
            </a:bodyPr>
            <a:lstStyle/>
            <a:p>
              <a:pPr algn="ctr"/>
              <a:r>
                <a:rPr lang="en-US" sz="800" b="1" dirty="0"/>
                <a:t>SGM basic figure 1</a:t>
              </a:r>
            </a:p>
            <a:p>
              <a:pPr algn="ctr"/>
              <a:r>
                <a:rPr lang="en-US" sz="800" b="1" dirty="0"/>
                <a:t>adapted for each project</a:t>
              </a:r>
            </a:p>
          </p:txBody>
        </p:sp>
        <p:pic>
          <p:nvPicPr>
            <p:cNvPr id="34" name="Billede 33"/>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292728" y="1669551"/>
              <a:ext cx="1489862" cy="1073352"/>
            </a:xfrm>
            <a:prstGeom prst="rect">
              <a:avLst/>
            </a:prstGeom>
            <a:noFill/>
          </p:spPr>
        </p:pic>
        <p:sp>
          <p:nvSpPr>
            <p:cNvPr id="35" name="Tekstfelt 34"/>
            <p:cNvSpPr txBox="1"/>
            <p:nvPr/>
          </p:nvSpPr>
          <p:spPr>
            <a:xfrm>
              <a:off x="6142197" y="866766"/>
              <a:ext cx="1745898" cy="286337"/>
            </a:xfrm>
            <a:prstGeom prst="rect">
              <a:avLst/>
            </a:prstGeom>
            <a:noFill/>
          </p:spPr>
          <p:txBody>
            <a:bodyPr wrap="none" rtlCol="0">
              <a:spAutoFit/>
            </a:bodyPr>
            <a:lstStyle/>
            <a:p>
              <a:pPr algn="ctr"/>
              <a:r>
                <a:rPr lang="en-US" sz="800" b="1" dirty="0"/>
                <a:t>Institutionalized SGM figure </a:t>
              </a:r>
            </a:p>
          </p:txBody>
        </p:sp>
        <p:sp>
          <p:nvSpPr>
            <p:cNvPr id="36" name="Afrundet rektangel 35"/>
            <p:cNvSpPr/>
            <p:nvPr/>
          </p:nvSpPr>
          <p:spPr>
            <a:xfrm>
              <a:off x="941844" y="3992994"/>
              <a:ext cx="6888024" cy="494067"/>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rPr>
                <a:t>One researcher based in a  SGM based SOE company carrying out interviews, informal talks and discussion with executive management and specialist employees combined with observations in the period August 2018 - March 2019</a:t>
              </a:r>
            </a:p>
          </p:txBody>
        </p:sp>
        <p:cxnSp>
          <p:nvCxnSpPr>
            <p:cNvPr id="39" name="Lige pilforbindelse 38"/>
            <p:cNvCxnSpPr/>
            <p:nvPr/>
          </p:nvCxnSpPr>
          <p:spPr>
            <a:xfrm flipH="1" flipV="1">
              <a:off x="5162229" y="2765563"/>
              <a:ext cx="1" cy="39021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Lige pilforbindelse 39"/>
            <p:cNvCxnSpPr>
              <a:endCxn id="34" idx="2"/>
            </p:cNvCxnSpPr>
            <p:nvPr/>
          </p:nvCxnSpPr>
          <p:spPr>
            <a:xfrm flipH="1" flipV="1">
              <a:off x="7037659" y="2742903"/>
              <a:ext cx="1" cy="4128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8" name="Text Placeholder 7"/>
          <p:cNvSpPr>
            <a:spLocks noGrp="1"/>
          </p:cNvSpPr>
          <p:nvPr>
            <p:ph type="body" sz="quarter" idx="10"/>
          </p:nvPr>
        </p:nvSpPr>
        <p:spPr/>
        <p:txBody>
          <a:bodyPr/>
          <a:lstStyle/>
          <a:p>
            <a:r>
              <a:rPr lang="en-US" dirty="0"/>
              <a:t>Longitudinal and in-depth case study</a:t>
            </a:r>
            <a:endParaRPr lang="da-DK" dirty="0"/>
          </a:p>
          <a:p>
            <a:endParaRPr lang="da-DK" dirty="0"/>
          </a:p>
        </p:txBody>
      </p:sp>
      <p:sp>
        <p:nvSpPr>
          <p:cNvPr id="11" name="TextBox 10"/>
          <p:cNvSpPr txBox="1"/>
          <p:nvPr/>
        </p:nvSpPr>
        <p:spPr>
          <a:xfrm>
            <a:off x="306053" y="1103879"/>
            <a:ext cx="2287302" cy="2888355"/>
          </a:xfrm>
          <a:prstGeom prst="rect">
            <a:avLst/>
          </a:prstGeom>
          <a:noFill/>
        </p:spPr>
        <p:txBody>
          <a:bodyPr wrap="square" rtlCol="0">
            <a:spAutoFit/>
          </a:bodyPr>
          <a:lstStyle/>
          <a:p>
            <a:pPr marL="85725" indent="-85725">
              <a:lnSpc>
                <a:spcPct val="101000"/>
              </a:lnSpc>
              <a:buFont typeface="Arial" panose="020B0604020202020204" pitchFamily="34" charset="0"/>
              <a:buChar char="•"/>
              <a:tabLst>
                <a:tab pos="85725" algn="l"/>
              </a:tabLst>
            </a:pPr>
            <a:r>
              <a:rPr lang="en-US" sz="1200" dirty="0">
                <a:latin typeface="Arial" panose="020B0604020202020204" pitchFamily="34" charset="0"/>
                <a:cs typeface="Arial" panose="020B0604020202020204" pitchFamily="34" charset="0"/>
              </a:rPr>
              <a:t>All transport infrastructure projects based on the principles of SGM (</a:t>
            </a:r>
            <a:r>
              <a:rPr lang="en-US" sz="1200" dirty="0" err="1">
                <a:latin typeface="Arial" panose="020B0604020202020204" pitchFamily="34" charset="0"/>
                <a:cs typeface="Arial" panose="020B0604020202020204" pitchFamily="34" charset="0"/>
              </a:rPr>
              <a:t>Danmarks</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Nationalbank</a:t>
            </a:r>
            <a:r>
              <a:rPr lang="en-US" sz="1200" dirty="0">
                <a:latin typeface="Arial" panose="020B0604020202020204" pitchFamily="34" charset="0"/>
                <a:cs typeface="Arial" panose="020B0604020202020204" pitchFamily="34" charset="0"/>
              </a:rPr>
              <a:t>, 2018)</a:t>
            </a:r>
          </a:p>
          <a:p>
            <a:pPr marL="85725" indent="-85725">
              <a:lnSpc>
                <a:spcPct val="101000"/>
              </a:lnSpc>
              <a:buFont typeface="Arial" panose="020B0604020202020204" pitchFamily="34" charset="0"/>
              <a:buChar char="•"/>
              <a:tabLst>
                <a:tab pos="85725" algn="l"/>
              </a:tabLst>
            </a:pPr>
            <a:endParaRPr lang="sv-SE" sz="1200" dirty="0">
              <a:latin typeface="Arial" panose="020B0604020202020204" pitchFamily="34" charset="0"/>
              <a:cs typeface="Arial" panose="020B0604020202020204" pitchFamily="34" charset="0"/>
            </a:endParaRPr>
          </a:p>
          <a:p>
            <a:pPr marL="85725" indent="-85725">
              <a:lnSpc>
                <a:spcPct val="101000"/>
              </a:lnSpc>
              <a:buFont typeface="Arial" panose="020B0604020202020204" pitchFamily="34" charset="0"/>
              <a:buChar char="•"/>
              <a:tabLst>
                <a:tab pos="85725" algn="l"/>
              </a:tabLst>
            </a:pPr>
            <a:r>
              <a:rPr lang="en-US" sz="1200" dirty="0">
                <a:latin typeface="Arial" panose="020B0604020202020204" pitchFamily="34" charset="0"/>
                <a:cs typeface="Arial" panose="020B0604020202020204" pitchFamily="34" charset="0"/>
              </a:rPr>
              <a:t>Analytical strategy to focus on the SGM as the governance model in each project and hereby </a:t>
            </a:r>
            <a:r>
              <a:rPr lang="en-US" sz="1200" dirty="0" err="1">
                <a:latin typeface="Arial" panose="020B0604020202020204" pitchFamily="34" charset="0"/>
                <a:cs typeface="Arial" panose="020B0604020202020204" pitchFamily="34" charset="0"/>
              </a:rPr>
              <a:t>analyse</a:t>
            </a:r>
            <a:r>
              <a:rPr lang="en-US" sz="1200" dirty="0">
                <a:latin typeface="Arial" panose="020B0604020202020204" pitchFamily="34" charset="0"/>
                <a:cs typeface="Arial" panose="020B0604020202020204" pitchFamily="34" charset="0"/>
              </a:rPr>
              <a:t> the institutionalization of the SGM as a contemporary model for corporatization and mode of governance across the projects and over time</a:t>
            </a:r>
            <a:endParaRPr lang="sv-SE" sz="1200" dirty="0">
              <a:latin typeface="Arial" panose="020B0604020202020204" pitchFamily="34" charset="0"/>
              <a:cs typeface="Arial" panose="020B0604020202020204" pitchFamily="34" charset="0"/>
            </a:endParaRPr>
          </a:p>
          <a:p>
            <a:endParaRPr lang="da-DK" sz="1200" dirty="0"/>
          </a:p>
        </p:txBody>
      </p:sp>
    </p:spTree>
    <p:extLst>
      <p:ext uri="{BB962C8B-B14F-4D97-AF65-F5344CB8AC3E}">
        <p14:creationId xmlns:p14="http://schemas.microsoft.com/office/powerpoint/2010/main" val="37132305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606056" y="4391247"/>
            <a:ext cx="3034516" cy="7522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7" name="Lige forbindelse 26"/>
          <p:cNvCxnSpPr>
            <a:stCxn id="18" idx="0"/>
            <a:endCxn id="72" idx="2"/>
          </p:cNvCxnSpPr>
          <p:nvPr/>
        </p:nvCxnSpPr>
        <p:spPr>
          <a:xfrm flipH="1" flipV="1">
            <a:off x="2142472" y="2068716"/>
            <a:ext cx="13385" cy="18046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Lige forbindelse 64"/>
          <p:cNvCxnSpPr>
            <a:stCxn id="39" idx="2"/>
            <a:endCxn id="49" idx="2"/>
          </p:cNvCxnSpPr>
          <p:nvPr/>
        </p:nvCxnSpPr>
        <p:spPr>
          <a:xfrm flipV="1">
            <a:off x="3833472" y="3712110"/>
            <a:ext cx="18536" cy="3965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 name="Lige forbindelse 1"/>
          <p:cNvCxnSpPr>
            <a:stCxn id="21" idx="0"/>
            <a:endCxn id="25" idx="2"/>
          </p:cNvCxnSpPr>
          <p:nvPr/>
        </p:nvCxnSpPr>
        <p:spPr>
          <a:xfrm flipV="1">
            <a:off x="7072816" y="2301955"/>
            <a:ext cx="11200" cy="1571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Lige forbindelse 2"/>
          <p:cNvCxnSpPr>
            <a:stCxn id="20" idx="0"/>
            <a:endCxn id="12" idx="2"/>
          </p:cNvCxnSpPr>
          <p:nvPr/>
        </p:nvCxnSpPr>
        <p:spPr>
          <a:xfrm flipV="1">
            <a:off x="4654889" y="1681143"/>
            <a:ext cx="0" cy="21922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Lige pilforbindelse 3"/>
          <p:cNvCxnSpPr/>
          <p:nvPr/>
        </p:nvCxnSpPr>
        <p:spPr>
          <a:xfrm>
            <a:off x="1211015" y="3790826"/>
            <a:ext cx="7113494" cy="26894"/>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Tekstfelt 5"/>
          <p:cNvSpPr txBox="1"/>
          <p:nvPr/>
        </p:nvSpPr>
        <p:spPr>
          <a:xfrm>
            <a:off x="1678754" y="2699016"/>
            <a:ext cx="927848" cy="981166"/>
          </a:xfrm>
          <a:prstGeom prst="rect">
            <a:avLst/>
          </a:prstGeom>
          <a:solidFill>
            <a:schemeClr val="bg1"/>
          </a:solidFill>
        </p:spPr>
        <p:txBody>
          <a:bodyPr wrap="square" rtlCol="0">
            <a:spAutoFit/>
          </a:bodyPr>
          <a:lstStyle/>
          <a:p>
            <a:pPr algn="ctr"/>
            <a:r>
              <a:rPr lang="da-DK" sz="1050" dirty="0"/>
              <a:t>Construction Act the </a:t>
            </a:r>
            <a:r>
              <a:rPr lang="da-DK" sz="1050" dirty="0" err="1"/>
              <a:t>Oresund</a:t>
            </a:r>
            <a:r>
              <a:rPr lang="da-DK" sz="1050" dirty="0"/>
              <a:t> Connection</a:t>
            </a:r>
          </a:p>
          <a:p>
            <a:pPr algn="ctr"/>
            <a:r>
              <a:rPr lang="da-DK" sz="788" dirty="0"/>
              <a:t>(4.6 billion Euros*)</a:t>
            </a:r>
          </a:p>
        </p:txBody>
      </p:sp>
      <p:sp>
        <p:nvSpPr>
          <p:cNvPr id="7" name="Tekstfelt 6"/>
          <p:cNvSpPr txBox="1"/>
          <p:nvPr/>
        </p:nvSpPr>
        <p:spPr>
          <a:xfrm>
            <a:off x="2574493" y="1659148"/>
            <a:ext cx="927848" cy="819583"/>
          </a:xfrm>
          <a:prstGeom prst="rect">
            <a:avLst/>
          </a:prstGeom>
          <a:noFill/>
        </p:spPr>
        <p:txBody>
          <a:bodyPr wrap="square" rtlCol="0">
            <a:spAutoFit/>
          </a:bodyPr>
          <a:lstStyle/>
          <a:p>
            <a:pPr algn="ctr"/>
            <a:r>
              <a:rPr lang="da-DK" sz="1050" dirty="0"/>
              <a:t>Construction Act CPH Metro 1+2</a:t>
            </a:r>
          </a:p>
          <a:p>
            <a:pPr algn="ctr"/>
            <a:r>
              <a:rPr lang="da-DK" sz="788" b="1" dirty="0"/>
              <a:t>(2.1 billion Euros*)</a:t>
            </a:r>
            <a:endParaRPr lang="da-DK" sz="788" dirty="0"/>
          </a:p>
        </p:txBody>
      </p:sp>
      <p:sp>
        <p:nvSpPr>
          <p:cNvPr id="8" name="Tekstfelt 7"/>
          <p:cNvSpPr txBox="1"/>
          <p:nvPr/>
        </p:nvSpPr>
        <p:spPr>
          <a:xfrm>
            <a:off x="4026166" y="1982665"/>
            <a:ext cx="1293998" cy="698333"/>
          </a:xfrm>
          <a:prstGeom prst="rect">
            <a:avLst/>
          </a:prstGeom>
          <a:solidFill>
            <a:schemeClr val="bg1"/>
          </a:solidFill>
        </p:spPr>
        <p:txBody>
          <a:bodyPr wrap="square" rtlCol="0">
            <a:spAutoFit/>
          </a:bodyPr>
          <a:lstStyle/>
          <a:p>
            <a:pPr algn="ctr"/>
            <a:r>
              <a:rPr lang="da-DK" sz="1050" dirty="0"/>
              <a:t>Split of metro </a:t>
            </a:r>
            <a:r>
              <a:rPr lang="da-DK" sz="1050" dirty="0" err="1"/>
              <a:t>activities</a:t>
            </a:r>
            <a:r>
              <a:rPr lang="da-DK" sz="1050" dirty="0"/>
              <a:t> </a:t>
            </a:r>
            <a:r>
              <a:rPr lang="da-DK" sz="1050" dirty="0" err="1"/>
              <a:t>into</a:t>
            </a:r>
            <a:r>
              <a:rPr lang="da-DK" sz="1050" dirty="0"/>
              <a:t> By &amp; Havn I/S</a:t>
            </a:r>
          </a:p>
          <a:p>
            <a:pPr algn="ctr"/>
            <a:r>
              <a:rPr lang="da-DK" sz="788" dirty="0"/>
              <a:t>(1,97 billion Euro </a:t>
            </a:r>
            <a:r>
              <a:rPr lang="da-DK" sz="788" dirty="0" err="1"/>
              <a:t>debt</a:t>
            </a:r>
            <a:r>
              <a:rPr lang="da-DK" sz="788" dirty="0"/>
              <a:t>***)</a:t>
            </a:r>
            <a:endParaRPr lang="da-DK" sz="1050" dirty="0"/>
          </a:p>
        </p:txBody>
      </p:sp>
      <p:sp>
        <p:nvSpPr>
          <p:cNvPr id="9" name="Tekstfelt 8"/>
          <p:cNvSpPr txBox="1"/>
          <p:nvPr/>
        </p:nvSpPr>
        <p:spPr>
          <a:xfrm>
            <a:off x="4057241" y="2962142"/>
            <a:ext cx="1206536" cy="738664"/>
          </a:xfrm>
          <a:prstGeom prst="rect">
            <a:avLst/>
          </a:prstGeom>
          <a:solidFill>
            <a:schemeClr val="bg1"/>
          </a:solidFill>
        </p:spPr>
        <p:txBody>
          <a:bodyPr wrap="square" rtlCol="0">
            <a:spAutoFit/>
          </a:bodyPr>
          <a:lstStyle/>
          <a:p>
            <a:pPr algn="ctr"/>
            <a:r>
              <a:rPr lang="da-DK" sz="1050" dirty="0"/>
              <a:t>Split of metro </a:t>
            </a:r>
            <a:r>
              <a:rPr lang="da-DK" sz="1050" dirty="0" err="1"/>
              <a:t>activities</a:t>
            </a:r>
            <a:r>
              <a:rPr lang="da-DK" sz="1050" dirty="0"/>
              <a:t> </a:t>
            </a:r>
            <a:r>
              <a:rPr lang="da-DK" sz="1050" dirty="0" err="1"/>
              <a:t>into</a:t>
            </a:r>
            <a:r>
              <a:rPr lang="da-DK" sz="1050" dirty="0"/>
              <a:t> Metroselskabet I/S</a:t>
            </a:r>
          </a:p>
        </p:txBody>
      </p:sp>
      <p:cxnSp>
        <p:nvCxnSpPr>
          <p:cNvPr id="10" name="Lige forbindelse 9"/>
          <p:cNvCxnSpPr>
            <a:stCxn id="7" idx="3"/>
            <a:endCxn id="8" idx="1"/>
          </p:cNvCxnSpPr>
          <p:nvPr/>
        </p:nvCxnSpPr>
        <p:spPr>
          <a:xfrm>
            <a:off x="3502341" y="2068940"/>
            <a:ext cx="523825" cy="262892"/>
          </a:xfrm>
          <a:prstGeom prst="line">
            <a:avLst/>
          </a:prstGeom>
          <a:ln>
            <a:solidFill>
              <a:schemeClr val="tx1"/>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Lige forbindelse 10"/>
          <p:cNvCxnSpPr>
            <a:stCxn id="7" idx="3"/>
          </p:cNvCxnSpPr>
          <p:nvPr/>
        </p:nvCxnSpPr>
        <p:spPr>
          <a:xfrm>
            <a:off x="3502341" y="2068940"/>
            <a:ext cx="715444" cy="867492"/>
          </a:xfrm>
          <a:prstGeom prst="line">
            <a:avLst/>
          </a:prstGeom>
          <a:ln>
            <a:solidFill>
              <a:schemeClr val="tx1"/>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Tekstfelt 11"/>
          <p:cNvSpPr txBox="1"/>
          <p:nvPr/>
        </p:nvSpPr>
        <p:spPr>
          <a:xfrm>
            <a:off x="4026166" y="1150228"/>
            <a:ext cx="1257447" cy="536750"/>
          </a:xfrm>
          <a:prstGeom prst="rect">
            <a:avLst/>
          </a:prstGeom>
          <a:noFill/>
        </p:spPr>
        <p:txBody>
          <a:bodyPr wrap="square" rtlCol="0">
            <a:spAutoFit/>
          </a:bodyPr>
          <a:lstStyle/>
          <a:p>
            <a:pPr algn="ctr"/>
            <a:r>
              <a:rPr lang="da-DK" sz="1050" dirty="0"/>
              <a:t>Construction Act CPH Metro Cityring</a:t>
            </a:r>
          </a:p>
          <a:p>
            <a:pPr algn="ctr"/>
            <a:r>
              <a:rPr lang="da-DK" sz="788" b="1" dirty="0"/>
              <a:t>(3.3 billion Euros**)</a:t>
            </a:r>
            <a:endParaRPr lang="da-DK" sz="788" dirty="0"/>
          </a:p>
        </p:txBody>
      </p:sp>
      <p:sp>
        <p:nvSpPr>
          <p:cNvPr id="13" name="Tekstfelt 12"/>
          <p:cNvSpPr txBox="1"/>
          <p:nvPr/>
        </p:nvSpPr>
        <p:spPr>
          <a:xfrm>
            <a:off x="6586587" y="2763891"/>
            <a:ext cx="1042144" cy="859915"/>
          </a:xfrm>
          <a:prstGeom prst="rect">
            <a:avLst/>
          </a:prstGeom>
          <a:solidFill>
            <a:schemeClr val="bg1"/>
          </a:solidFill>
        </p:spPr>
        <p:txBody>
          <a:bodyPr wrap="square" rtlCol="0">
            <a:spAutoFit/>
          </a:bodyPr>
          <a:lstStyle/>
          <a:p>
            <a:pPr algn="ctr"/>
            <a:r>
              <a:rPr lang="da-DK" sz="1050" dirty="0"/>
              <a:t>Construction Act the </a:t>
            </a:r>
            <a:r>
              <a:rPr lang="da-DK" sz="1050" dirty="0" err="1"/>
              <a:t>Fehmarn</a:t>
            </a:r>
            <a:r>
              <a:rPr lang="da-DK" sz="1050" dirty="0"/>
              <a:t> Connection</a:t>
            </a:r>
          </a:p>
          <a:p>
            <a:pPr algn="ctr"/>
            <a:r>
              <a:rPr lang="da-DK" sz="788" dirty="0"/>
              <a:t>(</a:t>
            </a:r>
            <a:r>
              <a:rPr lang="da-DK" sz="788" i="1" dirty="0"/>
              <a:t>8,4 billion Euros*)</a:t>
            </a:r>
          </a:p>
        </p:txBody>
      </p:sp>
      <p:sp>
        <p:nvSpPr>
          <p:cNvPr id="14" name="Tekstfelt 13"/>
          <p:cNvSpPr txBox="1"/>
          <p:nvPr/>
        </p:nvSpPr>
        <p:spPr>
          <a:xfrm>
            <a:off x="5651016" y="1150229"/>
            <a:ext cx="1125046" cy="981166"/>
          </a:xfrm>
          <a:prstGeom prst="rect">
            <a:avLst/>
          </a:prstGeom>
          <a:noFill/>
        </p:spPr>
        <p:txBody>
          <a:bodyPr wrap="square" rtlCol="0">
            <a:spAutoFit/>
          </a:bodyPr>
          <a:lstStyle/>
          <a:p>
            <a:pPr algn="ctr"/>
            <a:r>
              <a:rPr lang="da-DK" sz="1050" dirty="0"/>
              <a:t>Construction Act the Frederikssund Connection</a:t>
            </a:r>
          </a:p>
          <a:p>
            <a:pPr algn="ctr"/>
            <a:r>
              <a:rPr lang="da-DK" sz="788" dirty="0"/>
              <a:t>(</a:t>
            </a:r>
            <a:r>
              <a:rPr lang="en-US" sz="788" b="1" i="1" dirty="0"/>
              <a:t>266 million Euros****)</a:t>
            </a:r>
            <a:r>
              <a:rPr lang="da-DK" sz="788" dirty="0"/>
              <a:t> </a:t>
            </a:r>
          </a:p>
        </p:txBody>
      </p:sp>
      <p:sp>
        <p:nvSpPr>
          <p:cNvPr id="15" name="Tekstfelt 14"/>
          <p:cNvSpPr txBox="1"/>
          <p:nvPr/>
        </p:nvSpPr>
        <p:spPr>
          <a:xfrm>
            <a:off x="7617403" y="2727482"/>
            <a:ext cx="983060" cy="819583"/>
          </a:xfrm>
          <a:prstGeom prst="rect">
            <a:avLst/>
          </a:prstGeom>
          <a:noFill/>
        </p:spPr>
        <p:txBody>
          <a:bodyPr wrap="square" rtlCol="0">
            <a:spAutoFit/>
          </a:bodyPr>
          <a:lstStyle/>
          <a:p>
            <a:pPr algn="ctr"/>
            <a:r>
              <a:rPr lang="da-DK" sz="1050" dirty="0"/>
              <a:t>Construction Act the Capital Light </a:t>
            </a:r>
            <a:r>
              <a:rPr lang="da-DK" sz="1050" dirty="0" err="1"/>
              <a:t>Rail</a:t>
            </a:r>
            <a:endParaRPr lang="da-DK" sz="1050" dirty="0"/>
          </a:p>
          <a:p>
            <a:pPr algn="ctr"/>
            <a:r>
              <a:rPr lang="da-DK" sz="788" dirty="0"/>
              <a:t>(</a:t>
            </a:r>
            <a:r>
              <a:rPr lang="da-DK" sz="788" i="1" dirty="0"/>
              <a:t>830 million Euros***)</a:t>
            </a:r>
            <a:endParaRPr lang="da-DK" sz="788" dirty="0"/>
          </a:p>
        </p:txBody>
      </p:sp>
      <p:sp>
        <p:nvSpPr>
          <p:cNvPr id="16" name="Tekstfelt 15"/>
          <p:cNvSpPr txBox="1"/>
          <p:nvPr/>
        </p:nvSpPr>
        <p:spPr>
          <a:xfrm>
            <a:off x="5143893" y="2954556"/>
            <a:ext cx="1079902" cy="698333"/>
          </a:xfrm>
          <a:prstGeom prst="rect">
            <a:avLst/>
          </a:prstGeom>
          <a:noFill/>
        </p:spPr>
        <p:txBody>
          <a:bodyPr wrap="square" rtlCol="0">
            <a:spAutoFit/>
          </a:bodyPr>
          <a:lstStyle/>
          <a:p>
            <a:pPr algn="ctr"/>
            <a:r>
              <a:rPr lang="da-DK" sz="1050" dirty="0"/>
              <a:t>Construction Act CPH Metro Nordhavn</a:t>
            </a:r>
          </a:p>
          <a:p>
            <a:pPr algn="ctr"/>
            <a:r>
              <a:rPr lang="da-DK" sz="788" b="1" i="1" dirty="0"/>
              <a:t>(387 million Euros**)</a:t>
            </a:r>
            <a:endParaRPr lang="da-DK" sz="788" i="1" dirty="0"/>
          </a:p>
        </p:txBody>
      </p:sp>
      <p:sp>
        <p:nvSpPr>
          <p:cNvPr id="17" name="Tekstfelt 16"/>
          <p:cNvSpPr txBox="1"/>
          <p:nvPr/>
        </p:nvSpPr>
        <p:spPr>
          <a:xfrm>
            <a:off x="859149" y="3873387"/>
            <a:ext cx="927848" cy="253916"/>
          </a:xfrm>
          <a:prstGeom prst="rect">
            <a:avLst/>
          </a:prstGeom>
          <a:noFill/>
        </p:spPr>
        <p:txBody>
          <a:bodyPr wrap="square" rtlCol="0">
            <a:spAutoFit/>
          </a:bodyPr>
          <a:lstStyle/>
          <a:p>
            <a:pPr algn="ctr"/>
            <a:r>
              <a:rPr lang="da-DK" sz="1050" b="1" dirty="0"/>
              <a:t>1987</a:t>
            </a:r>
          </a:p>
        </p:txBody>
      </p:sp>
      <p:sp>
        <p:nvSpPr>
          <p:cNvPr id="18" name="Tekstfelt 17"/>
          <p:cNvSpPr txBox="1"/>
          <p:nvPr/>
        </p:nvSpPr>
        <p:spPr>
          <a:xfrm>
            <a:off x="1691932" y="3873387"/>
            <a:ext cx="927848" cy="253916"/>
          </a:xfrm>
          <a:prstGeom prst="rect">
            <a:avLst/>
          </a:prstGeom>
          <a:noFill/>
        </p:spPr>
        <p:txBody>
          <a:bodyPr wrap="square" rtlCol="0">
            <a:spAutoFit/>
          </a:bodyPr>
          <a:lstStyle/>
          <a:p>
            <a:pPr algn="ctr"/>
            <a:r>
              <a:rPr lang="da-DK" sz="1050" b="1" dirty="0"/>
              <a:t>1991</a:t>
            </a:r>
          </a:p>
        </p:txBody>
      </p:sp>
      <p:sp>
        <p:nvSpPr>
          <p:cNvPr id="19" name="Tekstfelt 18"/>
          <p:cNvSpPr txBox="1"/>
          <p:nvPr/>
        </p:nvSpPr>
        <p:spPr>
          <a:xfrm>
            <a:off x="2587611" y="3873387"/>
            <a:ext cx="927848" cy="253916"/>
          </a:xfrm>
          <a:prstGeom prst="rect">
            <a:avLst/>
          </a:prstGeom>
          <a:noFill/>
        </p:spPr>
        <p:txBody>
          <a:bodyPr wrap="square" rtlCol="0">
            <a:spAutoFit/>
          </a:bodyPr>
          <a:lstStyle/>
          <a:p>
            <a:pPr algn="ctr"/>
            <a:r>
              <a:rPr lang="da-DK" sz="1050" b="1" dirty="0"/>
              <a:t>1992/93</a:t>
            </a:r>
          </a:p>
        </p:txBody>
      </p:sp>
      <p:sp>
        <p:nvSpPr>
          <p:cNvPr id="20" name="Tekstfelt 19"/>
          <p:cNvSpPr txBox="1"/>
          <p:nvPr/>
        </p:nvSpPr>
        <p:spPr>
          <a:xfrm>
            <a:off x="4190965" y="3873387"/>
            <a:ext cx="927848" cy="253916"/>
          </a:xfrm>
          <a:prstGeom prst="rect">
            <a:avLst/>
          </a:prstGeom>
          <a:noFill/>
        </p:spPr>
        <p:txBody>
          <a:bodyPr wrap="square" rtlCol="0">
            <a:spAutoFit/>
          </a:bodyPr>
          <a:lstStyle/>
          <a:p>
            <a:pPr algn="ctr"/>
            <a:r>
              <a:rPr lang="da-DK" sz="1050" b="1" dirty="0"/>
              <a:t>2007</a:t>
            </a:r>
          </a:p>
        </p:txBody>
      </p:sp>
      <p:sp>
        <p:nvSpPr>
          <p:cNvPr id="21" name="Tekstfelt 20"/>
          <p:cNvSpPr txBox="1"/>
          <p:nvPr/>
        </p:nvSpPr>
        <p:spPr>
          <a:xfrm>
            <a:off x="6608892" y="3873387"/>
            <a:ext cx="927848" cy="253916"/>
          </a:xfrm>
          <a:prstGeom prst="rect">
            <a:avLst/>
          </a:prstGeom>
          <a:noFill/>
        </p:spPr>
        <p:txBody>
          <a:bodyPr wrap="square" rtlCol="0">
            <a:spAutoFit/>
          </a:bodyPr>
          <a:lstStyle/>
          <a:p>
            <a:pPr algn="ctr"/>
            <a:r>
              <a:rPr lang="da-DK" sz="1050" b="1" dirty="0"/>
              <a:t>2015</a:t>
            </a:r>
          </a:p>
        </p:txBody>
      </p:sp>
      <p:sp>
        <p:nvSpPr>
          <p:cNvPr id="22" name="Tekstfelt 21"/>
          <p:cNvSpPr txBox="1"/>
          <p:nvPr/>
        </p:nvSpPr>
        <p:spPr>
          <a:xfrm>
            <a:off x="5919738" y="3873387"/>
            <a:ext cx="927848" cy="253916"/>
          </a:xfrm>
          <a:prstGeom prst="rect">
            <a:avLst/>
          </a:prstGeom>
          <a:noFill/>
        </p:spPr>
        <p:txBody>
          <a:bodyPr wrap="square" rtlCol="0">
            <a:spAutoFit/>
          </a:bodyPr>
          <a:lstStyle/>
          <a:p>
            <a:pPr algn="ctr"/>
            <a:r>
              <a:rPr lang="da-DK" sz="1050" b="1" dirty="0"/>
              <a:t>2014</a:t>
            </a:r>
          </a:p>
        </p:txBody>
      </p:sp>
      <p:sp>
        <p:nvSpPr>
          <p:cNvPr id="23" name="Tekstfelt 22"/>
          <p:cNvSpPr txBox="1"/>
          <p:nvPr/>
        </p:nvSpPr>
        <p:spPr>
          <a:xfrm>
            <a:off x="7598618" y="3873387"/>
            <a:ext cx="1020632" cy="253916"/>
          </a:xfrm>
          <a:prstGeom prst="rect">
            <a:avLst/>
          </a:prstGeom>
          <a:noFill/>
        </p:spPr>
        <p:txBody>
          <a:bodyPr wrap="square" rtlCol="0">
            <a:spAutoFit/>
          </a:bodyPr>
          <a:lstStyle/>
          <a:p>
            <a:pPr algn="ctr"/>
            <a:r>
              <a:rPr lang="da-DK" sz="1050" b="1" dirty="0"/>
              <a:t>2016</a:t>
            </a:r>
          </a:p>
        </p:txBody>
      </p:sp>
      <p:sp>
        <p:nvSpPr>
          <p:cNvPr id="24" name="Tekstfelt 23"/>
          <p:cNvSpPr txBox="1"/>
          <p:nvPr/>
        </p:nvSpPr>
        <p:spPr>
          <a:xfrm>
            <a:off x="5219920" y="3873387"/>
            <a:ext cx="927848" cy="253916"/>
          </a:xfrm>
          <a:prstGeom prst="rect">
            <a:avLst/>
          </a:prstGeom>
          <a:noFill/>
        </p:spPr>
        <p:txBody>
          <a:bodyPr wrap="square" rtlCol="0">
            <a:spAutoFit/>
          </a:bodyPr>
          <a:lstStyle/>
          <a:p>
            <a:pPr algn="ctr"/>
            <a:r>
              <a:rPr lang="da-DK" sz="1050" b="1" dirty="0"/>
              <a:t>2013</a:t>
            </a:r>
          </a:p>
        </p:txBody>
      </p:sp>
      <p:sp>
        <p:nvSpPr>
          <p:cNvPr id="25" name="Tekstfelt 24"/>
          <p:cNvSpPr txBox="1"/>
          <p:nvPr/>
        </p:nvSpPr>
        <p:spPr>
          <a:xfrm>
            <a:off x="6562944" y="1603622"/>
            <a:ext cx="1042144" cy="698333"/>
          </a:xfrm>
          <a:prstGeom prst="rect">
            <a:avLst/>
          </a:prstGeom>
          <a:noFill/>
        </p:spPr>
        <p:txBody>
          <a:bodyPr wrap="square" rtlCol="0">
            <a:spAutoFit/>
          </a:bodyPr>
          <a:lstStyle/>
          <a:p>
            <a:pPr algn="ctr"/>
            <a:r>
              <a:rPr lang="da-DK" sz="1050" dirty="0"/>
              <a:t>Construction Act CPH Metro Sydhavnen</a:t>
            </a:r>
          </a:p>
          <a:p>
            <a:pPr algn="ctr"/>
            <a:r>
              <a:rPr lang="da-DK" sz="788" b="1" i="1" dirty="0"/>
              <a:t>(1.2 billion Euros**)</a:t>
            </a:r>
            <a:endParaRPr lang="da-DK" sz="1050" dirty="0"/>
          </a:p>
        </p:txBody>
      </p:sp>
      <p:cxnSp>
        <p:nvCxnSpPr>
          <p:cNvPr id="26" name="Lige forbindelse 25"/>
          <p:cNvCxnSpPr>
            <a:stCxn id="17" idx="0"/>
            <a:endCxn id="5" idx="2"/>
          </p:cNvCxnSpPr>
          <p:nvPr/>
        </p:nvCxnSpPr>
        <p:spPr>
          <a:xfrm flipV="1">
            <a:off x="1323073" y="2812225"/>
            <a:ext cx="0" cy="10611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Lige forbindelse 27"/>
          <p:cNvCxnSpPr>
            <a:stCxn id="19" idx="0"/>
            <a:endCxn id="7" idx="2"/>
          </p:cNvCxnSpPr>
          <p:nvPr/>
        </p:nvCxnSpPr>
        <p:spPr>
          <a:xfrm flipH="1" flipV="1">
            <a:off x="3038417" y="2334333"/>
            <a:ext cx="13118" cy="15390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Lige forbindelse 28"/>
          <p:cNvCxnSpPr>
            <a:stCxn id="24" idx="0"/>
            <a:endCxn id="16" idx="2"/>
          </p:cNvCxnSpPr>
          <p:nvPr/>
        </p:nvCxnSpPr>
        <p:spPr>
          <a:xfrm flipV="1">
            <a:off x="5683844" y="3629740"/>
            <a:ext cx="1" cy="2436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Lige forbindelse 29"/>
          <p:cNvCxnSpPr>
            <a:endCxn id="14" idx="2"/>
          </p:cNvCxnSpPr>
          <p:nvPr/>
        </p:nvCxnSpPr>
        <p:spPr>
          <a:xfrm flipV="1">
            <a:off x="6213538" y="1825413"/>
            <a:ext cx="1" cy="20479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Lige forbindelse 30"/>
          <p:cNvCxnSpPr>
            <a:stCxn id="23" idx="0"/>
            <a:endCxn id="15" idx="2"/>
          </p:cNvCxnSpPr>
          <p:nvPr/>
        </p:nvCxnSpPr>
        <p:spPr>
          <a:xfrm flipH="1" flipV="1">
            <a:off x="8108934" y="3523854"/>
            <a:ext cx="1" cy="3495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ight Brace 36"/>
          <p:cNvSpPr/>
          <p:nvPr/>
        </p:nvSpPr>
        <p:spPr>
          <a:xfrm rot="5400000">
            <a:off x="4659030" y="3121433"/>
            <a:ext cx="152032" cy="218894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33" name="Right Brace 37"/>
          <p:cNvSpPr/>
          <p:nvPr/>
        </p:nvSpPr>
        <p:spPr>
          <a:xfrm rot="5400000">
            <a:off x="7188291" y="3170064"/>
            <a:ext cx="139493" cy="213294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36" name="Tekstfelt 6"/>
          <p:cNvSpPr txBox="1"/>
          <p:nvPr/>
        </p:nvSpPr>
        <p:spPr>
          <a:xfrm>
            <a:off x="3640572" y="4249631"/>
            <a:ext cx="2158066" cy="523220"/>
          </a:xfrm>
          <a:prstGeom prst="rect">
            <a:avLst/>
          </a:prstGeom>
          <a:noFill/>
        </p:spPr>
        <p:txBody>
          <a:bodyPr wrap="square" rtlCol="0">
            <a:spAutoFit/>
          </a:bodyPr>
          <a:lstStyle/>
          <a:p>
            <a:pPr algn="ctr"/>
            <a:r>
              <a:rPr lang="da-DK" sz="1400" b="1" dirty="0"/>
              <a:t>Conversion of </a:t>
            </a:r>
            <a:r>
              <a:rPr lang="da-DK" sz="1400" b="1" dirty="0" err="1"/>
              <a:t>project</a:t>
            </a:r>
            <a:r>
              <a:rPr lang="da-DK" sz="1400" b="1" dirty="0"/>
              <a:t> </a:t>
            </a:r>
            <a:r>
              <a:rPr lang="da-DK" sz="1400" b="1" dirty="0" err="1"/>
              <a:t>companies</a:t>
            </a:r>
            <a:r>
              <a:rPr lang="da-DK" sz="1400" b="1" dirty="0"/>
              <a:t> to </a:t>
            </a:r>
            <a:r>
              <a:rPr lang="da-DK" sz="1400" b="1" dirty="0" err="1"/>
              <a:t>SOEs</a:t>
            </a:r>
            <a:r>
              <a:rPr lang="da-DK" sz="1400" b="1" dirty="0"/>
              <a:t> </a:t>
            </a:r>
          </a:p>
        </p:txBody>
      </p:sp>
      <p:sp>
        <p:nvSpPr>
          <p:cNvPr id="37" name="Tekstfelt 6"/>
          <p:cNvSpPr txBox="1"/>
          <p:nvPr/>
        </p:nvSpPr>
        <p:spPr>
          <a:xfrm>
            <a:off x="6223795" y="4249631"/>
            <a:ext cx="2100713" cy="523220"/>
          </a:xfrm>
          <a:prstGeom prst="rect">
            <a:avLst/>
          </a:prstGeom>
          <a:noFill/>
        </p:spPr>
        <p:txBody>
          <a:bodyPr wrap="square" rtlCol="0">
            <a:spAutoFit/>
          </a:bodyPr>
          <a:lstStyle/>
          <a:p>
            <a:pPr algn="ctr"/>
            <a:r>
              <a:rPr lang="da-DK" sz="1400" b="1" dirty="0" err="1"/>
              <a:t>Displacement</a:t>
            </a:r>
            <a:r>
              <a:rPr lang="da-DK" sz="1400" b="1" dirty="0"/>
              <a:t> </a:t>
            </a:r>
            <a:r>
              <a:rPr lang="da-DK" sz="1400" b="1" dirty="0" err="1"/>
              <a:t>into</a:t>
            </a:r>
            <a:r>
              <a:rPr lang="da-DK" sz="1400" b="1" dirty="0"/>
              <a:t> new hybrid models</a:t>
            </a:r>
          </a:p>
        </p:txBody>
      </p:sp>
      <p:sp>
        <p:nvSpPr>
          <p:cNvPr id="39" name="Tekstfelt 38"/>
          <p:cNvSpPr txBox="1"/>
          <p:nvPr/>
        </p:nvSpPr>
        <p:spPr>
          <a:xfrm>
            <a:off x="3369548" y="3877818"/>
            <a:ext cx="927848" cy="253916"/>
          </a:xfrm>
          <a:prstGeom prst="rect">
            <a:avLst/>
          </a:prstGeom>
          <a:solidFill>
            <a:schemeClr val="bg1"/>
          </a:solidFill>
        </p:spPr>
        <p:txBody>
          <a:bodyPr wrap="square" rtlCol="0">
            <a:spAutoFit/>
          </a:bodyPr>
          <a:lstStyle/>
          <a:p>
            <a:pPr algn="ctr"/>
            <a:r>
              <a:rPr lang="da-DK" sz="1050" b="1" dirty="0"/>
              <a:t>2005</a:t>
            </a:r>
          </a:p>
        </p:txBody>
      </p:sp>
      <p:sp>
        <p:nvSpPr>
          <p:cNvPr id="49" name="Tekstfelt 48"/>
          <p:cNvSpPr txBox="1"/>
          <p:nvPr/>
        </p:nvSpPr>
        <p:spPr>
          <a:xfrm>
            <a:off x="3388084" y="2996530"/>
            <a:ext cx="927848" cy="738664"/>
          </a:xfrm>
          <a:prstGeom prst="rect">
            <a:avLst/>
          </a:prstGeom>
          <a:noFill/>
        </p:spPr>
        <p:txBody>
          <a:bodyPr wrap="square" rtlCol="0">
            <a:spAutoFit/>
          </a:bodyPr>
          <a:lstStyle/>
          <a:p>
            <a:pPr algn="ctr"/>
            <a:r>
              <a:rPr lang="da-DK" sz="1050" dirty="0"/>
              <a:t>Construction </a:t>
            </a:r>
            <a:r>
              <a:rPr lang="da-DK" sz="1050" dirty="0" err="1"/>
              <a:t>Acts</a:t>
            </a:r>
            <a:r>
              <a:rPr lang="da-DK" sz="1050" dirty="0"/>
              <a:t> </a:t>
            </a:r>
            <a:r>
              <a:rPr lang="da-DK" sz="1050" dirty="0" err="1"/>
              <a:t>merged</a:t>
            </a:r>
            <a:r>
              <a:rPr lang="da-DK" sz="1050" dirty="0"/>
              <a:t> </a:t>
            </a:r>
            <a:r>
              <a:rPr lang="da-DK" sz="1050" dirty="0" err="1"/>
              <a:t>into</a:t>
            </a:r>
            <a:r>
              <a:rPr lang="da-DK" sz="1050" dirty="0"/>
              <a:t> Sund &amp; Bælt Holding</a:t>
            </a:r>
          </a:p>
        </p:txBody>
      </p:sp>
      <p:cxnSp>
        <p:nvCxnSpPr>
          <p:cNvPr id="59" name="Vinklet forbindelse 58"/>
          <p:cNvCxnSpPr/>
          <p:nvPr/>
        </p:nvCxnSpPr>
        <p:spPr>
          <a:xfrm>
            <a:off x="1786997" y="2413998"/>
            <a:ext cx="1601087" cy="960479"/>
          </a:xfrm>
          <a:prstGeom prst="bentConnector3">
            <a:avLst>
              <a:gd name="adj1" fmla="val 47061"/>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1" name="Vinklet forbindelse 60"/>
          <p:cNvCxnSpPr>
            <a:stCxn id="6" idx="3"/>
            <a:endCxn id="49" idx="1"/>
          </p:cNvCxnSpPr>
          <p:nvPr/>
        </p:nvCxnSpPr>
        <p:spPr>
          <a:xfrm>
            <a:off x="2606602" y="3189599"/>
            <a:ext cx="781482" cy="176263"/>
          </a:xfrm>
          <a:prstGeom prst="bentConnector3">
            <a:avLst>
              <a:gd name="adj1" fmla="val 50000"/>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72" name="Tekstfelt 71"/>
          <p:cNvSpPr txBox="1"/>
          <p:nvPr/>
        </p:nvSpPr>
        <p:spPr>
          <a:xfrm>
            <a:off x="1678548" y="1514718"/>
            <a:ext cx="927848" cy="577081"/>
          </a:xfrm>
          <a:prstGeom prst="rect">
            <a:avLst/>
          </a:prstGeom>
          <a:noFill/>
        </p:spPr>
        <p:txBody>
          <a:bodyPr wrap="square" rtlCol="0">
            <a:spAutoFit/>
          </a:bodyPr>
          <a:lstStyle/>
          <a:p>
            <a:pPr algn="ctr"/>
            <a:r>
              <a:rPr lang="da-DK" sz="1050" dirty="0"/>
              <a:t>Sund &amp; Bælt Holding A/S </a:t>
            </a:r>
            <a:r>
              <a:rPr lang="da-DK" sz="1050" dirty="0" err="1"/>
              <a:t>established</a:t>
            </a:r>
            <a:endParaRPr lang="da-DK" sz="1050" dirty="0"/>
          </a:p>
        </p:txBody>
      </p:sp>
      <p:sp>
        <p:nvSpPr>
          <p:cNvPr id="5" name="Tekstfelt 4"/>
          <p:cNvSpPr txBox="1"/>
          <p:nvPr/>
        </p:nvSpPr>
        <p:spPr>
          <a:xfrm>
            <a:off x="859149" y="1975457"/>
            <a:ext cx="927848" cy="981166"/>
          </a:xfrm>
          <a:prstGeom prst="rect">
            <a:avLst/>
          </a:prstGeom>
          <a:noFill/>
        </p:spPr>
        <p:txBody>
          <a:bodyPr wrap="square" rtlCol="0">
            <a:spAutoFit/>
          </a:bodyPr>
          <a:lstStyle/>
          <a:p>
            <a:pPr algn="ctr"/>
            <a:r>
              <a:rPr lang="da-DK" sz="1050" dirty="0"/>
              <a:t>Construction Act the Great </a:t>
            </a:r>
            <a:r>
              <a:rPr lang="da-DK" sz="1050" dirty="0" err="1"/>
              <a:t>Belt</a:t>
            </a:r>
            <a:r>
              <a:rPr lang="da-DK" sz="1050" dirty="0"/>
              <a:t> Connection </a:t>
            </a:r>
          </a:p>
          <a:p>
            <a:pPr algn="ctr"/>
            <a:r>
              <a:rPr lang="da-DK" sz="788" dirty="0"/>
              <a:t>(6.7 billion Euros*)</a:t>
            </a:r>
          </a:p>
        </p:txBody>
      </p:sp>
      <p:sp>
        <p:nvSpPr>
          <p:cNvPr id="94" name="Right Brace 36"/>
          <p:cNvSpPr/>
          <p:nvPr/>
        </p:nvSpPr>
        <p:spPr>
          <a:xfrm rot="5400000">
            <a:off x="2222130" y="3126346"/>
            <a:ext cx="152032" cy="218894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96" name="Tekstfelt 6"/>
          <p:cNvSpPr txBox="1"/>
          <p:nvPr/>
        </p:nvSpPr>
        <p:spPr>
          <a:xfrm>
            <a:off x="1192432" y="4249631"/>
            <a:ext cx="2177116" cy="738664"/>
          </a:xfrm>
          <a:prstGeom prst="rect">
            <a:avLst/>
          </a:prstGeom>
          <a:noFill/>
        </p:spPr>
        <p:txBody>
          <a:bodyPr wrap="square" rtlCol="0">
            <a:spAutoFit/>
          </a:bodyPr>
          <a:lstStyle/>
          <a:p>
            <a:pPr algn="ctr"/>
            <a:r>
              <a:rPr lang="da-DK" sz="1400" b="1" dirty="0" err="1"/>
              <a:t>Layering</a:t>
            </a:r>
            <a:r>
              <a:rPr lang="da-DK" sz="1400" b="1" dirty="0"/>
              <a:t> of the SGM as new model for </a:t>
            </a:r>
            <a:r>
              <a:rPr lang="da-DK" sz="1400" b="1" dirty="0" err="1"/>
              <a:t>infrastructure</a:t>
            </a:r>
            <a:r>
              <a:rPr lang="da-DK" sz="1400" b="1" dirty="0"/>
              <a:t>  </a:t>
            </a:r>
          </a:p>
        </p:txBody>
      </p:sp>
      <p:sp>
        <p:nvSpPr>
          <p:cNvPr id="44" name="Pladsholder til tekst 3"/>
          <p:cNvSpPr txBox="1">
            <a:spLocks/>
          </p:cNvSpPr>
          <p:nvPr/>
        </p:nvSpPr>
        <p:spPr>
          <a:xfrm>
            <a:off x="430361" y="291314"/>
            <a:ext cx="8449056" cy="650060"/>
          </a:xfrm>
        </p:spPr>
        <p:txBody>
          <a:bodyPr>
            <a:no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da-DK" sz="2400" b="1" dirty="0"/>
          </a:p>
        </p:txBody>
      </p:sp>
      <p:sp>
        <p:nvSpPr>
          <p:cNvPr id="34" name="Text Placeholder 33"/>
          <p:cNvSpPr>
            <a:spLocks noGrp="1"/>
          </p:cNvSpPr>
          <p:nvPr>
            <p:ph type="body" sz="quarter" idx="10"/>
          </p:nvPr>
        </p:nvSpPr>
        <p:spPr/>
        <p:txBody>
          <a:bodyPr>
            <a:normAutofit lnSpcReduction="10000"/>
          </a:bodyPr>
          <a:lstStyle/>
          <a:p>
            <a:r>
              <a:rPr lang="da-DK" dirty="0">
                <a:solidFill>
                  <a:schemeClr val="tx1"/>
                </a:solidFill>
              </a:rPr>
              <a:t>Timeline of the </a:t>
            </a:r>
            <a:r>
              <a:rPr lang="da-DK" dirty="0" err="1">
                <a:solidFill>
                  <a:schemeClr val="tx1"/>
                </a:solidFill>
              </a:rPr>
              <a:t>politically</a:t>
            </a:r>
            <a:r>
              <a:rPr lang="da-DK" dirty="0">
                <a:solidFill>
                  <a:schemeClr val="tx1"/>
                </a:solidFill>
              </a:rPr>
              <a:t> </a:t>
            </a:r>
            <a:r>
              <a:rPr lang="da-DK" dirty="0" err="1">
                <a:solidFill>
                  <a:schemeClr val="tx1"/>
                </a:solidFill>
              </a:rPr>
              <a:t>decided</a:t>
            </a:r>
            <a:r>
              <a:rPr lang="da-DK" dirty="0">
                <a:solidFill>
                  <a:schemeClr val="tx1"/>
                </a:solidFill>
              </a:rPr>
              <a:t> </a:t>
            </a:r>
            <a:r>
              <a:rPr lang="da-DK" dirty="0" err="1">
                <a:solidFill>
                  <a:schemeClr val="tx1"/>
                </a:solidFill>
              </a:rPr>
              <a:t>projects</a:t>
            </a:r>
            <a:r>
              <a:rPr lang="en-US" dirty="0">
                <a:solidFill>
                  <a:schemeClr val="tx1"/>
                </a:solidFill>
              </a:rPr>
              <a:t> </a:t>
            </a:r>
            <a:r>
              <a:rPr lang="en-US" sz="1700" dirty="0">
                <a:solidFill>
                  <a:schemeClr val="tx1"/>
                </a:solidFill>
              </a:rPr>
              <a:t>(project volume: 30 billion euros)</a:t>
            </a:r>
            <a:endParaRPr lang="da-DK" sz="1700" dirty="0">
              <a:solidFill>
                <a:schemeClr val="tx1"/>
              </a:solidFill>
            </a:endParaRPr>
          </a:p>
        </p:txBody>
      </p:sp>
      <p:pic>
        <p:nvPicPr>
          <p:cNvPr id="47" name="Picture 3"/>
          <p:cNvPicPr>
            <a:picLocks noGrp="1" noChangeAspect="1" noChangeArrowheads="1"/>
          </p:cNvPicPr>
          <p:nvPr>
            <p:ph sz="quarter" idx="4294967295"/>
          </p:nvPr>
        </p:nvPicPr>
        <p:blipFill>
          <a:blip r:embed="rId2" cstate="screen">
            <a:extLst>
              <a:ext uri="{28A0092B-C50C-407E-A947-70E740481C1C}">
                <a14:useLocalDpi xmlns:a14="http://schemas.microsoft.com/office/drawing/2010/main" val="0"/>
              </a:ext>
            </a:extLst>
          </a:blip>
          <a:srcRect/>
          <a:stretch>
            <a:fillRect/>
          </a:stretch>
        </p:blipFill>
        <p:spPr bwMode="auto">
          <a:xfrm>
            <a:off x="912712" y="1659148"/>
            <a:ext cx="766042" cy="383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734215" y="2502071"/>
            <a:ext cx="773489" cy="224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Picture 9"/>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689294" y="1443202"/>
            <a:ext cx="677970" cy="253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 name="Picture 9"/>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330028" y="2748375"/>
            <a:ext cx="677970" cy="253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 name="Picture 15"/>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685600" y="2413998"/>
            <a:ext cx="815427" cy="40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 name="Picture 12"/>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217785" y="1759717"/>
            <a:ext cx="836672" cy="264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 name="Picture 18"/>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6021442" y="756848"/>
            <a:ext cx="408537" cy="408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 name="Picture 9"/>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321642" y="928725"/>
            <a:ext cx="677970" cy="253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9"/>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733831" y="1400110"/>
            <a:ext cx="677970" cy="253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 name="Picture 9"/>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336423" y="2760496"/>
            <a:ext cx="677970" cy="253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 name="Picture 24"/>
          <p:cNvPicPr>
            <a:picLocks noGrp="1" noChangeAspect="1" noChangeArrowheads="1"/>
          </p:cNvPicPr>
          <p:nvPr>
            <p:ph sz="quarter" idx="4294967295"/>
          </p:nvPr>
        </p:nvPicPr>
        <p:blipFill>
          <a:blip r:embed="rId8" cstate="screen">
            <a:extLst>
              <a:ext uri="{28A0092B-C50C-407E-A947-70E740481C1C}">
                <a14:useLocalDpi xmlns:a14="http://schemas.microsoft.com/office/drawing/2010/main" val="0"/>
              </a:ext>
            </a:extLst>
          </a:blip>
          <a:srcRect/>
          <a:stretch>
            <a:fillRect/>
          </a:stretch>
        </p:blipFill>
        <p:spPr bwMode="auto">
          <a:xfrm>
            <a:off x="7726257" y="2518401"/>
            <a:ext cx="706092" cy="229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545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500"/>
                                  </p:stCondLst>
                                  <p:childTnLst>
                                    <p:set>
                                      <p:cBhvr>
                                        <p:cTn id="13" dur="1" fill="hold">
                                          <p:stCondLst>
                                            <p:cond delay="0"/>
                                          </p:stCondLst>
                                        </p:cTn>
                                        <p:tgtEl>
                                          <p:spTgt spid="50"/>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nodeType="afterEffect">
                                  <p:stCondLst>
                                    <p:cond delay="500"/>
                                  </p:stCondLst>
                                  <p:childTnLst>
                                    <p:set>
                                      <p:cBhvr>
                                        <p:cTn id="16" dur="1" fill="hold">
                                          <p:stCondLst>
                                            <p:cond delay="0"/>
                                          </p:stCondLst>
                                        </p:cTn>
                                        <p:tgtEl>
                                          <p:spTgt spid="51"/>
                                        </p:tgtEl>
                                        <p:attrNameLst>
                                          <p:attrName>style.visibility</p:attrName>
                                        </p:attrNameLst>
                                      </p:cBhvr>
                                      <p:to>
                                        <p:strVal val="visible"/>
                                      </p:to>
                                    </p:set>
                                  </p:childTnLst>
                                </p:cTn>
                              </p:par>
                            </p:childTnLst>
                          </p:cTn>
                        </p:par>
                        <p:par>
                          <p:cTn id="17" fill="hold">
                            <p:stCondLst>
                              <p:cond delay="1000"/>
                            </p:stCondLst>
                            <p:childTnLst>
                              <p:par>
                                <p:cTn id="18" presetID="1" presetClass="entr" presetSubtype="0" fill="hold" nodeType="afterEffect">
                                  <p:stCondLst>
                                    <p:cond delay="500"/>
                                  </p:stCondLst>
                                  <p:childTnLst>
                                    <p:set>
                                      <p:cBhvr>
                                        <p:cTn id="19" dur="1" fill="hold">
                                          <p:stCondLst>
                                            <p:cond delay="0"/>
                                          </p:stCondLst>
                                        </p:cTn>
                                        <p:tgtEl>
                                          <p:spTgt spid="52"/>
                                        </p:tgtEl>
                                        <p:attrNameLst>
                                          <p:attrName>style.visibility</p:attrName>
                                        </p:attrNameLst>
                                      </p:cBhvr>
                                      <p:to>
                                        <p:strVal val="visible"/>
                                      </p:to>
                                    </p:set>
                                  </p:childTnLst>
                                </p:cTn>
                              </p:par>
                            </p:childTnLst>
                          </p:cTn>
                        </p:par>
                        <p:par>
                          <p:cTn id="20" fill="hold">
                            <p:stCondLst>
                              <p:cond delay="1500"/>
                            </p:stCondLst>
                            <p:childTnLst>
                              <p:par>
                                <p:cTn id="21" presetID="1" presetClass="entr" presetSubtype="0" fill="hold" nodeType="afterEffect">
                                  <p:stCondLst>
                                    <p:cond delay="500"/>
                                  </p:stCondLst>
                                  <p:childTnLst>
                                    <p:set>
                                      <p:cBhvr>
                                        <p:cTn id="22" dur="1" fill="hold">
                                          <p:stCondLst>
                                            <p:cond delay="0"/>
                                          </p:stCondLst>
                                        </p:cTn>
                                        <p:tgtEl>
                                          <p:spTgt spid="53"/>
                                        </p:tgtEl>
                                        <p:attrNameLst>
                                          <p:attrName>style.visibility</p:attrName>
                                        </p:attrNameLst>
                                      </p:cBhvr>
                                      <p:to>
                                        <p:strVal val="visible"/>
                                      </p:to>
                                    </p:set>
                                  </p:childTnLst>
                                </p:cTn>
                              </p:par>
                            </p:childTnLst>
                          </p:cTn>
                        </p:par>
                        <p:par>
                          <p:cTn id="23" fill="hold">
                            <p:stCondLst>
                              <p:cond delay="2000"/>
                            </p:stCondLst>
                            <p:childTnLst>
                              <p:par>
                                <p:cTn id="24" presetID="1" presetClass="entr" presetSubtype="0" fill="hold" nodeType="afterEffect">
                                  <p:stCondLst>
                                    <p:cond delay="500"/>
                                  </p:stCondLst>
                                  <p:childTnLst>
                                    <p:set>
                                      <p:cBhvr>
                                        <p:cTn id="25" dur="1" fill="hold">
                                          <p:stCondLst>
                                            <p:cond delay="0"/>
                                          </p:stCondLst>
                                        </p:cTn>
                                        <p:tgtEl>
                                          <p:spTgt spid="55"/>
                                        </p:tgtEl>
                                        <p:attrNameLst>
                                          <p:attrName>style.visibility</p:attrName>
                                        </p:attrNameLst>
                                      </p:cBhvr>
                                      <p:to>
                                        <p:strVal val="visible"/>
                                      </p:to>
                                    </p:set>
                                  </p:childTnLst>
                                </p:cTn>
                              </p:par>
                            </p:childTnLst>
                          </p:cTn>
                        </p:par>
                        <p:par>
                          <p:cTn id="26" fill="hold">
                            <p:stCondLst>
                              <p:cond delay="2500"/>
                            </p:stCondLst>
                            <p:childTnLst>
                              <p:par>
                                <p:cTn id="27" presetID="1" presetClass="entr" presetSubtype="0" fill="hold" nodeType="afterEffect">
                                  <p:stCondLst>
                                    <p:cond delay="500"/>
                                  </p:stCondLst>
                                  <p:childTnLst>
                                    <p:set>
                                      <p:cBhvr>
                                        <p:cTn id="28" dur="1" fill="hold">
                                          <p:stCondLst>
                                            <p:cond delay="0"/>
                                          </p:stCondLst>
                                        </p:cTn>
                                        <p:tgtEl>
                                          <p:spTgt spid="60"/>
                                        </p:tgtEl>
                                        <p:attrNameLst>
                                          <p:attrName>style.visibility</p:attrName>
                                        </p:attrNameLst>
                                      </p:cBhvr>
                                      <p:to>
                                        <p:strVal val="visible"/>
                                      </p:to>
                                    </p:set>
                                  </p:childTnLst>
                                </p:cTn>
                              </p:par>
                            </p:childTnLst>
                          </p:cTn>
                        </p:par>
                        <p:par>
                          <p:cTn id="29" fill="hold">
                            <p:stCondLst>
                              <p:cond delay="3000"/>
                            </p:stCondLst>
                            <p:childTnLst>
                              <p:par>
                                <p:cTn id="30" presetID="1" presetClass="entr" presetSubtype="0" fill="hold" nodeType="afterEffect">
                                  <p:stCondLst>
                                    <p:cond delay="500"/>
                                  </p:stCondLst>
                                  <p:childTnLst>
                                    <p:set>
                                      <p:cBhvr>
                                        <p:cTn id="31" dur="1" fill="hold">
                                          <p:stCondLst>
                                            <p:cond delay="0"/>
                                          </p:stCondLst>
                                        </p:cTn>
                                        <p:tgtEl>
                                          <p:spTgt spid="62"/>
                                        </p:tgtEl>
                                        <p:attrNameLst>
                                          <p:attrName>style.visibility</p:attrName>
                                        </p:attrNameLst>
                                      </p:cBhvr>
                                      <p:to>
                                        <p:strVal val="visible"/>
                                      </p:to>
                                    </p:set>
                                  </p:childTnLst>
                                </p:cTn>
                              </p:par>
                            </p:childTnLst>
                          </p:cTn>
                        </p:par>
                        <p:par>
                          <p:cTn id="32" fill="hold">
                            <p:stCondLst>
                              <p:cond delay="3500"/>
                            </p:stCondLst>
                            <p:childTnLst>
                              <p:par>
                                <p:cTn id="33" presetID="1" presetClass="entr" presetSubtype="0" fill="hold" nodeType="afterEffect">
                                  <p:stCondLst>
                                    <p:cond delay="500"/>
                                  </p:stCondLst>
                                  <p:childTnLst>
                                    <p:set>
                                      <p:cBhvr>
                                        <p:cTn id="34" dur="1" fill="hold">
                                          <p:stCondLst>
                                            <p:cond delay="0"/>
                                          </p:stCondLst>
                                        </p:cTn>
                                        <p:tgtEl>
                                          <p:spTgt spid="63"/>
                                        </p:tgtEl>
                                        <p:attrNameLst>
                                          <p:attrName>style.visibility</p:attrName>
                                        </p:attrNameLst>
                                      </p:cBhvr>
                                      <p:to>
                                        <p:strVal val="visible"/>
                                      </p:to>
                                    </p:set>
                                  </p:childTnLst>
                                </p:cTn>
                              </p:par>
                            </p:childTnLst>
                          </p:cTn>
                        </p:par>
                        <p:par>
                          <p:cTn id="35" fill="hold">
                            <p:stCondLst>
                              <p:cond delay="4000"/>
                            </p:stCondLst>
                            <p:childTnLst>
                              <p:par>
                                <p:cTn id="36" presetID="1" presetClass="entr" presetSubtype="0" fill="hold" nodeType="afterEffect">
                                  <p:stCondLst>
                                    <p:cond delay="500"/>
                                  </p:stCondLst>
                                  <p:childTnLst>
                                    <p:set>
                                      <p:cBhvr>
                                        <p:cTn id="37"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itle Slides">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lassisk kontor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tent Slides - Pictur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BC29BC07FE2BB46AF5224F684219C8B" ma:contentTypeVersion="1" ma:contentTypeDescription="Create a new document." ma:contentTypeScope="" ma:versionID="dc767dc6a6b6d55af0f0d698a45e0b34">
  <xsd:schema xmlns:xsd="http://www.w3.org/2001/XMLSchema" xmlns:xs="http://www.w3.org/2001/XMLSchema" xmlns:p="http://schemas.microsoft.com/office/2006/metadata/properties" xmlns:ns1="http://schemas.microsoft.com/sharepoint/v3" targetNamespace="http://schemas.microsoft.com/office/2006/metadata/properties" ma:root="true" ma:fieldsID="a447206dab0015f8b9f8924535193e8c"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EF061886-A6B2-4AC7-8398-3DC806DA4D6C}">
  <ds:schemaRefs>
    <ds:schemaRef ds:uri="http://schemas.microsoft.com/sharepoint/v3/contenttype/forms"/>
  </ds:schemaRefs>
</ds:datastoreItem>
</file>

<file path=customXml/itemProps2.xml><?xml version="1.0" encoding="utf-8"?>
<ds:datastoreItem xmlns:ds="http://schemas.openxmlformats.org/officeDocument/2006/customXml" ds:itemID="{9A46ABF9-A021-4776-A5A5-26C5441FE4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50CD774-C46D-4492-9C14-B8B691B83853}">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2268</Words>
  <Application>Microsoft Office PowerPoint</Application>
  <PresentationFormat>On-screen Show (16:9)</PresentationFormat>
  <Paragraphs>250</Paragraphs>
  <Slides>17</Slides>
  <Notes>4</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17</vt:i4>
      </vt:variant>
    </vt:vector>
  </HeadingPairs>
  <TitlesOfParts>
    <vt:vector size="23" baseType="lpstr">
      <vt:lpstr>Arial</vt:lpstr>
      <vt:lpstr>Calibri</vt:lpstr>
      <vt:lpstr>Times New Roman</vt:lpstr>
      <vt:lpstr>Title Slides</vt:lpstr>
      <vt:lpstr>Content Slides</vt:lpstr>
      <vt:lpstr>Content Slides - Picture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CBS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CBS EA</dc:creator>
  <cp:lastModifiedBy>Elina Vikstedt (TAU)</cp:lastModifiedBy>
  <cp:revision>561</cp:revision>
  <cp:lastPrinted>2016-12-19T10:03:46Z</cp:lastPrinted>
  <dcterms:created xsi:type="dcterms:W3CDTF">2013-11-09T16:46:18Z</dcterms:created>
  <dcterms:modified xsi:type="dcterms:W3CDTF">2020-11-04T14:27:41Z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0x0101004BC29BC07FE2BB46AF5224F684219C8B</vt:lpwstr>
  </property>
</Properties>
</file>