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6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Times" panose="02020603050405020304" pitchFamily="18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860EFA-9AD5-48E0-89B9-B88BF8C389FC}">
  <a:tblStyle styleId="{8E860EFA-9AD5-48E0-89B9-B88BF8C389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PAGE COUVERTURE (option 1)</a:t>
            </a:r>
            <a:b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12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REMARQUE : À lire avant d’utiliser le gabarit</a:t>
            </a:r>
            <a:endParaRPr sz="1200" b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Les éléments suivants du gabarit ne peuvent pas être modifiés :</a:t>
            </a:r>
            <a:b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En-tête institutionnel grenat (Université d’Ottawa | University of Ottawa)</a:t>
            </a:r>
            <a:b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Pied de page institutionnel comprenant la bande grise et grenat ainsi que le logo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Les éléments suivants du gabarit peuvent être modifiés :</a:t>
            </a:r>
            <a:b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L’adresse Web uOttawa.ca dans le pied de page peut être personnalisée afin de répondre aux besoins de l’utilisateur et le nom du document peut être inséré à la droite de l’URL si nécessaire. Vous pouvez simplement taper l’adresse Web désirée dans la boîte appropriée</a:t>
            </a: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La photo ou l’image de fond peut être remplacée par celle de votre choix</a:t>
            </a: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COVER PAGE (option 1)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NOTE: Read before using template</a:t>
            </a:r>
            <a:endParaRPr sz="1200" b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following elements of the template must remain untouched and cannot be modified: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Corporate (Université d'Ottawa | University of Ottawa) garnet header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Corporate uOttawa footer including the grey/garnet stripe and logo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following elements of the template may be customized: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You may include the uOttawa.ca URL of your choice in the footer, and insert the name of the document to the right of the URL, if needed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The URL can be customized to a specific URL by following these simple steps: On the PowerPoint View tab, in the Master Views group, select Slide Master. Select the third slide on the left side panel, and type in the desired URL on the slide</a:t>
            </a:r>
            <a:b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• The photo or background image may be replaced by the photo or background image of your choice 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1a077fcd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1a077fcd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a1a077fcde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1a077fcd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1a077fcd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a1a077fcde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f188ce36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f188ce36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9f188ce36b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1a077fcd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1a077fcd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a1a077fcde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1a077fcd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1a077fcd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a1a077fcde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1a077fc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1a077fcd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a1a077fcde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1a077fcd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1a077fcd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a1a077fcd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a077fcd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1a077fcd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a1a077fcde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f188ce36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f188ce36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9f188ce36b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1a077fcd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1a077fcd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a1a077fcde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fd49f86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fd49f86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9fd49f866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fd49f86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fd49f86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9fd49f866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41" y="6652164"/>
            <a:ext cx="9166412" cy="2133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-6643" y="5768214"/>
            <a:ext cx="9165584" cy="88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pic>
        <p:nvPicPr>
          <p:cNvPr id="18" name="Google Shape;18;p2" descr="to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1866"/>
            <a:ext cx="9144002" cy="384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179512" y="6152115"/>
            <a:ext cx="4536504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69C95"/>
                </a:solidFill>
                <a:latin typeface="Arial"/>
                <a:ea typeface="Arial"/>
                <a:cs typeface="Arial"/>
                <a:sym typeface="Arial"/>
              </a:rPr>
              <a:t>uOttawa.ca</a:t>
            </a:r>
            <a:endParaRPr sz="1200" b="1" i="0">
              <a:solidFill>
                <a:srgbClr val="A69C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 descr="uOttawa_HOR_WG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367" y="5947834"/>
            <a:ext cx="1697566" cy="45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 rot="5400000">
            <a:off x="2628900" y="-419100"/>
            <a:ext cx="38862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 rot="5400000">
            <a:off x="4972050" y="1924050"/>
            <a:ext cx="5029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 rot="5400000">
            <a:off x="1009650" y="57150"/>
            <a:ext cx="50292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3020925" y="5968775"/>
            <a:ext cx="22656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86977" y="5915102"/>
            <a:ext cx="1950850" cy="7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 descr="image_Cover2_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657600" y="2490787"/>
            <a:ext cx="4648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657600" y="990600"/>
            <a:ext cx="4648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3810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3810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image_Page2b_PP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99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8663717" y="200778"/>
            <a:ext cx="4320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g.ca/docs/the_governance_continuum_a_pgex_working_paper_pd_18577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l="1858" r="4031"/>
          <a:stretch/>
        </p:blipFill>
        <p:spPr>
          <a:xfrm>
            <a:off x="0" y="116632"/>
            <a:ext cx="9144000" cy="65787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1688352" y="2852936"/>
            <a:ext cx="78511" cy="1224136"/>
          </a:xfrm>
          <a:prstGeom prst="rect">
            <a:avLst/>
          </a:prstGeom>
          <a:solidFill>
            <a:srgbClr val="8F001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rgbClr val="A69C95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1763688" y="2852936"/>
            <a:ext cx="7380312" cy="1224136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872208" y="2852936"/>
            <a:ext cx="716428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Canada’s Departmental Corporations: Hybrid Governance for Hybrid Times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“Value of hybridity – hybridity of value”.</a:t>
            </a:r>
            <a:endParaRPr sz="1300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IRSPM Special Interest Group (SIG) on Governing and Managing Hybridity</a:t>
            </a:r>
            <a:endParaRPr sz="1600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Tampere (Finland) and virtual</a:t>
            </a:r>
            <a:endParaRPr sz="1000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 &amp; 5 November 2020</a:t>
            </a:r>
            <a:endParaRPr sz="1000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714625" y="4334000"/>
            <a:ext cx="73803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Jennifer Hall, Ph.d (Candidate), University of Victoria</a:t>
            </a:r>
            <a:endParaRPr>
              <a:solidFill>
                <a:srgbClr val="D9D9D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Michael A. O’Neill, Ph.D., M.Ed, University of Ottawa</a:t>
            </a:r>
            <a:endParaRPr>
              <a:solidFill>
                <a:srgbClr val="D9D9D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6" name="Google Shape;86;p15"/>
          <p:cNvGrpSpPr/>
          <p:nvPr/>
        </p:nvGrpSpPr>
        <p:grpSpPr>
          <a:xfrm>
            <a:off x="-14941" y="5710664"/>
            <a:ext cx="9173898" cy="1097257"/>
            <a:chOff x="-14941" y="5768214"/>
            <a:chExt cx="9173898" cy="1097257"/>
          </a:xfrm>
        </p:grpSpPr>
        <p:pic>
          <p:nvPicPr>
            <p:cNvPr id="87" name="Google Shape;87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4941" y="6652164"/>
              <a:ext cx="9166414" cy="213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5"/>
            <p:cNvSpPr/>
            <p:nvPr/>
          </p:nvSpPr>
          <p:spPr>
            <a:xfrm>
              <a:off x="-6643" y="5768214"/>
              <a:ext cx="9165600" cy="886800"/>
            </a:xfrm>
            <a:prstGeom prst="rect">
              <a:avLst/>
            </a:prstGeom>
            <a:solidFill>
              <a:schemeClr val="dk1">
                <a:alpha val="749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endParaRPr/>
            </a:p>
          </p:txBody>
        </p:sp>
        <p:pic>
          <p:nvPicPr>
            <p:cNvPr id="89" name="Google Shape;89;p15" descr="uOttawa_HOR_WHIT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13600" y="5949280"/>
              <a:ext cx="1693390" cy="4529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102" y="4945427"/>
            <a:ext cx="1950850" cy="7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our findings suggest?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Overall departmental corporations have limited policy autonomy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Governing Board main autonomy feature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Exertion of government control applied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Curtailed management/leadership autonomy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Submission to centrally determined administrative and policy requirements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Submission to Executive review of decision-making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this finding suggest for the future of hybridity?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governments are challenged with definitional, classification consistency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governance frameworks good on paper…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rationale for establishing hybrid organizations often unclear leading to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inconsistencies in implementation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governance deficits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inequitable use of governance and oversight mechanisms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confusion of form and function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transparency and accountability issues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measuring public sector performance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sources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/>
              <a:t>Institute on Governance (2011). The Governance Continuum: Origins and Conceptual Construct. Ottawa: Institute on Governance. Available at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https://iog.ca/docs/the_governance_continuum_a_pgex_working_paper_pd_18577.pdf</a:t>
            </a: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Annex: Functional definitions</a:t>
            </a: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Adjudicative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entity that renders impartial quasi-judicial decisions to resolve disputes against obligations set out in existing statutes and/or regulations or hears appeals on previously rendered decisions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Advisory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entity that publicly provides advice to a Government on a particular issue that informs the formation of policy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enterprise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entity that sells programs and services to the public in a primarily commercial manner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service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entity that provides programs and services to the public in a primarily non-commercial manner within a well defined policy framework determined outside the organization itself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Regulatory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entity that establishes and/or enforces rules of conduct in a particular sector of activity designated by statutes and/or regulations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Supervisory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entity that impartially oversees activities on behalf of another entity with authority over those activities and reports on its findings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Trust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entity that invests or otherwise administers funds on behalf of the public or other groups and entities designated in statutes and/or regulations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our research question?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explore the limits and nature of autonomy and control by looking at a hybrid governance model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we approach hybridity?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keeping with seminar theme and definition of hybridity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Governments increasingly initiate hybrid governance arrangements, and work with or through hybrid organizations and opt for hybridized service delivery systems.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Hybridity understood as a merging of traditional public sector governance principles, with governance arrangements aligned to organizational autonomy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does this matter?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myriad arrangements that continue to evolve in PA/public governance increase fragmentation and coordination issues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risks of fragmentation: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policy inconsistency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misalignment of organizational and public policy goals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government’s management and oversight capacity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political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accountability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departmental corporations?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Federal government institutions (14) established to provide management of key programs and initiatives across wide range of policy fields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Statutory Body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Corporate form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Autonomous, but operationally close to head of portfolio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Range of activities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regulatory, adjudicative, research, advisory and oversight functions)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Appropriated by parliamentary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Departmental corporations in the continuum of Canadian Federal government organizations</a:t>
            </a: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466175" y="3003294"/>
            <a:ext cx="2108844" cy="1735481"/>
            <a:chOff x="466175" y="1851975"/>
            <a:chExt cx="2108844" cy="1735481"/>
          </a:xfrm>
        </p:grpSpPr>
        <p:sp>
          <p:nvSpPr>
            <p:cNvPr id="126" name="Google Shape;126;p20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0"/>
            <p:cNvSpPr txBox="1"/>
            <p:nvPr/>
          </p:nvSpPr>
          <p:spPr>
            <a:xfrm>
              <a:off x="466175" y="3216056"/>
              <a:ext cx="10593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latin typeface="Roboto"/>
                  <a:ea typeface="Roboto"/>
                  <a:cs typeface="Roboto"/>
                  <a:sym typeface="Roboto"/>
                </a:rPr>
                <a:t>FAA Sch. I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8" name="Google Shape;128;p20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129" name="Google Shape;129;p2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0" name="Google Shape;130;p2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20"/>
            <p:cNvSpPr txBox="1"/>
            <p:nvPr/>
          </p:nvSpPr>
          <p:spPr>
            <a:xfrm>
              <a:off x="793320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Ministerial departments</a:t>
              </a:r>
              <a:endParaRPr sz="1200" b="1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20"/>
          <p:cNvGrpSpPr/>
          <p:nvPr/>
        </p:nvGrpSpPr>
        <p:grpSpPr>
          <a:xfrm>
            <a:off x="2071698" y="3854700"/>
            <a:ext cx="2033954" cy="1733130"/>
            <a:chOff x="2071698" y="2703381"/>
            <a:chExt cx="2033954" cy="1733130"/>
          </a:xfrm>
        </p:grpSpPr>
        <p:sp>
          <p:nvSpPr>
            <p:cNvPr id="133" name="Google Shape;133;p20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2323952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06666"/>
                  </a:solidFill>
                  <a:latin typeface="Roboto"/>
                  <a:ea typeface="Roboto"/>
                  <a:cs typeface="Roboto"/>
                  <a:sym typeface="Roboto"/>
                </a:rPr>
                <a:t>Departmental agencies</a:t>
              </a:r>
              <a:endParaRPr sz="1200" b="1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2071698" y="2703381"/>
              <a:ext cx="1024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latin typeface="Roboto"/>
                  <a:ea typeface="Roboto"/>
                  <a:cs typeface="Roboto"/>
                  <a:sym typeface="Roboto"/>
                </a:rPr>
                <a:t>FAA Sch. </a:t>
              </a:r>
              <a:r>
                <a:rPr lang="en-US" sz="1000" b="1">
                  <a:latin typeface="Roboto"/>
                  <a:ea typeface="Roboto"/>
                  <a:cs typeface="Roboto"/>
                  <a:sym typeface="Roboto"/>
                </a:rPr>
                <a:t>I.1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6" name="Google Shape;136;p20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137" name="Google Shape;137;p20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8" name="Google Shape;138;p20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139;p20"/>
          <p:cNvGrpSpPr/>
          <p:nvPr/>
        </p:nvGrpSpPr>
        <p:grpSpPr>
          <a:xfrm>
            <a:off x="3642897" y="3003294"/>
            <a:ext cx="2009550" cy="1735481"/>
            <a:chOff x="3642897" y="1851975"/>
            <a:chExt cx="2009550" cy="1735481"/>
          </a:xfrm>
        </p:grpSpPr>
        <p:sp>
          <p:nvSpPr>
            <p:cNvPr id="140" name="Google Shape;140;p20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20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142" name="Google Shape;142;p2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3" name="Google Shape;143;p2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20"/>
            <p:cNvSpPr txBox="1"/>
            <p:nvPr/>
          </p:nvSpPr>
          <p:spPr>
            <a:xfrm>
              <a:off x="3642897" y="3216056"/>
              <a:ext cx="979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latin typeface="Roboto"/>
                  <a:ea typeface="Roboto"/>
                  <a:cs typeface="Roboto"/>
                  <a:sym typeface="Roboto"/>
                </a:rPr>
                <a:t>FAA Sch. II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20"/>
            <p:cNvSpPr txBox="1"/>
            <p:nvPr/>
          </p:nvSpPr>
          <p:spPr>
            <a:xfrm>
              <a:off x="3870747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6B26B"/>
                  </a:solidFill>
                  <a:latin typeface="Roboto"/>
                  <a:ea typeface="Roboto"/>
                  <a:cs typeface="Roboto"/>
                  <a:sym typeface="Roboto"/>
                </a:rPr>
                <a:t>Departmental corporations</a:t>
              </a:r>
              <a:endParaRPr sz="1200" b="1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Google Shape;146;p20"/>
          <p:cNvGrpSpPr/>
          <p:nvPr/>
        </p:nvGrpSpPr>
        <p:grpSpPr>
          <a:xfrm>
            <a:off x="5131304" y="3754825"/>
            <a:ext cx="2020844" cy="1833005"/>
            <a:chOff x="5131304" y="2603506"/>
            <a:chExt cx="2020844" cy="1833005"/>
          </a:xfrm>
        </p:grpSpPr>
        <p:sp>
          <p:nvSpPr>
            <p:cNvPr id="147" name="Google Shape;147;p20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20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149" name="Google Shape;149;p20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50" name="Google Shape;150;p20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0"/>
            <p:cNvSpPr txBox="1"/>
            <p:nvPr/>
          </p:nvSpPr>
          <p:spPr>
            <a:xfrm>
              <a:off x="5131304" y="2603506"/>
              <a:ext cx="1025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latin typeface="Roboto"/>
                  <a:ea typeface="Roboto"/>
                  <a:cs typeface="Roboto"/>
                  <a:sym typeface="Roboto"/>
                </a:rPr>
                <a:t>FAA </a:t>
              </a:r>
              <a:r>
                <a:rPr lang="en-US" sz="1000" b="1">
                  <a:latin typeface="Roboto"/>
                  <a:ea typeface="Roboto"/>
                  <a:cs typeface="Roboto"/>
                  <a:sym typeface="Roboto"/>
                </a:rPr>
                <a:t>Sch. III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20"/>
            <p:cNvSpPr txBox="1"/>
            <p:nvPr/>
          </p:nvSpPr>
          <p:spPr>
            <a:xfrm>
              <a:off x="5370448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D966"/>
                  </a:solidFill>
                  <a:latin typeface="Roboto"/>
                  <a:ea typeface="Roboto"/>
                  <a:cs typeface="Roboto"/>
                  <a:sym typeface="Roboto"/>
                </a:rPr>
                <a:t>Crown corporations</a:t>
              </a:r>
              <a:endParaRPr sz="1200" b="1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" name="Google Shape;153;p20"/>
          <p:cNvGrpSpPr/>
          <p:nvPr/>
        </p:nvGrpSpPr>
        <p:grpSpPr>
          <a:xfrm>
            <a:off x="6671028" y="3003294"/>
            <a:ext cx="2475455" cy="1735481"/>
            <a:chOff x="6671028" y="1851975"/>
            <a:chExt cx="2475455" cy="1735481"/>
          </a:xfrm>
        </p:grpSpPr>
        <p:sp>
          <p:nvSpPr>
            <p:cNvPr id="154" name="Google Shape;154;p20"/>
            <p:cNvSpPr/>
            <p:nvPr/>
          </p:nvSpPr>
          <p:spPr>
            <a:xfrm>
              <a:off x="7040783" y="3080265"/>
              <a:ext cx="21057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55;p20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156" name="Google Shape;156;p2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57" name="Google Shape;157;p2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" name="Google Shape;158;p20"/>
            <p:cNvSpPr txBox="1"/>
            <p:nvPr/>
          </p:nvSpPr>
          <p:spPr>
            <a:xfrm>
              <a:off x="6671028" y="3216056"/>
              <a:ext cx="1238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b="1">
                  <a:latin typeface="Roboto"/>
                  <a:ea typeface="Roboto"/>
                  <a:cs typeface="Roboto"/>
                  <a:sym typeface="Roboto"/>
                </a:rPr>
                <a:t>Not scheduled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20"/>
            <p:cNvSpPr txBox="1"/>
            <p:nvPr/>
          </p:nvSpPr>
          <p:spPr>
            <a:xfrm>
              <a:off x="6939724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Special operating agencies</a:t>
              </a:r>
              <a:endParaRPr sz="12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our autonomy measure and method?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685800" y="1405623"/>
            <a:ext cx="7772400" cy="38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Based on IOG governance test to establish autonomy rating/score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8" name="Google Shape;168;p21"/>
          <p:cNvGraphicFramePr/>
          <p:nvPr/>
        </p:nvGraphicFramePr>
        <p:xfrm>
          <a:off x="312300" y="21292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{8E860EFA-9AD5-48E0-89B9-B88BF8C389FC}</a:tableStyleId>
              </a:tblPr>
              <a:tblGrid>
                <a:gridCol w="14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Autonomy factor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Maximum autonomy criteria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Maximum score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Autonomy factor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Maximum autonomy criteria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Maximum score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Policy autonomy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can design and operate programs and services, allocate its resources, set policy priorities and take public positions without ministerial direction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Separate legal personality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has specific legal personality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9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Management flexibility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No central Government policies apply to the institution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Governing board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has a board with extensive authority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Terms of appointment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Institution’s officers have a fixed appointment term on good behaviour but removable with cause and legislative approval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9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Decision review process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Minister, executive or legislature cannot reverse the institution’s decisions but they can be appealed to the courts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9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Specific statute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has constituent statute 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Accountability and reporting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reports annual on its activities without specific direction from the minister, executive or legislature and for proper financial management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6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results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552450" y="1181100"/>
            <a:ext cx="7905900" cy="422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Based on IOG governance test to establish autonomy rating/score: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Average autonomy rating 40 points (out of max of 60)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266925" y="23660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{8E860EFA-9AD5-48E0-89B9-B88BF8C389FC}</a:tableStyleId>
              </a:tblPr>
              <a:tblGrid>
                <a:gridCol w="14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Autonomy factor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Maximum autonomy criteria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Score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Autonomy factor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Maximum autonomy criteria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Maximum score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Policy autonomy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can design and operate programs and services, allocate its resources, set policy priorities and take public positions without ministerial direction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8 (max. 12)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Separate legal personality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has specific legal personality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4 (max. 9)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Management flexibility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No central Government policies apply to the institution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7 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(max. 12)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Governing board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has a board with extensive authority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 6 (max. 9)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Terms of appointment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Institution’s officers have a fixed appointment term on good behaviour but removable with cause and legislative approval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7 (max. 9)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Decision review process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Minister, executive or legislature cannot reverse the institution’s decisions but they can be appealed to the courts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4 (max. 9)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Specific statute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has constituent statute 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2 (max. 3)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Accountability and reporting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Institution reports annual on its activities without specific direction from the minister, executive or legislature and for proper financial management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 2.5 (max. 3)</a:t>
                      </a:r>
                      <a:endParaRPr sz="8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Sectoral/functional review</a:t>
            </a:r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293525" y="1143000"/>
            <a:ext cx="81648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Autonomy results by sector/function</a:t>
            </a:r>
            <a:endParaRPr/>
          </a:p>
        </p:txBody>
      </p:sp>
      <p:graphicFrame>
        <p:nvGraphicFramePr>
          <p:cNvPr id="184" name="Google Shape;184;p23"/>
          <p:cNvGraphicFramePr/>
          <p:nvPr/>
        </p:nvGraphicFramePr>
        <p:xfrm>
          <a:off x="293536" y="17542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{8E860EFA-9AD5-48E0-89B9-B88BF8C389FC}</a:tableStyleId>
              </a:tblPr>
              <a:tblGrid>
                <a:gridCol w="55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Function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# of entities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Average autonomy score (max. 60)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Adjudicative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Advisory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Operational enterprise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Operational service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36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Regulatory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33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Supervisory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Trust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42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̀me par défaut">
  <a:themeElements>
    <a:clrScheme name="Gar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On-screen Show (4:3)</PresentationFormat>
  <Paragraphs>196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Black</vt:lpstr>
      <vt:lpstr>Times</vt:lpstr>
      <vt:lpstr>Roboto</vt:lpstr>
      <vt:lpstr>Verdana</vt:lpstr>
      <vt:lpstr>Arial</vt:lpstr>
      <vt:lpstr>Thème par défaut</vt:lpstr>
      <vt:lpstr>PowerPoint Presentation</vt:lpstr>
      <vt:lpstr>What is our research question?</vt:lpstr>
      <vt:lpstr>How do you we approach hybridity?</vt:lpstr>
      <vt:lpstr>Why does this matter?</vt:lpstr>
      <vt:lpstr>What are departmental corporations?</vt:lpstr>
      <vt:lpstr>Departmental corporations in the continuum of Canadian Federal government organizations</vt:lpstr>
      <vt:lpstr>What is our autonomy measure and method?</vt:lpstr>
      <vt:lpstr>Review results</vt:lpstr>
      <vt:lpstr>Sectoral/functional review</vt:lpstr>
      <vt:lpstr>What do our findings suggest?</vt:lpstr>
      <vt:lpstr>What does this finding suggest for the future of hybridity?</vt:lpstr>
      <vt:lpstr>Key sources</vt:lpstr>
      <vt:lpstr>Annex: Functional 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Vikstedt (TAU)</dc:creator>
  <cp:lastModifiedBy>Elina Vikstedt (TAU)</cp:lastModifiedBy>
  <cp:revision>1</cp:revision>
  <dcterms:modified xsi:type="dcterms:W3CDTF">2020-11-04T07:09:14Z</dcterms:modified>
</cp:coreProperties>
</file>