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80" r:id="rId1"/>
    <p:sldMasterId id="2147483683" r:id="rId2"/>
    <p:sldMasterId id="2147483695" r:id="rId3"/>
  </p:sldMasterIdLst>
  <p:notesMasterIdLst>
    <p:notesMasterId r:id="rId31"/>
  </p:notesMasterIdLst>
  <p:sldIdLst>
    <p:sldId id="256" r:id="rId4"/>
    <p:sldId id="259" r:id="rId5"/>
    <p:sldId id="260" r:id="rId6"/>
    <p:sldId id="332" r:id="rId7"/>
    <p:sldId id="270" r:id="rId8"/>
    <p:sldId id="271" r:id="rId9"/>
    <p:sldId id="272" r:id="rId10"/>
    <p:sldId id="273" r:id="rId11"/>
    <p:sldId id="274" r:id="rId12"/>
    <p:sldId id="275" r:id="rId13"/>
    <p:sldId id="284" r:id="rId14"/>
    <p:sldId id="267" r:id="rId15"/>
    <p:sldId id="285" r:id="rId16"/>
    <p:sldId id="287" r:id="rId17"/>
    <p:sldId id="286" r:id="rId18"/>
    <p:sldId id="278" r:id="rId19"/>
    <p:sldId id="279" r:id="rId20"/>
    <p:sldId id="288" r:id="rId21"/>
    <p:sldId id="289" r:id="rId22"/>
    <p:sldId id="290" r:id="rId23"/>
    <p:sldId id="276" r:id="rId24"/>
    <p:sldId id="281" r:id="rId25"/>
    <p:sldId id="291" r:id="rId26"/>
    <p:sldId id="331" r:id="rId27"/>
    <p:sldId id="269" r:id="rId28"/>
    <p:sldId id="333" r:id="rId29"/>
    <p:sldId id="283" r:id="rId30"/>
  </p:sldIdLst>
  <p:sldSz cx="9144000" cy="6858000" type="screen4x3"/>
  <p:notesSz cx="7010400" cy="9296400"/>
  <p:embeddedFontLst>
    <p:embeddedFont>
      <p:font typeface="Calibri" panose="020F050202020403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Roboto Condensed Light" panose="02000000000000000000" pitchFamily="2" charset="0"/>
      <p:regular r:id="rId40"/>
      <p: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934B"/>
    <a:srgbClr val="857437"/>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1960" autoAdjust="0"/>
  </p:normalViewPr>
  <p:slideViewPr>
    <p:cSldViewPr snapToGrid="0" snapToObjects="1">
      <p:cViewPr varScale="1">
        <p:scale>
          <a:sx n="70" d="100"/>
          <a:sy n="70" d="100"/>
        </p:scale>
        <p:origin x="1229" y="53"/>
      </p:cViewPr>
      <p:guideLst>
        <p:guide orient="horz" pos="773"/>
        <p:guide pos="183"/>
      </p:guideLst>
    </p:cSldViewPr>
  </p:slideViewPr>
  <p:outlineViewPr>
    <p:cViewPr>
      <p:scale>
        <a:sx n="33" d="100"/>
        <a:sy n="33" d="100"/>
      </p:scale>
      <p:origin x="0" y="-570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presProps" Target="presProps.xml"/><Relationship Id="rId47"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viewProps" Target="viewProps.xml"/><Relationship Id="rId48"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Cozzens" userId="38160d5ed267d5de" providerId="LiveId" clId="{B1E6A5D6-1282-4D62-815F-03D21ECE899F}"/>
    <pc:docChg chg="custSel delSld modSld">
      <pc:chgData name="Susan Cozzens" userId="38160d5ed267d5de" providerId="LiveId" clId="{B1E6A5D6-1282-4D62-815F-03D21ECE899F}" dt="2022-08-18T00:16:25.713" v="265" actId="20577"/>
      <pc:docMkLst>
        <pc:docMk/>
      </pc:docMkLst>
      <pc:sldChg chg="modSp mod">
        <pc:chgData name="Susan Cozzens" userId="38160d5ed267d5de" providerId="LiveId" clId="{B1E6A5D6-1282-4D62-815F-03D21ECE899F}" dt="2022-08-14T11:43:14.699" v="56" actId="20577"/>
        <pc:sldMkLst>
          <pc:docMk/>
          <pc:sldMk cId="2789775945" sldId="256"/>
        </pc:sldMkLst>
        <pc:spChg chg="mod">
          <ac:chgData name="Susan Cozzens" userId="38160d5ed267d5de" providerId="LiveId" clId="{B1E6A5D6-1282-4D62-815F-03D21ECE899F}" dt="2022-08-14T11:43:14.699" v="56" actId="20577"/>
          <ac:spMkLst>
            <pc:docMk/>
            <pc:sldMk cId="2789775945" sldId="256"/>
            <ac:spMk id="3" creationId="{B7E66134-3B68-CA46-9583-81F439EB81A2}"/>
          </ac:spMkLst>
        </pc:spChg>
      </pc:sldChg>
      <pc:sldChg chg="modSp mod">
        <pc:chgData name="Susan Cozzens" userId="38160d5ed267d5de" providerId="LiveId" clId="{B1E6A5D6-1282-4D62-815F-03D21ECE899F}" dt="2022-08-18T00:16:25.713" v="265" actId="20577"/>
        <pc:sldMkLst>
          <pc:docMk/>
          <pc:sldMk cId="1894900117" sldId="267"/>
        </pc:sldMkLst>
        <pc:spChg chg="mod">
          <ac:chgData name="Susan Cozzens" userId="38160d5ed267d5de" providerId="LiveId" clId="{B1E6A5D6-1282-4D62-815F-03D21ECE899F}" dt="2022-08-18T00:16:25.713" v="265" actId="20577"/>
          <ac:spMkLst>
            <pc:docMk/>
            <pc:sldMk cId="1894900117" sldId="267"/>
            <ac:spMk id="4" creationId="{B2ABE922-14D5-447B-AC5C-B1A2C527401F}"/>
          </ac:spMkLst>
        </pc:spChg>
      </pc:sldChg>
      <pc:sldChg chg="del">
        <pc:chgData name="Susan Cozzens" userId="38160d5ed267d5de" providerId="LiveId" clId="{B1E6A5D6-1282-4D62-815F-03D21ECE899F}" dt="2022-08-14T11:42:26.427" v="0" actId="47"/>
        <pc:sldMkLst>
          <pc:docMk/>
          <pc:sldMk cId="3019841248" sldId="282"/>
        </pc:sldMkLst>
      </pc:sldChg>
      <pc:sldChg chg="del">
        <pc:chgData name="Susan Cozzens" userId="38160d5ed267d5de" providerId="LiveId" clId="{B1E6A5D6-1282-4D62-815F-03D21ECE899F}" dt="2022-08-14T11:42:26.427" v="0" actId="47"/>
        <pc:sldMkLst>
          <pc:docMk/>
          <pc:sldMk cId="3149123201" sldId="367"/>
        </pc:sldMkLst>
      </pc:sldChg>
      <pc:sldChg chg="del">
        <pc:chgData name="Susan Cozzens" userId="38160d5ed267d5de" providerId="LiveId" clId="{B1E6A5D6-1282-4D62-815F-03D21ECE899F}" dt="2022-08-14T11:42:26.427" v="0" actId="47"/>
        <pc:sldMkLst>
          <pc:docMk/>
          <pc:sldMk cId="3567252218" sldId="371"/>
        </pc:sldMkLst>
      </pc:sldChg>
      <pc:sldChg chg="del">
        <pc:chgData name="Susan Cozzens" userId="38160d5ed267d5de" providerId="LiveId" clId="{B1E6A5D6-1282-4D62-815F-03D21ECE899F}" dt="2022-08-14T11:42:26.427" v="0" actId="47"/>
        <pc:sldMkLst>
          <pc:docMk/>
          <pc:sldMk cId="2585465806" sldId="372"/>
        </pc:sldMkLst>
      </pc:sldChg>
      <pc:sldChg chg="del">
        <pc:chgData name="Susan Cozzens" userId="38160d5ed267d5de" providerId="LiveId" clId="{B1E6A5D6-1282-4D62-815F-03D21ECE899F}" dt="2022-08-14T11:42:26.427" v="0" actId="47"/>
        <pc:sldMkLst>
          <pc:docMk/>
          <pc:sldMk cId="2428892448" sldId="386"/>
        </pc:sldMkLst>
      </pc:sldChg>
      <pc:sldChg chg="del">
        <pc:chgData name="Susan Cozzens" userId="38160d5ed267d5de" providerId="LiveId" clId="{B1E6A5D6-1282-4D62-815F-03D21ECE899F}" dt="2022-08-14T11:42:26.427" v="0" actId="47"/>
        <pc:sldMkLst>
          <pc:docMk/>
          <pc:sldMk cId="637497121" sldId="387"/>
        </pc:sldMkLst>
      </pc:sldChg>
      <pc:sldChg chg="del">
        <pc:chgData name="Susan Cozzens" userId="38160d5ed267d5de" providerId="LiveId" clId="{B1E6A5D6-1282-4D62-815F-03D21ECE899F}" dt="2022-08-14T11:42:26.427" v="0" actId="47"/>
        <pc:sldMkLst>
          <pc:docMk/>
          <pc:sldMk cId="21201309" sldId="388"/>
        </pc:sldMkLst>
      </pc:sldChg>
      <pc:sldChg chg="del">
        <pc:chgData name="Susan Cozzens" userId="38160d5ed267d5de" providerId="LiveId" clId="{B1E6A5D6-1282-4D62-815F-03D21ECE899F}" dt="2022-08-14T11:42:26.427" v="0" actId="47"/>
        <pc:sldMkLst>
          <pc:docMk/>
          <pc:sldMk cId="3910071311" sldId="389"/>
        </pc:sldMkLst>
      </pc:sldChg>
      <pc:sldChg chg="del">
        <pc:chgData name="Susan Cozzens" userId="38160d5ed267d5de" providerId="LiveId" clId="{B1E6A5D6-1282-4D62-815F-03D21ECE899F}" dt="2022-08-14T11:42:26.427" v="0" actId="47"/>
        <pc:sldMkLst>
          <pc:docMk/>
          <pc:sldMk cId="2522683020" sldId="3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224D053-C16A-43E7-BFE5-C71F5780B9BF}" type="datetimeFigureOut">
              <a:rPr lang="en-US" smtClean="0"/>
              <a:t>8/17/2022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2DF427-65DE-4332-A833-7D47B0FE9C20}" type="slidenum">
              <a:rPr lang="en-US" smtClean="0"/>
              <a:t>‹#›</a:t>
            </a:fld>
            <a:endParaRPr lang="en-US"/>
          </a:p>
        </p:txBody>
      </p:sp>
    </p:spTree>
    <p:extLst>
      <p:ext uri="{BB962C8B-B14F-4D97-AF65-F5344CB8AC3E}">
        <p14:creationId xmlns:p14="http://schemas.microsoft.com/office/powerpoint/2010/main" val="1823969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1</a:t>
            </a:fld>
            <a:endParaRPr lang="en-US"/>
          </a:p>
        </p:txBody>
      </p:sp>
    </p:spTree>
    <p:extLst>
      <p:ext uri="{BB962C8B-B14F-4D97-AF65-F5344CB8AC3E}">
        <p14:creationId xmlns:p14="http://schemas.microsoft.com/office/powerpoint/2010/main" val="112899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there are many ways that STI interact with the dynamics of inequality within countries and on a global scale, how might STI policies be changed to have the most positive impact? </a:t>
            </a:r>
          </a:p>
        </p:txBody>
      </p:sp>
      <p:sp>
        <p:nvSpPr>
          <p:cNvPr id="4" name="Slide Number Placeholder 3"/>
          <p:cNvSpPr>
            <a:spLocks noGrp="1"/>
          </p:cNvSpPr>
          <p:nvPr>
            <p:ph type="sldNum" sz="quarter" idx="5"/>
          </p:nvPr>
        </p:nvSpPr>
        <p:spPr/>
        <p:txBody>
          <a:bodyPr/>
          <a:lstStyle/>
          <a:p>
            <a:fld id="{DF2DF427-65DE-4332-A833-7D47B0FE9C20}" type="slidenum">
              <a:rPr lang="en-US" smtClean="0"/>
              <a:t>10</a:t>
            </a:fld>
            <a:endParaRPr lang="en-US"/>
          </a:p>
        </p:txBody>
      </p:sp>
    </p:spTree>
    <p:extLst>
      <p:ext uri="{BB962C8B-B14F-4D97-AF65-F5344CB8AC3E}">
        <p14:creationId xmlns:p14="http://schemas.microsoft.com/office/powerpoint/2010/main" val="2031895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11</a:t>
            </a:fld>
            <a:endParaRPr lang="en-US"/>
          </a:p>
        </p:txBody>
      </p:sp>
    </p:spTree>
    <p:extLst>
      <p:ext uri="{BB962C8B-B14F-4D97-AF65-F5344CB8AC3E}">
        <p14:creationId xmlns:p14="http://schemas.microsoft.com/office/powerpoint/2010/main" val="316133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12</a:t>
            </a:fld>
            <a:endParaRPr lang="en-US"/>
          </a:p>
        </p:txBody>
      </p:sp>
    </p:spTree>
    <p:extLst>
      <p:ext uri="{BB962C8B-B14F-4D97-AF65-F5344CB8AC3E}">
        <p14:creationId xmlns:p14="http://schemas.microsoft.com/office/powerpoint/2010/main" val="243085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Bezos (Amazon)</a:t>
            </a:r>
          </a:p>
          <a:p>
            <a:r>
              <a:rPr lang="en-US" dirty="0"/>
              <a:t>Gates (Microsoft)</a:t>
            </a:r>
          </a:p>
          <a:p>
            <a:r>
              <a:rPr lang="en-US" dirty="0"/>
              <a:t>Slim (telecom)</a:t>
            </a:r>
          </a:p>
          <a:p>
            <a:r>
              <a:rPr lang="en-US" dirty="0"/>
              <a:t>Ellison (Oracle)</a:t>
            </a:r>
          </a:p>
          <a:p>
            <a:r>
              <a:rPr lang="en-US" dirty="0"/>
              <a:t>Zuckerberg (Facebook)</a:t>
            </a:r>
          </a:p>
          <a:p>
            <a:r>
              <a:rPr lang="en-US" dirty="0"/>
              <a:t>Page (Google)</a:t>
            </a:r>
          </a:p>
          <a:p>
            <a:endParaRPr lang="en-US" dirty="0"/>
          </a:p>
          <a:p>
            <a:r>
              <a:rPr lang="en-US" dirty="0"/>
              <a:t>Buffett (investments)</a:t>
            </a:r>
          </a:p>
          <a:p>
            <a:r>
              <a:rPr lang="en-US" dirty="0" err="1"/>
              <a:t>Arnault</a:t>
            </a:r>
            <a:r>
              <a:rPr lang="en-US" dirty="0"/>
              <a:t> (fashion)</a:t>
            </a:r>
          </a:p>
          <a:p>
            <a:r>
              <a:rPr lang="en-US" dirty="0"/>
              <a:t>Ortega (retail)</a:t>
            </a:r>
          </a:p>
          <a:p>
            <a:r>
              <a:rPr lang="en-US" dirty="0"/>
              <a:t>Bloomberg (finance, media)</a:t>
            </a:r>
          </a:p>
          <a:p>
            <a:endParaRPr lang="en-US" dirty="0"/>
          </a:p>
          <a:p>
            <a:endParaRPr lang="en-US" dirty="0"/>
          </a:p>
        </p:txBody>
      </p:sp>
      <p:sp>
        <p:nvSpPr>
          <p:cNvPr id="4" name="Slide Number Placeholder 3"/>
          <p:cNvSpPr>
            <a:spLocks noGrp="1"/>
          </p:cNvSpPr>
          <p:nvPr>
            <p:ph type="sldNum" sz="quarter" idx="5"/>
          </p:nvPr>
        </p:nvSpPr>
        <p:spPr/>
        <p:txBody>
          <a:bodyPr/>
          <a:lstStyle/>
          <a:p>
            <a:fld id="{DF2DF427-65DE-4332-A833-7D47B0FE9C20}" type="slidenum">
              <a:rPr lang="en-US" smtClean="0"/>
              <a:t>13</a:t>
            </a:fld>
            <a:endParaRPr lang="en-US"/>
          </a:p>
        </p:txBody>
      </p:sp>
    </p:spTree>
    <p:extLst>
      <p:ext uri="{BB962C8B-B14F-4D97-AF65-F5344CB8AC3E}">
        <p14:creationId xmlns:p14="http://schemas.microsoft.com/office/powerpoint/2010/main" val="2119060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Bettencourt is cosmetics – </a:t>
            </a:r>
            <a:r>
              <a:rPr lang="en-US" dirty="0" err="1"/>
              <a:t>L’Oreal</a:t>
            </a:r>
            <a:r>
              <a:rPr lang="en-US" dirty="0"/>
              <a:t>. Alice</a:t>
            </a:r>
            <a:r>
              <a:rPr lang="en-US" baseline="0" dirty="0"/>
              <a:t> Walton is of the Walmart family. Mars is actually in the candy business (Mars bars). Yang is real estate. </a:t>
            </a:r>
          </a:p>
          <a:p>
            <a:pPr defTabSz="931774">
              <a:defRPr/>
            </a:pPr>
            <a:r>
              <a:rPr lang="en-US" baseline="0" dirty="0"/>
              <a:t>Susanne </a:t>
            </a:r>
            <a:r>
              <a:rPr lang="en-US" baseline="0" dirty="0" err="1"/>
              <a:t>Klatten</a:t>
            </a:r>
            <a:r>
              <a:rPr lang="en-US" baseline="0" dirty="0"/>
              <a:t> is BMW, pharmaceuticals, wind power. </a:t>
            </a:r>
          </a:p>
          <a:p>
            <a:pPr defTabSz="931774">
              <a:defRPr/>
            </a:pPr>
            <a:r>
              <a:rPr lang="en-US" baseline="0" dirty="0" err="1"/>
              <a:t>Laurene</a:t>
            </a:r>
            <a:r>
              <a:rPr lang="en-US" baseline="0" dirty="0"/>
              <a:t> Powell Jobs – another tech company fortune. $18.6 billion being put to work in part in for-profit social enterprises, according to Forbes. </a:t>
            </a:r>
          </a:p>
          <a:p>
            <a:r>
              <a:rPr lang="en-US" baseline="0" dirty="0"/>
              <a:t>Abigail Johnson is CEO of Fidelity, which has dabbled in bitcoins. </a:t>
            </a:r>
          </a:p>
          <a:p>
            <a:endParaRPr lang="en-US" baseline="0" dirty="0"/>
          </a:p>
          <a:p>
            <a:r>
              <a:rPr lang="en-US" baseline="0" dirty="0"/>
              <a:t>Kylie Jenner is the youngest self-made billionaire ever, displacing Mark Zuckerberg. Her business is cosmetics, spurred by 175 million online followers. The company has about a dozen employees and outsources production and marketing. </a:t>
            </a:r>
          </a:p>
          <a:p>
            <a:endParaRPr lang="en-US" dirty="0"/>
          </a:p>
        </p:txBody>
      </p:sp>
      <p:sp>
        <p:nvSpPr>
          <p:cNvPr id="4" name="Slide Number Placeholder 3"/>
          <p:cNvSpPr>
            <a:spLocks noGrp="1"/>
          </p:cNvSpPr>
          <p:nvPr>
            <p:ph type="sldNum" sz="quarter" idx="5"/>
          </p:nvPr>
        </p:nvSpPr>
        <p:spPr/>
        <p:txBody>
          <a:bodyPr/>
          <a:lstStyle/>
          <a:p>
            <a:fld id="{DF2DF427-65DE-4332-A833-7D47B0FE9C20}" type="slidenum">
              <a:rPr lang="en-US" smtClean="0"/>
              <a:t>14</a:t>
            </a:fld>
            <a:endParaRPr lang="en-US"/>
          </a:p>
        </p:txBody>
      </p:sp>
    </p:spTree>
    <p:extLst>
      <p:ext uri="{BB962C8B-B14F-4D97-AF65-F5344CB8AC3E}">
        <p14:creationId xmlns:p14="http://schemas.microsoft.com/office/powerpoint/2010/main" val="1619599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15</a:t>
            </a:fld>
            <a:endParaRPr lang="en-US"/>
          </a:p>
        </p:txBody>
      </p:sp>
    </p:spTree>
    <p:extLst>
      <p:ext uri="{BB962C8B-B14F-4D97-AF65-F5344CB8AC3E}">
        <p14:creationId xmlns:p14="http://schemas.microsoft.com/office/powerpoint/2010/main" val="2045552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Contribute to this piling up of wealth?</a:t>
            </a:r>
          </a:p>
          <a:p>
            <a:endParaRPr lang="en-US" dirty="0"/>
          </a:p>
        </p:txBody>
      </p:sp>
      <p:sp>
        <p:nvSpPr>
          <p:cNvPr id="4" name="Slide Number Placeholder 3"/>
          <p:cNvSpPr>
            <a:spLocks noGrp="1"/>
          </p:cNvSpPr>
          <p:nvPr>
            <p:ph type="sldNum" sz="quarter" idx="5"/>
          </p:nvPr>
        </p:nvSpPr>
        <p:spPr/>
        <p:txBody>
          <a:bodyPr/>
          <a:lstStyle/>
          <a:p>
            <a:fld id="{DF2DF427-65DE-4332-A833-7D47B0FE9C20}" type="slidenum">
              <a:rPr lang="en-US" smtClean="0"/>
              <a:t>16</a:t>
            </a:fld>
            <a:endParaRPr lang="en-US"/>
          </a:p>
        </p:txBody>
      </p:sp>
    </p:spTree>
    <p:extLst>
      <p:ext uri="{BB962C8B-B14F-4D97-AF65-F5344CB8AC3E}">
        <p14:creationId xmlns:p14="http://schemas.microsoft.com/office/powerpoint/2010/main" val="4095673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17</a:t>
            </a:fld>
            <a:endParaRPr lang="en-US"/>
          </a:p>
        </p:txBody>
      </p:sp>
    </p:spTree>
    <p:extLst>
      <p:ext uri="{BB962C8B-B14F-4D97-AF65-F5344CB8AC3E}">
        <p14:creationId xmlns:p14="http://schemas.microsoft.com/office/powerpoint/2010/main" val="216021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18</a:t>
            </a:fld>
            <a:endParaRPr lang="en-US"/>
          </a:p>
        </p:txBody>
      </p:sp>
    </p:spTree>
    <p:extLst>
      <p:ext uri="{BB962C8B-B14F-4D97-AF65-F5344CB8AC3E}">
        <p14:creationId xmlns:p14="http://schemas.microsoft.com/office/powerpoint/2010/main" val="951772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19</a:t>
            </a:fld>
            <a:endParaRPr lang="en-US"/>
          </a:p>
        </p:txBody>
      </p:sp>
    </p:spTree>
    <p:extLst>
      <p:ext uri="{BB962C8B-B14F-4D97-AF65-F5344CB8AC3E}">
        <p14:creationId xmlns:p14="http://schemas.microsoft.com/office/powerpoint/2010/main" val="250038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2</a:t>
            </a:fld>
            <a:endParaRPr lang="en-US"/>
          </a:p>
        </p:txBody>
      </p:sp>
    </p:spTree>
    <p:extLst>
      <p:ext uri="{BB962C8B-B14F-4D97-AF65-F5344CB8AC3E}">
        <p14:creationId xmlns:p14="http://schemas.microsoft.com/office/powerpoint/2010/main" val="3596264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20</a:t>
            </a:fld>
            <a:endParaRPr lang="en-US"/>
          </a:p>
        </p:txBody>
      </p:sp>
    </p:spTree>
    <p:extLst>
      <p:ext uri="{BB962C8B-B14F-4D97-AF65-F5344CB8AC3E}">
        <p14:creationId xmlns:p14="http://schemas.microsoft.com/office/powerpoint/2010/main" val="1710288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21</a:t>
            </a:fld>
            <a:endParaRPr lang="en-US"/>
          </a:p>
        </p:txBody>
      </p:sp>
    </p:spTree>
    <p:extLst>
      <p:ext uri="{BB962C8B-B14F-4D97-AF65-F5344CB8AC3E}">
        <p14:creationId xmlns:p14="http://schemas.microsoft.com/office/powerpoint/2010/main" val="61495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22</a:t>
            </a:fld>
            <a:endParaRPr lang="en-US"/>
          </a:p>
        </p:txBody>
      </p:sp>
    </p:spTree>
    <p:extLst>
      <p:ext uri="{BB962C8B-B14F-4D97-AF65-F5344CB8AC3E}">
        <p14:creationId xmlns:p14="http://schemas.microsoft.com/office/powerpoint/2010/main" val="812463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No good quantitative assessment available of impacts of these options</a:t>
            </a:r>
          </a:p>
          <a:p>
            <a:endParaRPr lang="en-US" dirty="0"/>
          </a:p>
        </p:txBody>
      </p:sp>
      <p:sp>
        <p:nvSpPr>
          <p:cNvPr id="4" name="Slide Number Placeholder 3"/>
          <p:cNvSpPr>
            <a:spLocks noGrp="1"/>
          </p:cNvSpPr>
          <p:nvPr>
            <p:ph type="sldNum" sz="quarter" idx="5"/>
          </p:nvPr>
        </p:nvSpPr>
        <p:spPr/>
        <p:txBody>
          <a:bodyPr/>
          <a:lstStyle/>
          <a:p>
            <a:fld id="{DF2DF427-65DE-4332-A833-7D47B0FE9C20}" type="slidenum">
              <a:rPr lang="en-US" smtClean="0"/>
              <a:t>23</a:t>
            </a:fld>
            <a:endParaRPr lang="en-US"/>
          </a:p>
        </p:txBody>
      </p:sp>
    </p:spTree>
    <p:extLst>
      <p:ext uri="{BB962C8B-B14F-4D97-AF65-F5344CB8AC3E}">
        <p14:creationId xmlns:p14="http://schemas.microsoft.com/office/powerpoint/2010/main" val="3102764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24</a:t>
            </a:fld>
            <a:endParaRPr lang="en-US"/>
          </a:p>
        </p:txBody>
      </p:sp>
    </p:spTree>
    <p:extLst>
      <p:ext uri="{BB962C8B-B14F-4D97-AF65-F5344CB8AC3E}">
        <p14:creationId xmlns:p14="http://schemas.microsoft.com/office/powerpoint/2010/main" val="3734539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25</a:t>
            </a:fld>
            <a:endParaRPr lang="en-US"/>
          </a:p>
        </p:txBody>
      </p:sp>
    </p:spTree>
    <p:extLst>
      <p:ext uri="{BB962C8B-B14F-4D97-AF65-F5344CB8AC3E}">
        <p14:creationId xmlns:p14="http://schemas.microsoft.com/office/powerpoint/2010/main" val="1974625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t>168 billion = about a third of US R&amp;D spending</a:t>
            </a:r>
          </a:p>
          <a:p>
            <a:endParaRPr lang="en-US" dirty="0"/>
          </a:p>
        </p:txBody>
      </p:sp>
      <p:sp>
        <p:nvSpPr>
          <p:cNvPr id="4" name="Slide Number Placeholder 3"/>
          <p:cNvSpPr>
            <a:spLocks noGrp="1"/>
          </p:cNvSpPr>
          <p:nvPr>
            <p:ph type="sldNum" sz="quarter" idx="5"/>
          </p:nvPr>
        </p:nvSpPr>
        <p:spPr/>
        <p:txBody>
          <a:bodyPr/>
          <a:lstStyle/>
          <a:p>
            <a:fld id="{DF2DF427-65DE-4332-A833-7D47B0FE9C20}" type="slidenum">
              <a:rPr lang="en-US" smtClean="0"/>
              <a:t>26</a:t>
            </a:fld>
            <a:endParaRPr lang="en-US"/>
          </a:p>
        </p:txBody>
      </p:sp>
    </p:spTree>
    <p:extLst>
      <p:ext uri="{BB962C8B-B14F-4D97-AF65-F5344CB8AC3E}">
        <p14:creationId xmlns:p14="http://schemas.microsoft.com/office/powerpoint/2010/main" val="651385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27</a:t>
            </a:fld>
            <a:endParaRPr lang="en-US"/>
          </a:p>
        </p:txBody>
      </p:sp>
    </p:spTree>
    <p:extLst>
      <p:ext uri="{BB962C8B-B14F-4D97-AF65-F5344CB8AC3E}">
        <p14:creationId xmlns:p14="http://schemas.microsoft.com/office/powerpoint/2010/main" val="427685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there is nothing on global inequality at the household level. </a:t>
            </a:r>
          </a:p>
          <a:p>
            <a:r>
              <a:rPr lang="en-US" dirty="0"/>
              <a:t>Note that the competitiveness agenda could undermine the human development agenda if it strengthens elites. </a:t>
            </a:r>
          </a:p>
          <a:p>
            <a:r>
              <a:rPr lang="en-US" dirty="0"/>
              <a:t>Nothing specifically here connected to STI – issues interlaced throughout the SDGs</a:t>
            </a:r>
          </a:p>
        </p:txBody>
      </p:sp>
      <p:sp>
        <p:nvSpPr>
          <p:cNvPr id="4" name="Slide Number Placeholder 3"/>
          <p:cNvSpPr>
            <a:spLocks noGrp="1"/>
          </p:cNvSpPr>
          <p:nvPr>
            <p:ph type="sldNum" sz="quarter" idx="5"/>
          </p:nvPr>
        </p:nvSpPr>
        <p:spPr/>
        <p:txBody>
          <a:bodyPr/>
          <a:lstStyle/>
          <a:p>
            <a:fld id="{DF2DF427-65DE-4332-A833-7D47B0FE9C20}" type="slidenum">
              <a:rPr lang="en-US" smtClean="0"/>
              <a:t>3</a:t>
            </a:fld>
            <a:endParaRPr lang="en-US"/>
          </a:p>
        </p:txBody>
      </p:sp>
    </p:spTree>
    <p:extLst>
      <p:ext uri="{BB962C8B-B14F-4D97-AF65-F5344CB8AC3E}">
        <p14:creationId xmlns:p14="http://schemas.microsoft.com/office/powerpoint/2010/main" val="165473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dirty="0"/>
              <a:t>Targets</a:t>
            </a:r>
          </a:p>
          <a:p>
            <a:r>
              <a:rPr lang="en-US" b="1" cap="all" dirty="0"/>
              <a:t>Indicators</a:t>
            </a:r>
          </a:p>
          <a:p>
            <a:r>
              <a:rPr lang="en-US" b="1" cap="all" dirty="0"/>
              <a:t>1.1 </a:t>
            </a:r>
          </a:p>
          <a:p>
            <a:r>
              <a:rPr lang="en-US" dirty="0"/>
              <a:t>By 2030, eradicate extreme poverty for all people everywhere, currently measured as people living on less than $1.25 a day </a:t>
            </a:r>
            <a:br>
              <a:rPr lang="en-US" dirty="0"/>
            </a:br>
            <a:endParaRPr lang="en-US" dirty="0"/>
          </a:p>
          <a:p>
            <a:r>
              <a:rPr lang="en-US" b="1" cap="all" dirty="0"/>
              <a:t>1.1.1</a:t>
            </a:r>
          </a:p>
          <a:p>
            <a:r>
              <a:rPr lang="en-US" dirty="0"/>
              <a:t>Proportion of population below the international poverty line, by sex, age, employment status and geographical location (urban/rural) </a:t>
            </a:r>
          </a:p>
          <a:p>
            <a:r>
              <a:rPr lang="en-US" b="1" cap="all" dirty="0"/>
              <a:t>1.2 </a:t>
            </a:r>
          </a:p>
          <a:p>
            <a:r>
              <a:rPr lang="en-US" dirty="0"/>
              <a:t>By 2030, reduce at least by half the proportion of men, women and children of all ages living in poverty in all its dimensions according to national definitions </a:t>
            </a:r>
          </a:p>
          <a:p>
            <a:r>
              <a:rPr lang="en-US" b="1" cap="all" dirty="0"/>
              <a:t>1.2.1</a:t>
            </a:r>
          </a:p>
          <a:p>
            <a:r>
              <a:rPr lang="en-US" dirty="0"/>
              <a:t>Proportion of population living below the national poverty line, by sex and age </a:t>
            </a:r>
          </a:p>
          <a:p>
            <a:r>
              <a:rPr lang="en-US" b="1" cap="all" dirty="0"/>
              <a:t>1.2.2</a:t>
            </a:r>
          </a:p>
          <a:p>
            <a:r>
              <a:rPr lang="en-US" dirty="0"/>
              <a:t>Proportion of men, women and children of all ages living in poverty in all its dimensions according to national definitions </a:t>
            </a:r>
          </a:p>
          <a:p>
            <a:r>
              <a:rPr lang="en-US" b="1" cap="all" dirty="0"/>
              <a:t>1.3 </a:t>
            </a:r>
          </a:p>
          <a:p>
            <a:r>
              <a:rPr lang="en-US" dirty="0"/>
              <a:t>Implement nationally appropriate social protection systems and measures for all, including floors, and by 2030 achieve substantial coverage of the poor and the vulnerable </a:t>
            </a:r>
          </a:p>
          <a:p>
            <a:r>
              <a:rPr lang="en-US" b="1" cap="all" dirty="0"/>
              <a:t>1.3.1</a:t>
            </a:r>
          </a:p>
          <a:p>
            <a:r>
              <a:rPr lang="en-US" dirty="0"/>
              <a:t>Proportion of population covered by social protection floors/systems, by sex, distinguishing children, unemployed persons, older persons, persons with disabilities, pregnant women, newborns, work-injury victims and the poor and the vulnerable </a:t>
            </a:r>
          </a:p>
          <a:p>
            <a:r>
              <a:rPr lang="en-US" b="1" cap="all" dirty="0"/>
              <a:t>1.4 </a:t>
            </a:r>
          </a:p>
          <a:p>
            <a:r>
              <a:rPr lang="en-US" dirty="0"/>
              <a:t>By 2030, ensure that all men and women, in particular the poor and the vulnerable, have equal rights to economic resources, as well as access to basic services, ownership and control over land and other forms of property, inheritance, natural resources, appropriate new technology and financial services, including microfinance </a:t>
            </a:r>
            <a:br>
              <a:rPr lang="en-US" dirty="0"/>
            </a:br>
            <a:endParaRPr lang="en-US" dirty="0"/>
          </a:p>
          <a:p>
            <a:r>
              <a:rPr lang="en-US" b="1" cap="all" dirty="0"/>
              <a:t>1.4.1</a:t>
            </a:r>
          </a:p>
          <a:p>
            <a:r>
              <a:rPr lang="en-US" dirty="0"/>
              <a:t>Proportion of population living in households with access to basic services </a:t>
            </a:r>
          </a:p>
          <a:p>
            <a:r>
              <a:rPr lang="en-US" b="1" cap="all" dirty="0"/>
              <a:t>1.4.2</a:t>
            </a:r>
          </a:p>
          <a:p>
            <a:r>
              <a:rPr lang="en-US" dirty="0"/>
              <a:t>Proportion of total adult population with secure tenure rights to land, with legally recognized documentation and who perceive their rights to land as secure, by sex and by type of tenure </a:t>
            </a:r>
          </a:p>
          <a:p>
            <a:r>
              <a:rPr lang="en-US" b="1" cap="all" dirty="0"/>
              <a:t>1.5 </a:t>
            </a:r>
          </a:p>
          <a:p>
            <a:r>
              <a:rPr lang="en-US" dirty="0"/>
              <a:t>By 2030, build the resilience of the poor and those in vulnerable situations and reduce their exposure and vulnerability to climate-related extreme events and other economic, social and environmental shocks and disasters </a:t>
            </a:r>
          </a:p>
          <a:p>
            <a:r>
              <a:rPr lang="en-US" b="1" cap="all" dirty="0"/>
              <a:t>1.5.1</a:t>
            </a:r>
          </a:p>
          <a:p>
            <a:r>
              <a:rPr lang="en-US" dirty="0"/>
              <a:t>Number of deaths, missing persons and persons affected by disaster per 100,000 people </a:t>
            </a:r>
          </a:p>
          <a:p>
            <a:r>
              <a:rPr lang="en-US" b="1" cap="all" dirty="0"/>
              <a:t>1.5.2</a:t>
            </a:r>
          </a:p>
          <a:p>
            <a:r>
              <a:rPr lang="en-US" dirty="0"/>
              <a:t>Direct disaster economic loss in relation to global gross domestic product (GDP)a </a:t>
            </a:r>
          </a:p>
          <a:p>
            <a:r>
              <a:rPr lang="en-US" b="1" cap="all" dirty="0"/>
              <a:t>1.5.3</a:t>
            </a:r>
          </a:p>
          <a:p>
            <a:r>
              <a:rPr lang="en-US" dirty="0"/>
              <a:t>Number of countries with national and local disaster risk reduction strategies </a:t>
            </a:r>
          </a:p>
          <a:p>
            <a:endParaRPr lang="en-US" dirty="0"/>
          </a:p>
        </p:txBody>
      </p:sp>
      <p:sp>
        <p:nvSpPr>
          <p:cNvPr id="4" name="Slide Number Placeholder 3"/>
          <p:cNvSpPr>
            <a:spLocks noGrp="1"/>
          </p:cNvSpPr>
          <p:nvPr>
            <p:ph type="sldNum" sz="quarter" idx="5"/>
          </p:nvPr>
        </p:nvSpPr>
        <p:spPr/>
        <p:txBody>
          <a:bodyPr/>
          <a:lstStyle/>
          <a:p>
            <a:fld id="{DF2DF427-65DE-4332-A833-7D47B0FE9C20}" type="slidenum">
              <a:rPr lang="en-US" smtClean="0"/>
              <a:t>4</a:t>
            </a:fld>
            <a:endParaRPr lang="en-US"/>
          </a:p>
        </p:txBody>
      </p:sp>
    </p:spTree>
    <p:extLst>
      <p:ext uri="{BB962C8B-B14F-4D97-AF65-F5344CB8AC3E}">
        <p14:creationId xmlns:p14="http://schemas.microsoft.com/office/powerpoint/2010/main" val="316410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5</a:t>
            </a:fld>
            <a:endParaRPr lang="en-US"/>
          </a:p>
        </p:txBody>
      </p:sp>
    </p:spTree>
    <p:extLst>
      <p:ext uri="{BB962C8B-B14F-4D97-AF65-F5344CB8AC3E}">
        <p14:creationId xmlns:p14="http://schemas.microsoft.com/office/powerpoint/2010/main" val="158912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6</a:t>
            </a:fld>
            <a:endParaRPr lang="en-US"/>
          </a:p>
        </p:txBody>
      </p:sp>
    </p:spTree>
    <p:extLst>
      <p:ext uri="{BB962C8B-B14F-4D97-AF65-F5344CB8AC3E}">
        <p14:creationId xmlns:p14="http://schemas.microsoft.com/office/powerpoint/2010/main" val="136255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7</a:t>
            </a:fld>
            <a:endParaRPr lang="en-US"/>
          </a:p>
        </p:txBody>
      </p:sp>
    </p:spTree>
    <p:extLst>
      <p:ext uri="{BB962C8B-B14F-4D97-AF65-F5344CB8AC3E}">
        <p14:creationId xmlns:p14="http://schemas.microsoft.com/office/powerpoint/2010/main" val="3819560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8</a:t>
            </a:fld>
            <a:endParaRPr lang="en-US"/>
          </a:p>
        </p:txBody>
      </p:sp>
    </p:spTree>
    <p:extLst>
      <p:ext uri="{BB962C8B-B14F-4D97-AF65-F5344CB8AC3E}">
        <p14:creationId xmlns:p14="http://schemas.microsoft.com/office/powerpoint/2010/main" val="247821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DF427-65DE-4332-A833-7D47B0FE9C20}" type="slidenum">
              <a:rPr lang="en-US" smtClean="0"/>
              <a:t>9</a:t>
            </a:fld>
            <a:endParaRPr lang="en-US"/>
          </a:p>
        </p:txBody>
      </p:sp>
    </p:spTree>
    <p:extLst>
      <p:ext uri="{BB962C8B-B14F-4D97-AF65-F5344CB8AC3E}">
        <p14:creationId xmlns:p14="http://schemas.microsoft.com/office/powerpoint/2010/main" val="1833052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r>
              <a:rPr lang="en-US"/>
              <a:t>5 June 2019</a:t>
            </a:r>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r>
              <a:rPr lang="en-US"/>
              <a:t>5 June 2019</a:t>
            </a:r>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1214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r>
              <a:rPr lang="en-US"/>
              <a:t>5 June 2019</a:t>
            </a:r>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71426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r>
              <a:rPr lang="en-US"/>
              <a:t>5 June 2019</a:t>
            </a:r>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36605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r>
              <a:rPr lang="en-US"/>
              <a:t>5 June 2019</a:t>
            </a:r>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439837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r>
              <a:rPr lang="en-US"/>
              <a:t>5 June 2019</a:t>
            </a:r>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719785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r>
              <a:rPr lang="en-US"/>
              <a:t>5 June 2019</a:t>
            </a:r>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840547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r>
              <a:rPr lang="en-US"/>
              <a:t>5 June 2019</a:t>
            </a:r>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27081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r>
              <a:rPr lang="en-US"/>
              <a:t>5 June 2019</a:t>
            </a:r>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584461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r>
              <a:rPr lang="en-US"/>
              <a:t>5 June 2019</a:t>
            </a:r>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11546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r>
              <a:rPr lang="en-US"/>
              <a:t>5 June 2019</a:t>
            </a:r>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32" y="1557867"/>
            <a:ext cx="5096935" cy="2235200"/>
          </a:xfrm>
        </p:spPr>
        <p:txBody>
          <a:bodyPr anchor="b" anchorCtr="0">
            <a:noAutofit/>
          </a:bodyPr>
          <a:lstStyle>
            <a:lvl1pPr algn="l">
              <a:lnSpc>
                <a:spcPts val="4800"/>
              </a:lnSpc>
              <a:defRPr b="1" cap="all" spc="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725331" y="4275666"/>
            <a:ext cx="5096935"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7559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r>
              <a:rPr lang="en-US"/>
              <a:t>5 June 2019</a:t>
            </a:r>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r>
              <a:rPr lang="en-US"/>
              <a:t>5 June 2019</a:t>
            </a:r>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r>
              <a:rPr lang="en-US"/>
              <a:t>5 June 2019</a:t>
            </a:r>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r>
              <a:rPr lang="en-US"/>
              <a:t>5 June 2019</a:t>
            </a:r>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r>
              <a:rPr lang="en-US"/>
              <a:t>5 June 2019</a:t>
            </a:r>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r>
              <a:rPr lang="en-US"/>
              <a:t>5 June 2019</a:t>
            </a:r>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r>
              <a:rPr lang="en-US"/>
              <a:t>5 June 2019</a:t>
            </a:r>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jp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Lst>
  <p:hf sldNum="0" hdr="0" ftr="0"/>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 June 2019</a:t>
            </a:r>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sldNum="0" hdr="0" ftr="0"/>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 June 2019</a:t>
            </a:r>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32004105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sldNum="0" hdr="0" ftr="0"/>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3239196" y="1854075"/>
            <a:ext cx="5096935" cy="1938992"/>
          </a:xfrm>
          <a:prstGeom prst="rect">
            <a:avLst/>
          </a:prstGeom>
        </p:spPr>
        <p:txBody>
          <a:bodyPr wrap="square">
            <a:normAutofit/>
          </a:bodyPr>
          <a:lstStyle/>
          <a:p>
            <a:r>
              <a:rPr lang="en-US" dirty="0"/>
              <a:t>Inequality</a:t>
            </a:r>
            <a:br>
              <a:rPr lang="en-US" dirty="0"/>
            </a:br>
            <a:r>
              <a:rPr lang="en-US" dirty="0"/>
              <a:t>and STI Policies</a:t>
            </a:r>
          </a:p>
        </p:txBody>
      </p:sp>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p:txBody>
          <a:bodyPr/>
          <a:lstStyle/>
          <a:p>
            <a:r>
              <a:rPr lang="en-US" sz="2000" b="1" dirty="0"/>
              <a:t>Susan E. Cozzens</a:t>
            </a:r>
          </a:p>
          <a:p>
            <a:r>
              <a:rPr lang="en-US" sz="2000" b="1" dirty="0"/>
              <a:t>School of Public Policy, Georgia Tech</a:t>
            </a:r>
          </a:p>
          <a:p>
            <a:r>
              <a:rPr lang="en-US" sz="2000" b="1" dirty="0"/>
              <a:t>Globelics Academy, August 2022</a:t>
            </a:r>
          </a:p>
        </p:txBody>
      </p:sp>
    </p:spTree>
    <p:extLst>
      <p:ext uri="{BB962C8B-B14F-4D97-AF65-F5344CB8AC3E}">
        <p14:creationId xmlns:p14="http://schemas.microsoft.com/office/powerpoint/2010/main" val="278977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173EC-3CCA-4CC2-9C5F-96F6D53071ED}"/>
              </a:ext>
            </a:extLst>
          </p:cNvPr>
          <p:cNvSpPr>
            <a:spLocks noGrp="1"/>
          </p:cNvSpPr>
          <p:nvPr>
            <p:ph idx="1"/>
          </p:nvPr>
        </p:nvSpPr>
        <p:spPr/>
        <p:txBody>
          <a:bodyPr>
            <a:normAutofit lnSpcReduction="10000"/>
          </a:bodyPr>
          <a:lstStyle/>
          <a:p>
            <a:r>
              <a:rPr lang="en-US" dirty="0"/>
              <a:t>By target area of inequality</a:t>
            </a:r>
          </a:p>
          <a:p>
            <a:pPr lvl="1"/>
            <a:r>
              <a:rPr lang="en-US" dirty="0"/>
              <a:t>Pro-poor – bottom of income distribution</a:t>
            </a:r>
          </a:p>
          <a:p>
            <a:pPr lvl="1"/>
            <a:r>
              <a:rPr lang="en-US" dirty="0"/>
              <a:t>Egalitarian – horizontal inequalities</a:t>
            </a:r>
          </a:p>
          <a:p>
            <a:pPr lvl="1"/>
            <a:r>
              <a:rPr lang="en-US" dirty="0"/>
              <a:t>Equalizing – changing the shape of the economy</a:t>
            </a:r>
          </a:p>
          <a:p>
            <a:r>
              <a:rPr lang="en-US" dirty="0"/>
              <a:t>By innovation location or style</a:t>
            </a:r>
          </a:p>
          <a:p>
            <a:pPr lvl="1"/>
            <a:r>
              <a:rPr lang="en-US" dirty="0"/>
              <a:t>Informal economy</a:t>
            </a:r>
          </a:p>
          <a:p>
            <a:pPr lvl="1"/>
            <a:r>
              <a:rPr lang="en-US" dirty="0"/>
              <a:t>Grassroots innovation</a:t>
            </a:r>
          </a:p>
          <a:p>
            <a:pPr lvl="1"/>
            <a:r>
              <a:rPr lang="en-US" dirty="0"/>
              <a:t>Frugal innovation</a:t>
            </a:r>
          </a:p>
          <a:p>
            <a:pPr lvl="1"/>
            <a:r>
              <a:rPr lang="en-US" dirty="0"/>
              <a:t>Social enterprise</a:t>
            </a:r>
          </a:p>
          <a:p>
            <a:r>
              <a:rPr lang="en-US" dirty="0"/>
              <a:t>“Directionality” – problem orientation</a:t>
            </a:r>
          </a:p>
          <a:p>
            <a:pPr lvl="1"/>
            <a:r>
              <a:rPr lang="en-US" dirty="0"/>
              <a:t>New Sussex Manifesto: distribution, diversity, directionality</a:t>
            </a:r>
          </a:p>
          <a:p>
            <a:pPr marL="914400" lvl="2"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824CA0E-6738-4F91-AC23-61756252B39F}"/>
              </a:ext>
            </a:extLst>
          </p:cNvPr>
          <p:cNvSpPr>
            <a:spLocks noGrp="1"/>
          </p:cNvSpPr>
          <p:nvPr>
            <p:ph type="title"/>
          </p:nvPr>
        </p:nvSpPr>
        <p:spPr/>
        <p:txBody>
          <a:bodyPr/>
          <a:lstStyle/>
          <a:p>
            <a:r>
              <a:rPr lang="en-US" dirty="0"/>
              <a:t>Proposed alternative designs</a:t>
            </a:r>
          </a:p>
        </p:txBody>
      </p:sp>
    </p:spTree>
    <p:extLst>
      <p:ext uri="{BB962C8B-B14F-4D97-AF65-F5344CB8AC3E}">
        <p14:creationId xmlns:p14="http://schemas.microsoft.com/office/powerpoint/2010/main" val="617860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0FB8DD-E5ED-4E2E-942D-EC2D1A96DFEE}"/>
              </a:ext>
            </a:extLst>
          </p:cNvPr>
          <p:cNvSpPr>
            <a:spLocks noGrp="1"/>
          </p:cNvSpPr>
          <p:nvPr>
            <p:ph type="title"/>
          </p:nvPr>
        </p:nvSpPr>
        <p:spPr/>
        <p:txBody>
          <a:bodyPr/>
          <a:lstStyle/>
          <a:p>
            <a:r>
              <a:rPr lang="en-US" dirty="0"/>
              <a:t>Where and how much?</a:t>
            </a:r>
          </a:p>
        </p:txBody>
      </p:sp>
      <p:pic>
        <p:nvPicPr>
          <p:cNvPr id="4" name="Content Placeholder 5">
            <a:extLst>
              <a:ext uri="{FF2B5EF4-FFF2-40B4-BE49-F238E27FC236}">
                <a16:creationId xmlns:a16="http://schemas.microsoft.com/office/drawing/2014/main" id="{93785FB5-B3B0-4918-A91D-151BEAC3E291}"/>
              </a:ext>
            </a:extLst>
          </p:cNvPr>
          <p:cNvPicPr>
            <a:picLocks noGrp="1" noChangeAspect="1"/>
          </p:cNvPicPr>
          <p:nvPr>
            <p:ph idx="1"/>
          </p:nvPr>
        </p:nvPicPr>
        <p:blipFill>
          <a:blip r:embed="rId3"/>
          <a:stretch>
            <a:fillRect/>
          </a:stretch>
        </p:blipFill>
        <p:spPr>
          <a:xfrm>
            <a:off x="1763487" y="708101"/>
            <a:ext cx="5747656" cy="5747656"/>
          </a:xfrm>
        </p:spPr>
      </p:pic>
      <p:sp>
        <p:nvSpPr>
          <p:cNvPr id="2" name="Oval 1">
            <a:extLst>
              <a:ext uri="{FF2B5EF4-FFF2-40B4-BE49-F238E27FC236}">
                <a16:creationId xmlns:a16="http://schemas.microsoft.com/office/drawing/2014/main" id="{09CCDF1E-8673-4FFA-9EBD-C825470F67E8}"/>
              </a:ext>
            </a:extLst>
          </p:cNvPr>
          <p:cNvSpPr/>
          <p:nvPr/>
        </p:nvSpPr>
        <p:spPr>
          <a:xfrm>
            <a:off x="1463040" y="5252720"/>
            <a:ext cx="231648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81DF3DD9-D354-409B-9F15-37D52D53E8D6}"/>
              </a:ext>
            </a:extLst>
          </p:cNvPr>
          <p:cNvSpPr/>
          <p:nvPr/>
        </p:nvSpPr>
        <p:spPr>
          <a:xfrm rot="13369591">
            <a:off x="5506271" y="4306211"/>
            <a:ext cx="1330960" cy="160528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7A7958-9987-4A81-9F8C-C1C6A7BBF35F}"/>
              </a:ext>
            </a:extLst>
          </p:cNvPr>
          <p:cNvSpPr/>
          <p:nvPr/>
        </p:nvSpPr>
        <p:spPr>
          <a:xfrm>
            <a:off x="6171751" y="708101"/>
            <a:ext cx="1412240" cy="14153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52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ABE922-14D5-447B-AC5C-B1A2C527401F}"/>
              </a:ext>
            </a:extLst>
          </p:cNvPr>
          <p:cNvSpPr>
            <a:spLocks noGrp="1"/>
          </p:cNvSpPr>
          <p:nvPr>
            <p:ph idx="1"/>
          </p:nvPr>
        </p:nvSpPr>
        <p:spPr/>
        <p:txBody>
          <a:bodyPr>
            <a:normAutofit fontScale="92500" lnSpcReduction="10000"/>
          </a:bodyPr>
          <a:lstStyle/>
          <a:p>
            <a:r>
              <a:rPr lang="en-US" dirty="0"/>
              <a:t>Inequality within countries is growing almost everywhere.</a:t>
            </a:r>
          </a:p>
          <a:p>
            <a:pPr lvl="1"/>
            <a:r>
              <a:rPr lang="en-US" dirty="0"/>
              <a:t>Global inequality at household level is dropping slightly. </a:t>
            </a:r>
          </a:p>
          <a:p>
            <a:r>
              <a:rPr lang="en-US" dirty="0"/>
              <a:t>Top end numbers are dramatic. </a:t>
            </a:r>
          </a:p>
          <a:p>
            <a:pPr lvl="1"/>
            <a:r>
              <a:rPr lang="en-US" dirty="0"/>
              <a:t>Super high executive salaries</a:t>
            </a:r>
          </a:p>
          <a:p>
            <a:pPr lvl="1"/>
            <a:r>
              <a:rPr lang="en-US" dirty="0"/>
              <a:t>Pre-pandemic, Oxfam reported that 26 people owned as much wealth as the poorest half of humanity. </a:t>
            </a:r>
          </a:p>
          <a:p>
            <a:pPr lvl="2"/>
            <a:r>
              <a:rPr lang="en-US" dirty="0"/>
              <a:t>Wealth at the top grew $2.5 billion per day; declined 11% for 3.8 billion at bottom in 2018. </a:t>
            </a:r>
          </a:p>
          <a:p>
            <a:pPr lvl="2"/>
            <a:r>
              <a:rPr lang="en-US" dirty="0"/>
              <a:t>Tax evasion, erosion of worker’s rights, cost-cutting, business influence on policy</a:t>
            </a:r>
          </a:p>
          <a:p>
            <a:pPr lvl="1"/>
            <a:r>
              <a:rPr lang="en-US" dirty="0"/>
              <a:t>During the pandemic, a new billionaire was created </a:t>
            </a:r>
            <a:r>
              <a:rPr lang="en-US"/>
              <a:t>every 33 </a:t>
            </a:r>
            <a:r>
              <a:rPr lang="en-US" dirty="0"/>
              <a:t>hours (including 62 new </a:t>
            </a:r>
            <a:r>
              <a:rPr lang="en-US"/>
              <a:t>food billionaires), </a:t>
            </a:r>
            <a:r>
              <a:rPr lang="en-US" dirty="0"/>
              <a:t>and a million more people were forced into poverty at the same rate. </a:t>
            </a:r>
          </a:p>
          <a:p>
            <a:pPr lvl="1"/>
            <a:endParaRPr lang="en-US" dirty="0"/>
          </a:p>
          <a:p>
            <a:pPr marL="0" indent="0">
              <a:buNone/>
            </a:pPr>
            <a:endParaRPr lang="en-US" dirty="0"/>
          </a:p>
          <a:p>
            <a:endParaRPr lang="en-US" dirty="0"/>
          </a:p>
          <a:p>
            <a:pPr marL="457200" lvl="1" indent="0">
              <a:buNone/>
            </a:pPr>
            <a:endParaRPr lang="en-US" dirty="0"/>
          </a:p>
        </p:txBody>
      </p:sp>
      <p:sp>
        <p:nvSpPr>
          <p:cNvPr id="3" name="Title 2">
            <a:extLst>
              <a:ext uri="{FF2B5EF4-FFF2-40B4-BE49-F238E27FC236}">
                <a16:creationId xmlns:a16="http://schemas.microsoft.com/office/drawing/2014/main" id="{B9A500E4-16F5-468A-9D4C-506135B6F89D}"/>
              </a:ext>
            </a:extLst>
          </p:cNvPr>
          <p:cNvSpPr>
            <a:spLocks noGrp="1"/>
          </p:cNvSpPr>
          <p:nvPr>
            <p:ph type="title"/>
          </p:nvPr>
        </p:nvSpPr>
        <p:spPr/>
        <p:txBody>
          <a:bodyPr/>
          <a:lstStyle/>
          <a:p>
            <a:r>
              <a:rPr lang="en-US" dirty="0"/>
              <a:t>Wealth and income gaps</a:t>
            </a:r>
          </a:p>
        </p:txBody>
      </p:sp>
    </p:spTree>
    <p:extLst>
      <p:ext uri="{BB962C8B-B14F-4D97-AF65-F5344CB8AC3E}">
        <p14:creationId xmlns:p14="http://schemas.microsoft.com/office/powerpoint/2010/main" val="1894900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posing for a photo&#10;&#10;Description automatically generated">
            <a:extLst>
              <a:ext uri="{FF2B5EF4-FFF2-40B4-BE49-F238E27FC236}">
                <a16:creationId xmlns:a16="http://schemas.microsoft.com/office/drawing/2014/main" id="{53E99545-4D64-44D3-907E-312E51BF32E9}"/>
              </a:ext>
            </a:extLst>
          </p:cNvPr>
          <p:cNvPicPr>
            <a:picLocks noGrp="1" noChangeAspect="1"/>
          </p:cNvPicPr>
          <p:nvPr>
            <p:ph idx="1"/>
          </p:nvPr>
        </p:nvPicPr>
        <p:blipFill>
          <a:blip r:embed="rId3"/>
          <a:stretch>
            <a:fillRect/>
          </a:stretch>
        </p:blipFill>
        <p:spPr>
          <a:xfrm>
            <a:off x="285750" y="1783284"/>
            <a:ext cx="8572500" cy="3461295"/>
          </a:xfrm>
        </p:spPr>
      </p:pic>
      <p:sp>
        <p:nvSpPr>
          <p:cNvPr id="3" name="Title 2">
            <a:extLst>
              <a:ext uri="{FF2B5EF4-FFF2-40B4-BE49-F238E27FC236}">
                <a16:creationId xmlns:a16="http://schemas.microsoft.com/office/drawing/2014/main" id="{E0DB9893-A3FD-4D16-B310-BEDB8318AC0B}"/>
              </a:ext>
            </a:extLst>
          </p:cNvPr>
          <p:cNvSpPr>
            <a:spLocks noGrp="1"/>
          </p:cNvSpPr>
          <p:nvPr>
            <p:ph type="title"/>
          </p:nvPr>
        </p:nvSpPr>
        <p:spPr/>
        <p:txBody>
          <a:bodyPr/>
          <a:lstStyle/>
          <a:p>
            <a:r>
              <a:rPr lang="en-US" dirty="0"/>
              <a:t>Do you see a pattern?</a:t>
            </a:r>
          </a:p>
        </p:txBody>
      </p:sp>
      <p:sp>
        <p:nvSpPr>
          <p:cNvPr id="6" name="TextBox 5">
            <a:extLst>
              <a:ext uri="{FF2B5EF4-FFF2-40B4-BE49-F238E27FC236}">
                <a16:creationId xmlns:a16="http://schemas.microsoft.com/office/drawing/2014/main" id="{13FBF5D5-95CC-4450-841F-E71673519BA6}"/>
              </a:ext>
            </a:extLst>
          </p:cNvPr>
          <p:cNvSpPr txBox="1"/>
          <p:nvPr/>
        </p:nvSpPr>
        <p:spPr>
          <a:xfrm>
            <a:off x="2219417" y="5779363"/>
            <a:ext cx="3693111" cy="338554"/>
          </a:xfrm>
          <a:prstGeom prst="rect">
            <a:avLst/>
          </a:prstGeom>
          <a:noFill/>
        </p:spPr>
        <p:txBody>
          <a:bodyPr wrap="square" rtlCol="0">
            <a:spAutoFit/>
          </a:bodyPr>
          <a:lstStyle/>
          <a:p>
            <a:r>
              <a:rPr lang="en-US" sz="1600" dirty="0"/>
              <a:t>Source: www.forbes.com/billionaires</a:t>
            </a:r>
          </a:p>
        </p:txBody>
      </p:sp>
    </p:spTree>
    <p:extLst>
      <p:ext uri="{BB962C8B-B14F-4D97-AF65-F5344CB8AC3E}">
        <p14:creationId xmlns:p14="http://schemas.microsoft.com/office/powerpoint/2010/main" val="1317641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F09BF827-2B89-4DF3-961A-B6B3F85A6D05}"/>
              </a:ext>
            </a:extLst>
          </p:cNvPr>
          <p:cNvPicPr>
            <a:picLocks noGrp="1" noChangeAspect="1"/>
          </p:cNvPicPr>
          <p:nvPr>
            <p:ph idx="1"/>
          </p:nvPr>
        </p:nvPicPr>
        <p:blipFill>
          <a:blip r:embed="rId3"/>
          <a:stretch>
            <a:fillRect/>
          </a:stretch>
        </p:blipFill>
        <p:spPr>
          <a:xfrm>
            <a:off x="285750" y="1609068"/>
            <a:ext cx="8572500" cy="3490130"/>
          </a:xfrm>
        </p:spPr>
      </p:pic>
      <p:sp>
        <p:nvSpPr>
          <p:cNvPr id="3" name="Title 2">
            <a:extLst>
              <a:ext uri="{FF2B5EF4-FFF2-40B4-BE49-F238E27FC236}">
                <a16:creationId xmlns:a16="http://schemas.microsoft.com/office/drawing/2014/main" id="{7C6DF000-E7D0-4A48-B315-3E899CCA06AF}"/>
              </a:ext>
            </a:extLst>
          </p:cNvPr>
          <p:cNvSpPr>
            <a:spLocks noGrp="1"/>
          </p:cNvSpPr>
          <p:nvPr>
            <p:ph type="title"/>
          </p:nvPr>
        </p:nvSpPr>
        <p:spPr/>
        <p:txBody>
          <a:bodyPr/>
          <a:lstStyle/>
          <a:p>
            <a:r>
              <a:rPr lang="en-US" dirty="0"/>
              <a:t>And oh, by the way …</a:t>
            </a:r>
          </a:p>
        </p:txBody>
      </p:sp>
      <p:pic>
        <p:nvPicPr>
          <p:cNvPr id="7" name="Picture 6" descr="A person smiling for the camera&#10;&#10;Description automatically generated">
            <a:extLst>
              <a:ext uri="{FF2B5EF4-FFF2-40B4-BE49-F238E27FC236}">
                <a16:creationId xmlns:a16="http://schemas.microsoft.com/office/drawing/2014/main" id="{2092ACC9-0D07-45DA-8287-B5D160253543}"/>
              </a:ext>
            </a:extLst>
          </p:cNvPr>
          <p:cNvPicPr>
            <a:picLocks noChangeAspect="1"/>
          </p:cNvPicPr>
          <p:nvPr/>
        </p:nvPicPr>
        <p:blipFill>
          <a:blip r:embed="rId4"/>
          <a:stretch>
            <a:fillRect/>
          </a:stretch>
        </p:blipFill>
        <p:spPr>
          <a:xfrm>
            <a:off x="2247574" y="3865153"/>
            <a:ext cx="4648849" cy="2724530"/>
          </a:xfrm>
          <a:prstGeom prst="rect">
            <a:avLst/>
          </a:prstGeom>
        </p:spPr>
      </p:pic>
      <p:sp>
        <p:nvSpPr>
          <p:cNvPr id="6" name="TextBox 5">
            <a:extLst>
              <a:ext uri="{FF2B5EF4-FFF2-40B4-BE49-F238E27FC236}">
                <a16:creationId xmlns:a16="http://schemas.microsoft.com/office/drawing/2014/main" id="{E7F8586E-24E2-4243-AF0B-A2507CF03BC7}"/>
              </a:ext>
            </a:extLst>
          </p:cNvPr>
          <p:cNvSpPr txBox="1"/>
          <p:nvPr/>
        </p:nvSpPr>
        <p:spPr>
          <a:xfrm>
            <a:off x="2725444" y="5420320"/>
            <a:ext cx="3693111" cy="338554"/>
          </a:xfrm>
          <a:prstGeom prst="rect">
            <a:avLst/>
          </a:prstGeom>
          <a:noFill/>
        </p:spPr>
        <p:txBody>
          <a:bodyPr wrap="square" rtlCol="0">
            <a:spAutoFit/>
          </a:bodyPr>
          <a:lstStyle/>
          <a:p>
            <a:r>
              <a:rPr lang="en-US" sz="1600" dirty="0"/>
              <a:t>Source: www.forbes.com/billionaires</a:t>
            </a:r>
          </a:p>
        </p:txBody>
      </p:sp>
    </p:spTree>
    <p:extLst>
      <p:ext uri="{BB962C8B-B14F-4D97-AF65-F5344CB8AC3E}">
        <p14:creationId xmlns:p14="http://schemas.microsoft.com/office/powerpoint/2010/main" val="393316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ell phone&#10;&#10;Description automatically generated">
            <a:extLst>
              <a:ext uri="{FF2B5EF4-FFF2-40B4-BE49-F238E27FC236}">
                <a16:creationId xmlns:a16="http://schemas.microsoft.com/office/drawing/2014/main" id="{A9FCB353-9160-40E3-9BF6-92BC97960E1D}"/>
              </a:ext>
            </a:extLst>
          </p:cNvPr>
          <p:cNvPicPr>
            <a:picLocks noGrp="1" noChangeAspect="1"/>
          </p:cNvPicPr>
          <p:nvPr>
            <p:ph idx="1"/>
          </p:nvPr>
        </p:nvPicPr>
        <p:blipFill>
          <a:blip r:embed="rId3"/>
          <a:stretch>
            <a:fillRect/>
          </a:stretch>
        </p:blipFill>
        <p:spPr>
          <a:xfrm>
            <a:off x="1170066" y="1477252"/>
            <a:ext cx="6624527" cy="4186701"/>
          </a:xfrm>
        </p:spPr>
      </p:pic>
      <p:sp>
        <p:nvSpPr>
          <p:cNvPr id="3" name="Title 2">
            <a:extLst>
              <a:ext uri="{FF2B5EF4-FFF2-40B4-BE49-F238E27FC236}">
                <a16:creationId xmlns:a16="http://schemas.microsoft.com/office/drawing/2014/main" id="{23CA2F05-5B16-4D7D-B266-F2DC958F8813}"/>
              </a:ext>
            </a:extLst>
          </p:cNvPr>
          <p:cNvSpPr>
            <a:spLocks noGrp="1"/>
          </p:cNvSpPr>
          <p:nvPr>
            <p:ph type="title"/>
          </p:nvPr>
        </p:nvSpPr>
        <p:spPr/>
        <p:txBody>
          <a:bodyPr/>
          <a:lstStyle/>
          <a:p>
            <a:r>
              <a:rPr lang="en-US" dirty="0"/>
              <a:t>Where newcomers built their fortunes</a:t>
            </a:r>
          </a:p>
        </p:txBody>
      </p:sp>
      <p:sp>
        <p:nvSpPr>
          <p:cNvPr id="6" name="TextBox 5">
            <a:extLst>
              <a:ext uri="{FF2B5EF4-FFF2-40B4-BE49-F238E27FC236}">
                <a16:creationId xmlns:a16="http://schemas.microsoft.com/office/drawing/2014/main" id="{A033560F-FEED-49F6-92DE-C4DEA94D7E08}"/>
              </a:ext>
            </a:extLst>
          </p:cNvPr>
          <p:cNvSpPr txBox="1"/>
          <p:nvPr/>
        </p:nvSpPr>
        <p:spPr>
          <a:xfrm>
            <a:off x="2219417" y="5948640"/>
            <a:ext cx="3693111" cy="338554"/>
          </a:xfrm>
          <a:prstGeom prst="rect">
            <a:avLst/>
          </a:prstGeom>
          <a:noFill/>
        </p:spPr>
        <p:txBody>
          <a:bodyPr wrap="square" rtlCol="0">
            <a:spAutoFit/>
          </a:bodyPr>
          <a:lstStyle/>
          <a:p>
            <a:r>
              <a:rPr lang="en-US" sz="1600" dirty="0"/>
              <a:t>Source: www.forbes.com/billionaires</a:t>
            </a:r>
          </a:p>
        </p:txBody>
      </p:sp>
    </p:spTree>
    <p:extLst>
      <p:ext uri="{BB962C8B-B14F-4D97-AF65-F5344CB8AC3E}">
        <p14:creationId xmlns:p14="http://schemas.microsoft.com/office/powerpoint/2010/main" val="2142340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AD970-DAB7-4718-B108-C95147248364}"/>
              </a:ext>
            </a:extLst>
          </p:cNvPr>
          <p:cNvSpPr>
            <a:spLocks noGrp="1"/>
          </p:cNvSpPr>
          <p:nvPr>
            <p:ph idx="1"/>
          </p:nvPr>
        </p:nvSpPr>
        <p:spPr/>
        <p:txBody>
          <a:bodyPr/>
          <a:lstStyle/>
          <a:p>
            <a:r>
              <a:rPr lang="en-US" dirty="0"/>
              <a:t>Essential to the innovation</a:t>
            </a:r>
          </a:p>
          <a:p>
            <a:pPr lvl="1"/>
            <a:r>
              <a:rPr lang="en-US" dirty="0"/>
              <a:t>U.S. military needs</a:t>
            </a:r>
          </a:p>
          <a:p>
            <a:pPr lvl="2"/>
            <a:r>
              <a:rPr lang="en-US" dirty="0"/>
              <a:t>Computing</a:t>
            </a:r>
          </a:p>
          <a:p>
            <a:pPr lvl="1"/>
            <a:r>
              <a:rPr lang="en-US" dirty="0"/>
              <a:t>International research institutions</a:t>
            </a:r>
          </a:p>
          <a:p>
            <a:pPr lvl="2"/>
            <a:r>
              <a:rPr lang="en-US" dirty="0"/>
              <a:t>Internet invented at CERN</a:t>
            </a:r>
          </a:p>
          <a:p>
            <a:pPr lvl="2"/>
            <a:r>
              <a:rPr lang="en-US" dirty="0"/>
              <a:t>DARPA played early role in its growth</a:t>
            </a:r>
          </a:p>
          <a:p>
            <a:r>
              <a:rPr lang="en-US" dirty="0"/>
              <a:t>IP property policies facilitate accumulation of wealth</a:t>
            </a:r>
          </a:p>
          <a:p>
            <a:endParaRPr lang="en-US" dirty="0"/>
          </a:p>
        </p:txBody>
      </p:sp>
      <p:sp>
        <p:nvSpPr>
          <p:cNvPr id="3" name="Title 2">
            <a:extLst>
              <a:ext uri="{FF2B5EF4-FFF2-40B4-BE49-F238E27FC236}">
                <a16:creationId xmlns:a16="http://schemas.microsoft.com/office/drawing/2014/main" id="{A20BD2A3-EC80-4905-911E-F274E6F1B76B}"/>
              </a:ext>
            </a:extLst>
          </p:cNvPr>
          <p:cNvSpPr>
            <a:spLocks noGrp="1"/>
          </p:cNvSpPr>
          <p:nvPr>
            <p:ph type="title"/>
          </p:nvPr>
        </p:nvSpPr>
        <p:spPr/>
        <p:txBody>
          <a:bodyPr/>
          <a:lstStyle/>
          <a:p>
            <a:r>
              <a:rPr lang="en-US" dirty="0"/>
              <a:t>Did STI policies contribute?</a:t>
            </a:r>
          </a:p>
        </p:txBody>
      </p:sp>
    </p:spTree>
    <p:extLst>
      <p:ext uri="{BB962C8B-B14F-4D97-AF65-F5344CB8AC3E}">
        <p14:creationId xmlns:p14="http://schemas.microsoft.com/office/powerpoint/2010/main" val="1049264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C1CE57-711A-436B-BE95-E045E9B67471}"/>
              </a:ext>
            </a:extLst>
          </p:cNvPr>
          <p:cNvSpPr>
            <a:spLocks noGrp="1"/>
          </p:cNvSpPr>
          <p:nvPr>
            <p:ph idx="1"/>
          </p:nvPr>
        </p:nvSpPr>
        <p:spPr/>
        <p:txBody>
          <a:bodyPr/>
          <a:lstStyle/>
          <a:p>
            <a:r>
              <a:rPr lang="en-US" dirty="0"/>
              <a:t>Other policies are clearly better suited to take on this top-end issue</a:t>
            </a:r>
          </a:p>
          <a:p>
            <a:pPr lvl="1"/>
            <a:r>
              <a:rPr lang="en-US" dirty="0"/>
              <a:t>Redistribution through taxes</a:t>
            </a:r>
          </a:p>
          <a:p>
            <a:pPr lvl="1"/>
            <a:r>
              <a:rPr lang="en-US" dirty="0"/>
              <a:t>Social responsibilities of corporations</a:t>
            </a:r>
          </a:p>
          <a:p>
            <a:r>
              <a:rPr lang="en-US" dirty="0"/>
              <a:t>Note that there is significant philanthropy represented in the list – will come back to this</a:t>
            </a:r>
          </a:p>
          <a:p>
            <a:r>
              <a:rPr lang="en-US" dirty="0"/>
              <a:t>Public research and development?</a:t>
            </a:r>
          </a:p>
          <a:p>
            <a:pPr lvl="1"/>
            <a:r>
              <a:rPr lang="en-US" dirty="0"/>
              <a:t>E.g., defense R&amp;D spending?</a:t>
            </a:r>
          </a:p>
          <a:p>
            <a:r>
              <a:rPr lang="en-US" dirty="0"/>
              <a:t>Intellectual property policies?</a:t>
            </a:r>
          </a:p>
          <a:p>
            <a:pPr lvl="1"/>
            <a:r>
              <a:rPr lang="en-US" dirty="0"/>
              <a:t>See World Trade Organization/ TRIPS as arena</a:t>
            </a:r>
          </a:p>
        </p:txBody>
      </p:sp>
      <p:sp>
        <p:nvSpPr>
          <p:cNvPr id="3" name="Title 2">
            <a:extLst>
              <a:ext uri="{FF2B5EF4-FFF2-40B4-BE49-F238E27FC236}">
                <a16:creationId xmlns:a16="http://schemas.microsoft.com/office/drawing/2014/main" id="{A70AB262-D85F-425A-863D-E9E49B4204C9}"/>
              </a:ext>
            </a:extLst>
          </p:cNvPr>
          <p:cNvSpPr>
            <a:spLocks noGrp="1"/>
          </p:cNvSpPr>
          <p:nvPr>
            <p:ph type="title"/>
          </p:nvPr>
        </p:nvSpPr>
        <p:spPr/>
        <p:txBody>
          <a:bodyPr/>
          <a:lstStyle/>
          <a:p>
            <a:r>
              <a:rPr lang="en-US" dirty="0"/>
              <a:t>What policies would we redesign?</a:t>
            </a:r>
          </a:p>
        </p:txBody>
      </p:sp>
    </p:spTree>
    <p:extLst>
      <p:ext uri="{BB962C8B-B14F-4D97-AF65-F5344CB8AC3E}">
        <p14:creationId xmlns:p14="http://schemas.microsoft.com/office/powerpoint/2010/main" val="3568602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0FB8DD-E5ED-4E2E-942D-EC2D1A96DFEE}"/>
              </a:ext>
            </a:extLst>
          </p:cNvPr>
          <p:cNvSpPr>
            <a:spLocks noGrp="1"/>
          </p:cNvSpPr>
          <p:nvPr>
            <p:ph type="title"/>
          </p:nvPr>
        </p:nvSpPr>
        <p:spPr/>
        <p:txBody>
          <a:bodyPr/>
          <a:lstStyle/>
          <a:p>
            <a:r>
              <a:rPr lang="en-US" dirty="0"/>
              <a:t>Addressing Poverty</a:t>
            </a:r>
          </a:p>
        </p:txBody>
      </p:sp>
      <p:pic>
        <p:nvPicPr>
          <p:cNvPr id="4" name="Content Placeholder 5">
            <a:extLst>
              <a:ext uri="{FF2B5EF4-FFF2-40B4-BE49-F238E27FC236}">
                <a16:creationId xmlns:a16="http://schemas.microsoft.com/office/drawing/2014/main" id="{93785FB5-B3B0-4918-A91D-151BEAC3E291}"/>
              </a:ext>
            </a:extLst>
          </p:cNvPr>
          <p:cNvPicPr>
            <a:picLocks noGrp="1" noChangeAspect="1"/>
          </p:cNvPicPr>
          <p:nvPr>
            <p:ph idx="1"/>
          </p:nvPr>
        </p:nvPicPr>
        <p:blipFill>
          <a:blip r:embed="rId3"/>
          <a:stretch>
            <a:fillRect/>
          </a:stretch>
        </p:blipFill>
        <p:spPr>
          <a:xfrm>
            <a:off x="1763487" y="708101"/>
            <a:ext cx="5747656" cy="5747656"/>
          </a:xfrm>
        </p:spPr>
      </p:pic>
      <p:sp>
        <p:nvSpPr>
          <p:cNvPr id="2" name="Oval 1">
            <a:extLst>
              <a:ext uri="{FF2B5EF4-FFF2-40B4-BE49-F238E27FC236}">
                <a16:creationId xmlns:a16="http://schemas.microsoft.com/office/drawing/2014/main" id="{09CCDF1E-8673-4FFA-9EBD-C825470F67E8}"/>
              </a:ext>
            </a:extLst>
          </p:cNvPr>
          <p:cNvSpPr/>
          <p:nvPr/>
        </p:nvSpPr>
        <p:spPr>
          <a:xfrm>
            <a:off x="1463040" y="5252720"/>
            <a:ext cx="231648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45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0040D-AFE3-44DB-8FB0-0A5BB39221A0}"/>
              </a:ext>
            </a:extLst>
          </p:cNvPr>
          <p:cNvSpPr>
            <a:spLocks noGrp="1"/>
          </p:cNvSpPr>
          <p:nvPr>
            <p:ph idx="1"/>
          </p:nvPr>
        </p:nvSpPr>
        <p:spPr/>
        <p:txBody>
          <a:bodyPr/>
          <a:lstStyle/>
          <a:p>
            <a:r>
              <a:rPr lang="en-US" dirty="0"/>
              <a:t>Livelihood-producing options most likely to be powerful.</a:t>
            </a:r>
          </a:p>
          <a:p>
            <a:r>
              <a:rPr lang="en-US" dirty="0"/>
              <a:t>Bottom-up – important for “agents not patients”</a:t>
            </a:r>
          </a:p>
          <a:p>
            <a:pPr lvl="1"/>
            <a:r>
              <a:rPr lang="en-US" dirty="0"/>
              <a:t>Informal economy</a:t>
            </a:r>
          </a:p>
          <a:p>
            <a:pPr lvl="1"/>
            <a:r>
              <a:rPr lang="en-US" dirty="0"/>
              <a:t>Grassroots innovation</a:t>
            </a:r>
          </a:p>
          <a:p>
            <a:pPr lvl="1"/>
            <a:r>
              <a:rPr lang="en-US" dirty="0"/>
              <a:t>Question: how much does policy action add?</a:t>
            </a:r>
          </a:p>
          <a:p>
            <a:r>
              <a:rPr lang="en-US" dirty="0"/>
              <a:t>Focusing on growing activities that produce middle-skill, middle-income jobs</a:t>
            </a:r>
          </a:p>
          <a:p>
            <a:pPr lvl="1"/>
            <a:r>
              <a:rPr lang="en-US" dirty="0"/>
              <a:t>Should be part of local economic development strategy</a:t>
            </a:r>
          </a:p>
          <a:p>
            <a:pPr lvl="1"/>
            <a:r>
              <a:rPr lang="en-US" dirty="0"/>
              <a:t>Could be a part of corporate responsibility</a:t>
            </a:r>
          </a:p>
          <a:p>
            <a:pPr marL="0" indent="0">
              <a:buNone/>
            </a:pPr>
            <a:endParaRPr lang="en-US" dirty="0"/>
          </a:p>
        </p:txBody>
      </p:sp>
      <p:sp>
        <p:nvSpPr>
          <p:cNvPr id="3" name="Title 2">
            <a:extLst>
              <a:ext uri="{FF2B5EF4-FFF2-40B4-BE49-F238E27FC236}">
                <a16:creationId xmlns:a16="http://schemas.microsoft.com/office/drawing/2014/main" id="{76DC7E06-4D1B-406E-9F1D-5915F468A198}"/>
              </a:ext>
            </a:extLst>
          </p:cNvPr>
          <p:cNvSpPr>
            <a:spLocks noGrp="1"/>
          </p:cNvSpPr>
          <p:nvPr>
            <p:ph type="title"/>
          </p:nvPr>
        </p:nvSpPr>
        <p:spPr/>
        <p:txBody>
          <a:bodyPr/>
          <a:lstStyle/>
          <a:p>
            <a:r>
              <a:rPr lang="en-US" dirty="0"/>
              <a:t>Focus on livelihoods</a:t>
            </a:r>
          </a:p>
        </p:txBody>
      </p:sp>
    </p:spTree>
    <p:extLst>
      <p:ext uri="{BB962C8B-B14F-4D97-AF65-F5344CB8AC3E}">
        <p14:creationId xmlns:p14="http://schemas.microsoft.com/office/powerpoint/2010/main" val="379261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0783CA-2808-4624-AD47-A1CC97217BDF}"/>
              </a:ext>
            </a:extLst>
          </p:cNvPr>
          <p:cNvSpPr>
            <a:spLocks noGrp="1"/>
          </p:cNvSpPr>
          <p:nvPr>
            <p:ph idx="1"/>
          </p:nvPr>
        </p:nvSpPr>
        <p:spPr/>
        <p:txBody>
          <a:bodyPr>
            <a:normAutofit fontScale="92500" lnSpcReduction="10000"/>
          </a:bodyPr>
          <a:lstStyle/>
          <a:p>
            <a:r>
              <a:rPr lang="en-US" dirty="0"/>
              <a:t>Growing attention to inequality</a:t>
            </a:r>
          </a:p>
          <a:p>
            <a:pPr lvl="1"/>
            <a:r>
              <a:rPr lang="en-US" dirty="0"/>
              <a:t>Criticism of “top 1%”</a:t>
            </a:r>
          </a:p>
          <a:p>
            <a:pPr lvl="1"/>
            <a:r>
              <a:rPr lang="en-US" dirty="0"/>
              <a:t>Capital growth will outpace wages</a:t>
            </a:r>
          </a:p>
          <a:p>
            <a:r>
              <a:rPr lang="en-US" dirty="0"/>
              <a:t>Sustainable development goal (SDG10)</a:t>
            </a:r>
          </a:p>
          <a:p>
            <a:pPr lvl="1"/>
            <a:r>
              <a:rPr lang="en-US" dirty="0"/>
              <a:t>“Reduce inequality within and among countries”</a:t>
            </a:r>
          </a:p>
          <a:p>
            <a:pPr lvl="1"/>
            <a:r>
              <a:rPr lang="en-US" dirty="0"/>
              <a:t>Applies to all countries, not just global South</a:t>
            </a:r>
          </a:p>
          <a:p>
            <a:r>
              <a:rPr lang="en-US" dirty="0"/>
              <a:t>Do STI policies need to pay attention?</a:t>
            </a:r>
          </a:p>
          <a:p>
            <a:r>
              <a:rPr lang="en-US" dirty="0"/>
              <a:t>Can STI policies make a significant difference?</a:t>
            </a:r>
          </a:p>
          <a:p>
            <a:r>
              <a:rPr lang="en-US" dirty="0"/>
              <a:t>Outline</a:t>
            </a:r>
          </a:p>
          <a:p>
            <a:pPr lvl="1"/>
            <a:r>
              <a:rPr lang="en-US" dirty="0"/>
              <a:t>Unpacking Key Terms in SDG10</a:t>
            </a:r>
          </a:p>
          <a:p>
            <a:pPr lvl="1"/>
            <a:r>
              <a:rPr lang="en-US" dirty="0"/>
              <a:t>Connections STI policy scholars have identified </a:t>
            </a:r>
          </a:p>
          <a:p>
            <a:pPr lvl="1"/>
            <a:r>
              <a:rPr lang="en-US" dirty="0"/>
              <a:t>Strategic view – key leverage points</a:t>
            </a:r>
          </a:p>
        </p:txBody>
      </p:sp>
      <p:sp>
        <p:nvSpPr>
          <p:cNvPr id="3" name="Title 2">
            <a:extLst>
              <a:ext uri="{FF2B5EF4-FFF2-40B4-BE49-F238E27FC236}">
                <a16:creationId xmlns:a16="http://schemas.microsoft.com/office/drawing/2014/main" id="{7D3B95E3-B14F-412B-AE43-354260080792}"/>
              </a:ext>
            </a:extLst>
          </p:cNvPr>
          <p:cNvSpPr>
            <a:spLocks noGrp="1"/>
          </p:cNvSpPr>
          <p:nvPr>
            <p:ph type="title"/>
          </p:nvPr>
        </p:nvSpPr>
        <p:spPr/>
        <p:txBody>
          <a:bodyPr/>
          <a:lstStyle/>
          <a:p>
            <a:r>
              <a:rPr lang="en-US" dirty="0"/>
              <a:t>Why this topic?</a:t>
            </a:r>
          </a:p>
        </p:txBody>
      </p:sp>
    </p:spTree>
    <p:extLst>
      <p:ext uri="{BB962C8B-B14F-4D97-AF65-F5344CB8AC3E}">
        <p14:creationId xmlns:p14="http://schemas.microsoft.com/office/powerpoint/2010/main" val="2158939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0FB8DD-E5ED-4E2E-942D-EC2D1A96DFEE}"/>
              </a:ext>
            </a:extLst>
          </p:cNvPr>
          <p:cNvSpPr>
            <a:spLocks noGrp="1"/>
          </p:cNvSpPr>
          <p:nvPr>
            <p:ph type="title"/>
          </p:nvPr>
        </p:nvSpPr>
        <p:spPr/>
        <p:txBody>
          <a:bodyPr>
            <a:normAutofit/>
          </a:bodyPr>
          <a:lstStyle/>
          <a:p>
            <a:r>
              <a:rPr lang="en-US" dirty="0"/>
              <a:t>Trickle down from the middle</a:t>
            </a:r>
          </a:p>
        </p:txBody>
      </p:sp>
      <p:pic>
        <p:nvPicPr>
          <p:cNvPr id="4" name="Content Placeholder 5">
            <a:extLst>
              <a:ext uri="{FF2B5EF4-FFF2-40B4-BE49-F238E27FC236}">
                <a16:creationId xmlns:a16="http://schemas.microsoft.com/office/drawing/2014/main" id="{93785FB5-B3B0-4918-A91D-151BEAC3E291}"/>
              </a:ext>
            </a:extLst>
          </p:cNvPr>
          <p:cNvPicPr>
            <a:picLocks noGrp="1" noChangeAspect="1"/>
          </p:cNvPicPr>
          <p:nvPr>
            <p:ph idx="1"/>
          </p:nvPr>
        </p:nvPicPr>
        <p:blipFill>
          <a:blip r:embed="rId3"/>
          <a:stretch>
            <a:fillRect/>
          </a:stretch>
        </p:blipFill>
        <p:spPr>
          <a:xfrm>
            <a:off x="1763487" y="708101"/>
            <a:ext cx="5747656" cy="5747656"/>
          </a:xfrm>
        </p:spPr>
      </p:pic>
      <p:sp>
        <p:nvSpPr>
          <p:cNvPr id="2" name="Oval 1">
            <a:extLst>
              <a:ext uri="{FF2B5EF4-FFF2-40B4-BE49-F238E27FC236}">
                <a16:creationId xmlns:a16="http://schemas.microsoft.com/office/drawing/2014/main" id="{09CCDF1E-8673-4FFA-9EBD-C825470F67E8}"/>
              </a:ext>
            </a:extLst>
          </p:cNvPr>
          <p:cNvSpPr/>
          <p:nvPr/>
        </p:nvSpPr>
        <p:spPr>
          <a:xfrm>
            <a:off x="1463040" y="5252720"/>
            <a:ext cx="231648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81DF3DD9-D354-409B-9F15-37D52D53E8D6}"/>
              </a:ext>
            </a:extLst>
          </p:cNvPr>
          <p:cNvSpPr/>
          <p:nvPr/>
        </p:nvSpPr>
        <p:spPr>
          <a:xfrm rot="13369591">
            <a:off x="5506271" y="4306211"/>
            <a:ext cx="1330960" cy="160528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60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50861A-343C-4B74-9823-5C17C7A2924F}"/>
              </a:ext>
            </a:extLst>
          </p:cNvPr>
          <p:cNvSpPr>
            <a:spLocks noGrp="1"/>
          </p:cNvSpPr>
          <p:nvPr>
            <p:ph idx="1"/>
          </p:nvPr>
        </p:nvSpPr>
        <p:spPr/>
        <p:txBody>
          <a:bodyPr>
            <a:normAutofit/>
          </a:bodyPr>
          <a:lstStyle/>
          <a:p>
            <a:pPr marL="0" indent="0">
              <a:buNone/>
            </a:pPr>
            <a:r>
              <a:rPr lang="en-US" dirty="0"/>
              <a:t>Health inequalities as an example</a:t>
            </a:r>
          </a:p>
          <a:p>
            <a:endParaRPr lang="en-US" dirty="0"/>
          </a:p>
          <a:p>
            <a:pPr lvl="1"/>
            <a:endParaRPr lang="en-US" dirty="0"/>
          </a:p>
        </p:txBody>
      </p:sp>
      <p:sp>
        <p:nvSpPr>
          <p:cNvPr id="3" name="Title 2">
            <a:extLst>
              <a:ext uri="{FF2B5EF4-FFF2-40B4-BE49-F238E27FC236}">
                <a16:creationId xmlns:a16="http://schemas.microsoft.com/office/drawing/2014/main" id="{23B48B24-23E8-4578-9EEA-FD6641FCB049}"/>
              </a:ext>
            </a:extLst>
          </p:cNvPr>
          <p:cNvSpPr>
            <a:spLocks noGrp="1"/>
          </p:cNvSpPr>
          <p:nvPr>
            <p:ph type="title"/>
          </p:nvPr>
        </p:nvSpPr>
        <p:spPr/>
        <p:txBody>
          <a:bodyPr/>
          <a:lstStyle/>
          <a:p>
            <a:r>
              <a:rPr lang="en-US" dirty="0"/>
              <a:t>Living conditions and outcome gaps</a:t>
            </a:r>
          </a:p>
        </p:txBody>
      </p:sp>
      <p:pic>
        <p:nvPicPr>
          <p:cNvPr id="4" name="Content Placeholder 4">
            <a:extLst>
              <a:ext uri="{FF2B5EF4-FFF2-40B4-BE49-F238E27FC236}">
                <a16:creationId xmlns:a16="http://schemas.microsoft.com/office/drawing/2014/main" id="{B4F0AC1C-780E-4E6F-A039-2AF5CBCDBB0F}"/>
              </a:ext>
            </a:extLst>
          </p:cNvPr>
          <p:cNvPicPr>
            <a:picLocks noChangeAspect="1"/>
          </p:cNvPicPr>
          <p:nvPr/>
        </p:nvPicPr>
        <p:blipFill>
          <a:blip r:embed="rId3"/>
          <a:stretch>
            <a:fillRect/>
          </a:stretch>
        </p:blipFill>
        <p:spPr>
          <a:xfrm>
            <a:off x="375920" y="2270017"/>
            <a:ext cx="8389304" cy="3372500"/>
          </a:xfrm>
          <a:prstGeom prst="rect">
            <a:avLst/>
          </a:prstGeom>
        </p:spPr>
      </p:pic>
    </p:spTree>
    <p:extLst>
      <p:ext uri="{BB962C8B-B14F-4D97-AF65-F5344CB8AC3E}">
        <p14:creationId xmlns:p14="http://schemas.microsoft.com/office/powerpoint/2010/main" val="1688228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203A5B-2C74-49E0-85D2-FF3214764D84}"/>
              </a:ext>
            </a:extLst>
          </p:cNvPr>
          <p:cNvSpPr>
            <a:spLocks noGrp="1"/>
          </p:cNvSpPr>
          <p:nvPr>
            <p:ph idx="1"/>
          </p:nvPr>
        </p:nvSpPr>
        <p:spPr/>
        <p:txBody>
          <a:bodyPr>
            <a:normAutofit/>
          </a:bodyPr>
          <a:lstStyle/>
          <a:p>
            <a:r>
              <a:rPr lang="en-US" dirty="0"/>
              <a:t>As reviewed earlier…</a:t>
            </a:r>
          </a:p>
          <a:p>
            <a:pPr lvl="1"/>
            <a:r>
              <a:rPr lang="en-US" dirty="0"/>
              <a:t>Research agendas tilted to the North.</a:t>
            </a:r>
          </a:p>
          <a:p>
            <a:pPr lvl="1"/>
            <a:r>
              <a:rPr lang="en-US" dirty="0"/>
              <a:t>IP provisions keep profits in the North. </a:t>
            </a:r>
          </a:p>
          <a:p>
            <a:pPr lvl="1"/>
            <a:r>
              <a:rPr lang="en-US" dirty="0"/>
              <a:t>Innovation incentives do not direct product development to the needs of poor people. </a:t>
            </a:r>
          </a:p>
          <a:p>
            <a:pPr lvl="1"/>
            <a:r>
              <a:rPr lang="en-US" dirty="0"/>
              <a:t>Pharma and biomed devices are probably a distraction.</a:t>
            </a:r>
          </a:p>
          <a:p>
            <a:r>
              <a:rPr lang="en-US" dirty="0"/>
              <a:t>On the other hand…</a:t>
            </a:r>
          </a:p>
          <a:p>
            <a:pPr lvl="1"/>
            <a:r>
              <a:rPr lang="en-US" dirty="0"/>
              <a:t>Global public health community does a relatively good job of “directionality” although it can certainly be strengthened. </a:t>
            </a:r>
          </a:p>
          <a:p>
            <a:endParaRPr lang="en-US" dirty="0"/>
          </a:p>
          <a:p>
            <a:endParaRPr lang="en-US" dirty="0"/>
          </a:p>
        </p:txBody>
      </p:sp>
      <p:sp>
        <p:nvSpPr>
          <p:cNvPr id="6" name="Title 5">
            <a:extLst>
              <a:ext uri="{FF2B5EF4-FFF2-40B4-BE49-F238E27FC236}">
                <a16:creationId xmlns:a16="http://schemas.microsoft.com/office/drawing/2014/main" id="{5BD79BB1-3D8B-4366-BCAA-372E7A182B4F}"/>
              </a:ext>
            </a:extLst>
          </p:cNvPr>
          <p:cNvSpPr>
            <a:spLocks noGrp="1"/>
          </p:cNvSpPr>
          <p:nvPr>
            <p:ph type="title"/>
          </p:nvPr>
        </p:nvSpPr>
        <p:spPr/>
        <p:txBody>
          <a:bodyPr/>
          <a:lstStyle/>
          <a:p>
            <a:r>
              <a:rPr lang="en-US" dirty="0"/>
              <a:t>Do STI policies contribute?</a:t>
            </a:r>
          </a:p>
        </p:txBody>
      </p:sp>
    </p:spTree>
    <p:extLst>
      <p:ext uri="{BB962C8B-B14F-4D97-AF65-F5344CB8AC3E}">
        <p14:creationId xmlns:p14="http://schemas.microsoft.com/office/powerpoint/2010/main" val="1972797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E1EC92-E4FB-4DD5-B858-0FE74DDC582C}"/>
              </a:ext>
            </a:extLst>
          </p:cNvPr>
          <p:cNvSpPr>
            <a:spLocks noGrp="1"/>
          </p:cNvSpPr>
          <p:nvPr>
            <p:ph idx="1"/>
          </p:nvPr>
        </p:nvSpPr>
        <p:spPr/>
        <p:txBody>
          <a:bodyPr>
            <a:normAutofit/>
          </a:bodyPr>
          <a:lstStyle/>
          <a:p>
            <a:r>
              <a:rPr lang="en-US" dirty="0"/>
              <a:t>Private philanthropy is more strategically focused on these issues </a:t>
            </a:r>
          </a:p>
          <a:p>
            <a:pPr lvl="1"/>
            <a:r>
              <a:rPr lang="en-US" dirty="0"/>
              <a:t>Gates focus on global health issues.</a:t>
            </a:r>
          </a:p>
          <a:p>
            <a:pPr lvl="1"/>
            <a:r>
              <a:rPr lang="en-US" dirty="0"/>
              <a:t>Carter Center elimination of river blindness.</a:t>
            </a:r>
          </a:p>
          <a:p>
            <a:r>
              <a:rPr lang="en-US"/>
              <a:t>STI-based options</a:t>
            </a:r>
            <a:endParaRPr lang="en-US" dirty="0"/>
          </a:p>
          <a:p>
            <a:pPr lvl="1"/>
            <a:r>
              <a:rPr lang="en-US" dirty="0"/>
              <a:t>Innovations for the bottom of the pyramid</a:t>
            </a:r>
          </a:p>
          <a:p>
            <a:pPr lvl="2"/>
            <a:r>
              <a:rPr lang="en-US" dirty="0"/>
              <a:t>ICT4D has come up with lots of these</a:t>
            </a:r>
          </a:p>
          <a:p>
            <a:pPr lvl="1"/>
            <a:r>
              <a:rPr lang="en-US" dirty="0"/>
              <a:t>Frugal innovations</a:t>
            </a:r>
          </a:p>
          <a:p>
            <a:pPr lvl="2"/>
            <a:r>
              <a:rPr lang="en-US" dirty="0"/>
              <a:t>Spreading the benefits of new knowledge and techniques</a:t>
            </a:r>
          </a:p>
          <a:p>
            <a:pPr lvl="1"/>
            <a:r>
              <a:rPr lang="en-US" dirty="0"/>
              <a:t>Social enterprise, particularly “fusion” businesses</a:t>
            </a:r>
          </a:p>
          <a:p>
            <a:pPr lvl="2"/>
            <a:r>
              <a:rPr lang="en-US" dirty="0"/>
              <a:t>Aravind Eye Institute</a:t>
            </a:r>
          </a:p>
        </p:txBody>
      </p:sp>
      <p:sp>
        <p:nvSpPr>
          <p:cNvPr id="3" name="Title 2">
            <a:extLst>
              <a:ext uri="{FF2B5EF4-FFF2-40B4-BE49-F238E27FC236}">
                <a16:creationId xmlns:a16="http://schemas.microsoft.com/office/drawing/2014/main" id="{2D3998B0-8D4E-4DD6-B64E-E674EADBAF6C}"/>
              </a:ext>
            </a:extLst>
          </p:cNvPr>
          <p:cNvSpPr>
            <a:spLocks noGrp="1"/>
          </p:cNvSpPr>
          <p:nvPr>
            <p:ph type="title"/>
          </p:nvPr>
        </p:nvSpPr>
        <p:spPr/>
        <p:txBody>
          <a:bodyPr/>
          <a:lstStyle/>
          <a:p>
            <a:r>
              <a:rPr lang="en-US" dirty="0"/>
              <a:t>Pro-Poor “Directionality” Options</a:t>
            </a:r>
          </a:p>
        </p:txBody>
      </p:sp>
    </p:spTree>
    <p:extLst>
      <p:ext uri="{BB962C8B-B14F-4D97-AF65-F5344CB8AC3E}">
        <p14:creationId xmlns:p14="http://schemas.microsoft.com/office/powerpoint/2010/main" val="2417927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Desktop\clinic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3935413"/>
            <a:ext cx="8763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Aravind Eye care system: frugal innovation plus targeted job generation </a:t>
            </a:r>
          </a:p>
        </p:txBody>
      </p:sp>
      <p:sp>
        <p:nvSpPr>
          <p:cNvPr id="3" name="Content Placeholder 2"/>
          <p:cNvSpPr>
            <a:spLocks noGrp="1"/>
          </p:cNvSpPr>
          <p:nvPr>
            <p:ph idx="1"/>
          </p:nvPr>
        </p:nvSpPr>
        <p:spPr/>
        <p:txBody>
          <a:bodyPr/>
          <a:lstStyle/>
          <a:p>
            <a:pPr marL="0" indent="0">
              <a:buNone/>
            </a:pPr>
            <a:endParaRPr lang="en-US" dirty="0"/>
          </a:p>
        </p:txBody>
      </p:sp>
      <p:pic>
        <p:nvPicPr>
          <p:cNvPr id="5123" name="Picture 3" descr="R:\Desktop\amr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216977"/>
            <a:ext cx="87630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2309812"/>
            <a:ext cx="4275591" cy="281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3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D12DFC5-7847-45AF-A569-77CCDC13FECF}"/>
              </a:ext>
            </a:extLst>
          </p:cNvPr>
          <p:cNvSpPr>
            <a:spLocks noGrp="1"/>
          </p:cNvSpPr>
          <p:nvPr>
            <p:ph idx="1"/>
          </p:nvPr>
        </p:nvSpPr>
        <p:spPr/>
        <p:txBody>
          <a:bodyPr>
            <a:normAutofit/>
          </a:bodyPr>
          <a:lstStyle/>
          <a:p>
            <a:r>
              <a:rPr lang="en-US" dirty="0"/>
              <a:t>Economic redistribution</a:t>
            </a:r>
          </a:p>
          <a:p>
            <a:pPr lvl="1"/>
            <a:endParaRPr lang="en-US" dirty="0"/>
          </a:p>
          <a:p>
            <a:endParaRPr lang="en-US" dirty="0"/>
          </a:p>
          <a:p>
            <a:pPr lvl="1"/>
            <a:endParaRPr lang="en-US" dirty="0"/>
          </a:p>
        </p:txBody>
      </p:sp>
      <p:sp>
        <p:nvSpPr>
          <p:cNvPr id="3" name="Title 2">
            <a:extLst>
              <a:ext uri="{FF2B5EF4-FFF2-40B4-BE49-F238E27FC236}">
                <a16:creationId xmlns:a16="http://schemas.microsoft.com/office/drawing/2014/main" id="{8C411B99-1D20-4D1D-AEB5-BA9F34F3815A}"/>
              </a:ext>
            </a:extLst>
          </p:cNvPr>
          <p:cNvSpPr>
            <a:spLocks noGrp="1"/>
          </p:cNvSpPr>
          <p:nvPr>
            <p:ph type="title"/>
          </p:nvPr>
        </p:nvSpPr>
        <p:spPr/>
        <p:txBody>
          <a:bodyPr/>
          <a:lstStyle/>
          <a:p>
            <a:r>
              <a:rPr lang="en-US" dirty="0"/>
              <a:t>Non-STI leverage points</a:t>
            </a:r>
          </a:p>
        </p:txBody>
      </p:sp>
      <p:pic>
        <p:nvPicPr>
          <p:cNvPr id="4" name="Picture 3" descr="A close up of a sign&#10;&#10;Description automatically generated">
            <a:extLst>
              <a:ext uri="{FF2B5EF4-FFF2-40B4-BE49-F238E27FC236}">
                <a16:creationId xmlns:a16="http://schemas.microsoft.com/office/drawing/2014/main" id="{0FF57291-D03C-4973-AE5A-9718292814E0}"/>
              </a:ext>
            </a:extLst>
          </p:cNvPr>
          <p:cNvPicPr>
            <a:picLocks noChangeAspect="1"/>
          </p:cNvPicPr>
          <p:nvPr/>
        </p:nvPicPr>
        <p:blipFill>
          <a:blip r:embed="rId3"/>
          <a:stretch>
            <a:fillRect/>
          </a:stretch>
        </p:blipFill>
        <p:spPr>
          <a:xfrm>
            <a:off x="686189" y="1981200"/>
            <a:ext cx="7946079" cy="3661317"/>
          </a:xfrm>
          <a:prstGeom prst="rect">
            <a:avLst/>
          </a:prstGeom>
        </p:spPr>
      </p:pic>
      <p:sp>
        <p:nvSpPr>
          <p:cNvPr id="5" name="TextBox 4">
            <a:extLst>
              <a:ext uri="{FF2B5EF4-FFF2-40B4-BE49-F238E27FC236}">
                <a16:creationId xmlns:a16="http://schemas.microsoft.com/office/drawing/2014/main" id="{627C7964-7947-445F-ABC1-8F86834CE08D}"/>
              </a:ext>
            </a:extLst>
          </p:cNvPr>
          <p:cNvSpPr txBox="1"/>
          <p:nvPr/>
        </p:nvSpPr>
        <p:spPr>
          <a:xfrm>
            <a:off x="2377440" y="5913120"/>
            <a:ext cx="4785360" cy="307777"/>
          </a:xfrm>
          <a:prstGeom prst="rect">
            <a:avLst/>
          </a:prstGeom>
          <a:noFill/>
        </p:spPr>
        <p:txBody>
          <a:bodyPr wrap="square" rtlCol="0">
            <a:spAutoFit/>
          </a:bodyPr>
          <a:lstStyle/>
          <a:p>
            <a:r>
              <a:rPr lang="en-US" sz="1400" dirty="0"/>
              <a:t>Source: Oxfam, </a:t>
            </a:r>
            <a:r>
              <a:rPr lang="en-US" sz="1400" u="sng" dirty="0"/>
              <a:t>Public Good or Private Wealth</a:t>
            </a:r>
            <a:r>
              <a:rPr lang="en-US" sz="1400" dirty="0"/>
              <a:t>, 2019</a:t>
            </a:r>
          </a:p>
        </p:txBody>
      </p:sp>
    </p:spTree>
    <p:extLst>
      <p:ext uri="{BB962C8B-B14F-4D97-AF65-F5344CB8AC3E}">
        <p14:creationId xmlns:p14="http://schemas.microsoft.com/office/powerpoint/2010/main" val="131697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7242B4-3BC1-4835-94CE-AEB12065DE60}"/>
              </a:ext>
            </a:extLst>
          </p:cNvPr>
          <p:cNvSpPr>
            <a:spLocks noGrp="1"/>
          </p:cNvSpPr>
          <p:nvPr>
            <p:ph idx="1"/>
          </p:nvPr>
        </p:nvSpPr>
        <p:spPr/>
        <p:txBody>
          <a:bodyPr>
            <a:normAutofit lnSpcReduction="10000"/>
          </a:bodyPr>
          <a:lstStyle/>
          <a:p>
            <a:r>
              <a:rPr lang="en-US" dirty="0"/>
              <a:t>Redirecting public R&amp;D</a:t>
            </a:r>
          </a:p>
          <a:p>
            <a:pPr lvl="1"/>
            <a:r>
              <a:rPr lang="en-US" dirty="0"/>
              <a:t>1% shift in defense spending [$1.686 trillion in 2016 (world total per SIPRI)]</a:t>
            </a:r>
          </a:p>
          <a:p>
            <a:pPr lvl="1"/>
            <a:r>
              <a:rPr lang="en-US" dirty="0"/>
              <a:t>1% shift = $168 billion </a:t>
            </a:r>
          </a:p>
          <a:p>
            <a:r>
              <a:rPr lang="en-US" dirty="0"/>
              <a:t>Top-down health investments</a:t>
            </a:r>
          </a:p>
          <a:p>
            <a:pPr lvl="1"/>
            <a:r>
              <a:rPr lang="en-US" dirty="0"/>
              <a:t>World health statistics allow prioritization</a:t>
            </a:r>
          </a:p>
          <a:p>
            <a:r>
              <a:rPr lang="en-US" dirty="0"/>
              <a:t>Trickle down from the middle</a:t>
            </a:r>
          </a:p>
          <a:p>
            <a:pPr lvl="1"/>
            <a:r>
              <a:rPr lang="en-US" dirty="0"/>
              <a:t>Generating middle-skill, middle-income jobs</a:t>
            </a:r>
          </a:p>
          <a:p>
            <a:r>
              <a:rPr lang="en-US" dirty="0"/>
              <a:t>Qualitative options</a:t>
            </a:r>
          </a:p>
          <a:p>
            <a:pPr lvl="1"/>
            <a:r>
              <a:rPr lang="en-US" dirty="0"/>
              <a:t>Keeping IP within its traditional bounds</a:t>
            </a:r>
          </a:p>
          <a:p>
            <a:pPr lvl="1"/>
            <a:r>
              <a:rPr lang="en-US" dirty="0"/>
              <a:t>Strengthening corporate responsibility</a:t>
            </a:r>
          </a:p>
          <a:p>
            <a:endParaRPr lang="en-US" dirty="0"/>
          </a:p>
        </p:txBody>
      </p:sp>
      <p:sp>
        <p:nvSpPr>
          <p:cNvPr id="3" name="Title 2">
            <a:extLst>
              <a:ext uri="{FF2B5EF4-FFF2-40B4-BE49-F238E27FC236}">
                <a16:creationId xmlns:a16="http://schemas.microsoft.com/office/drawing/2014/main" id="{EFEEDA0F-D678-470C-B9E9-C8A988232F9B}"/>
              </a:ext>
            </a:extLst>
          </p:cNvPr>
          <p:cNvSpPr>
            <a:spLocks noGrp="1"/>
          </p:cNvSpPr>
          <p:nvPr>
            <p:ph type="title"/>
          </p:nvPr>
        </p:nvSpPr>
        <p:spPr/>
        <p:txBody>
          <a:bodyPr/>
          <a:lstStyle/>
          <a:p>
            <a:r>
              <a:rPr lang="en-US" dirty="0"/>
              <a:t>STI leverage points: candidates</a:t>
            </a:r>
          </a:p>
        </p:txBody>
      </p:sp>
    </p:spTree>
    <p:extLst>
      <p:ext uri="{BB962C8B-B14F-4D97-AF65-F5344CB8AC3E}">
        <p14:creationId xmlns:p14="http://schemas.microsoft.com/office/powerpoint/2010/main" val="2440776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C1D048-D728-4118-B9BB-8D055D3BB013}"/>
              </a:ext>
            </a:extLst>
          </p:cNvPr>
          <p:cNvSpPr txBox="1"/>
          <p:nvPr/>
        </p:nvSpPr>
        <p:spPr>
          <a:xfrm>
            <a:off x="3685592" y="2761861"/>
            <a:ext cx="4236098" cy="707886"/>
          </a:xfrm>
          <a:prstGeom prst="rect">
            <a:avLst/>
          </a:prstGeom>
          <a:noFill/>
        </p:spPr>
        <p:txBody>
          <a:bodyPr wrap="square" rtlCol="0">
            <a:spAutoFit/>
          </a:bodyPr>
          <a:lstStyle/>
          <a:p>
            <a:r>
              <a:rPr lang="en-US" sz="4000" dirty="0"/>
              <a:t>Discussion?</a:t>
            </a:r>
          </a:p>
        </p:txBody>
      </p:sp>
    </p:spTree>
    <p:extLst>
      <p:ext uri="{BB962C8B-B14F-4D97-AF65-F5344CB8AC3E}">
        <p14:creationId xmlns:p14="http://schemas.microsoft.com/office/powerpoint/2010/main" val="1177777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F96A74-F214-49FD-AEC3-0129AB3828B7}"/>
              </a:ext>
            </a:extLst>
          </p:cNvPr>
          <p:cNvSpPr>
            <a:spLocks noGrp="1"/>
          </p:cNvSpPr>
          <p:nvPr>
            <p:ph idx="1"/>
          </p:nvPr>
        </p:nvSpPr>
        <p:spPr>
          <a:xfrm>
            <a:off x="285750" y="1215483"/>
            <a:ext cx="8572500" cy="4910997"/>
          </a:xfrm>
        </p:spPr>
        <p:txBody>
          <a:bodyPr>
            <a:normAutofit fontScale="92500"/>
          </a:bodyPr>
          <a:lstStyle/>
          <a:p>
            <a:r>
              <a:rPr lang="en-US" dirty="0"/>
              <a:t>Targets within countries</a:t>
            </a:r>
          </a:p>
          <a:p>
            <a:pPr lvl="1"/>
            <a:r>
              <a:rPr lang="en-US" dirty="0"/>
              <a:t>Higher income growth in bottom 40%</a:t>
            </a:r>
          </a:p>
          <a:p>
            <a:pPr lvl="1"/>
            <a:r>
              <a:rPr lang="en-US" dirty="0"/>
              <a:t>Empower and promote inclusion</a:t>
            </a:r>
          </a:p>
          <a:p>
            <a:pPr lvl="1"/>
            <a:r>
              <a:rPr lang="en-US" dirty="0"/>
              <a:t>Eliminate discriminatory laws and policies</a:t>
            </a:r>
          </a:p>
          <a:p>
            <a:pPr lvl="1"/>
            <a:r>
              <a:rPr lang="en-US" dirty="0"/>
              <a:t>Adopt wage and social protection policies</a:t>
            </a:r>
          </a:p>
          <a:p>
            <a:r>
              <a:rPr lang="en-US" dirty="0"/>
              <a:t>Targets among countries</a:t>
            </a:r>
          </a:p>
          <a:p>
            <a:pPr lvl="1"/>
            <a:r>
              <a:rPr lang="en-US" dirty="0"/>
              <a:t>Improve regulation of global financial markets</a:t>
            </a:r>
          </a:p>
          <a:p>
            <a:pPr lvl="1"/>
            <a:r>
              <a:rPr lang="en-US" dirty="0"/>
              <a:t>Ensure voice for developing countries in global institutions</a:t>
            </a:r>
          </a:p>
          <a:p>
            <a:pPr lvl="1"/>
            <a:r>
              <a:rPr lang="en-US" dirty="0"/>
              <a:t>Facilitate orderly migration and mobility</a:t>
            </a:r>
          </a:p>
          <a:p>
            <a:pPr lvl="1"/>
            <a:r>
              <a:rPr lang="en-US" dirty="0"/>
              <a:t>Implement special treatment for Least Developed Countries</a:t>
            </a:r>
          </a:p>
          <a:p>
            <a:pPr lvl="1"/>
            <a:r>
              <a:rPr lang="en-US" dirty="0"/>
              <a:t>Encourage Official Development Assistance to LDCs</a:t>
            </a:r>
          </a:p>
          <a:p>
            <a:pPr lvl="1"/>
            <a:r>
              <a:rPr lang="en-US" dirty="0"/>
              <a:t>Reduce transaction costs of migrant remittances</a:t>
            </a:r>
          </a:p>
          <a:p>
            <a:pPr lvl="1"/>
            <a:endParaRPr lang="en-US" dirty="0"/>
          </a:p>
          <a:p>
            <a:endParaRPr lang="en-US" dirty="0"/>
          </a:p>
        </p:txBody>
      </p:sp>
      <p:sp>
        <p:nvSpPr>
          <p:cNvPr id="3" name="Title 2">
            <a:extLst>
              <a:ext uri="{FF2B5EF4-FFF2-40B4-BE49-F238E27FC236}">
                <a16:creationId xmlns:a16="http://schemas.microsoft.com/office/drawing/2014/main" id="{96C1FE52-77C2-4BF7-80C5-890447C0ED70}"/>
              </a:ext>
            </a:extLst>
          </p:cNvPr>
          <p:cNvSpPr>
            <a:spLocks noGrp="1"/>
          </p:cNvSpPr>
          <p:nvPr>
            <p:ph type="title"/>
          </p:nvPr>
        </p:nvSpPr>
        <p:spPr/>
        <p:txBody>
          <a:bodyPr>
            <a:normAutofit fontScale="90000"/>
          </a:bodyPr>
          <a:lstStyle/>
          <a:p>
            <a:r>
              <a:rPr lang="en-US" dirty="0"/>
              <a:t>SDG10: Reduce inequality within and among countries.</a:t>
            </a:r>
          </a:p>
        </p:txBody>
      </p:sp>
    </p:spTree>
    <p:extLst>
      <p:ext uri="{BB962C8B-B14F-4D97-AF65-F5344CB8AC3E}">
        <p14:creationId xmlns:p14="http://schemas.microsoft.com/office/powerpoint/2010/main" val="2893504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4C2FB6-6B12-450B-9D5A-6983F364113D}"/>
              </a:ext>
            </a:extLst>
          </p:cNvPr>
          <p:cNvSpPr>
            <a:spLocks noGrp="1"/>
          </p:cNvSpPr>
          <p:nvPr>
            <p:ph idx="1"/>
          </p:nvPr>
        </p:nvSpPr>
        <p:spPr/>
        <p:txBody>
          <a:bodyPr/>
          <a:lstStyle/>
          <a:p>
            <a:r>
              <a:rPr lang="en-US" dirty="0"/>
              <a:t>Targets, by 2030…</a:t>
            </a:r>
          </a:p>
          <a:p>
            <a:pPr lvl="1"/>
            <a:r>
              <a:rPr lang="en-US" dirty="0"/>
              <a:t>No one living on less than $1.25 per day</a:t>
            </a:r>
          </a:p>
          <a:p>
            <a:pPr lvl="1"/>
            <a:r>
              <a:rPr lang="en-US" dirty="0"/>
              <a:t>Cut relative poverty rates in half</a:t>
            </a:r>
          </a:p>
          <a:p>
            <a:pPr lvl="1"/>
            <a:r>
              <a:rPr lang="en-US" dirty="0"/>
              <a:t>Implement social protection systems, including floors</a:t>
            </a:r>
          </a:p>
          <a:p>
            <a:pPr lvl="1"/>
            <a:r>
              <a:rPr lang="en-US" dirty="0"/>
              <a:t>Equal rights (to land, property, financial services, etc.)</a:t>
            </a:r>
          </a:p>
          <a:p>
            <a:pPr lvl="2"/>
            <a:r>
              <a:rPr lang="en-US" dirty="0"/>
              <a:t>Includes access to “appropriate new technology”</a:t>
            </a:r>
          </a:p>
          <a:p>
            <a:pPr lvl="1"/>
            <a:r>
              <a:rPr lang="en-US" dirty="0"/>
              <a:t>Build resilience to disasters, climate-related and other</a:t>
            </a:r>
          </a:p>
          <a:p>
            <a:pPr lvl="1"/>
            <a:r>
              <a:rPr lang="en-US" dirty="0"/>
              <a:t>Ensure development assistance to end poverty in all its dimensions</a:t>
            </a:r>
          </a:p>
          <a:p>
            <a:pPr lvl="1"/>
            <a:r>
              <a:rPr lang="en-US" dirty="0"/>
              <a:t>Pro-poor and gender-sensitive policy frameworks for ending poverty</a:t>
            </a:r>
          </a:p>
          <a:p>
            <a:pPr lvl="1"/>
            <a:endParaRPr lang="en-US" dirty="0"/>
          </a:p>
          <a:p>
            <a:pPr lvl="1"/>
            <a:endParaRPr lang="en-US" dirty="0"/>
          </a:p>
        </p:txBody>
      </p:sp>
      <p:sp>
        <p:nvSpPr>
          <p:cNvPr id="3" name="Title 2">
            <a:extLst>
              <a:ext uri="{FF2B5EF4-FFF2-40B4-BE49-F238E27FC236}">
                <a16:creationId xmlns:a16="http://schemas.microsoft.com/office/drawing/2014/main" id="{CB8E8142-4890-4A0B-A75B-83707AD3A936}"/>
              </a:ext>
            </a:extLst>
          </p:cNvPr>
          <p:cNvSpPr>
            <a:spLocks noGrp="1"/>
          </p:cNvSpPr>
          <p:nvPr>
            <p:ph type="title"/>
          </p:nvPr>
        </p:nvSpPr>
        <p:spPr/>
        <p:txBody>
          <a:bodyPr>
            <a:normAutofit fontScale="90000"/>
          </a:bodyPr>
          <a:lstStyle/>
          <a:p>
            <a:r>
              <a:rPr lang="en-US" dirty="0"/>
              <a:t>SDG1: End Poverty in all its forms everywhere</a:t>
            </a:r>
          </a:p>
        </p:txBody>
      </p:sp>
    </p:spTree>
    <p:extLst>
      <p:ext uri="{BB962C8B-B14F-4D97-AF65-F5344CB8AC3E}">
        <p14:creationId xmlns:p14="http://schemas.microsoft.com/office/powerpoint/2010/main" val="4170385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EC6FC-1C2C-4AB3-8ACF-7DC6542612D9}"/>
              </a:ext>
            </a:extLst>
          </p:cNvPr>
          <p:cNvSpPr>
            <a:spLocks noGrp="1"/>
          </p:cNvSpPr>
          <p:nvPr>
            <p:ph idx="1"/>
          </p:nvPr>
        </p:nvSpPr>
        <p:spPr/>
        <p:txBody>
          <a:bodyPr>
            <a:normAutofit lnSpcReduction="10000"/>
          </a:bodyPr>
          <a:lstStyle/>
          <a:p>
            <a:r>
              <a:rPr lang="en-US" dirty="0"/>
              <a:t>Conventional STI policies increase inequality unless they are designed to do otherwise.</a:t>
            </a:r>
          </a:p>
          <a:p>
            <a:r>
              <a:rPr lang="en-US" dirty="0"/>
              <a:t>Different distributional effects across STI policy types</a:t>
            </a:r>
          </a:p>
          <a:p>
            <a:pPr lvl="1"/>
            <a:r>
              <a:rPr lang="en-US" dirty="0"/>
              <a:t>Research </a:t>
            </a:r>
          </a:p>
          <a:p>
            <a:pPr lvl="1"/>
            <a:r>
              <a:rPr lang="en-US" dirty="0"/>
              <a:t>Innovation</a:t>
            </a:r>
          </a:p>
          <a:p>
            <a:pPr lvl="1"/>
            <a:r>
              <a:rPr lang="en-US" dirty="0"/>
              <a:t>Human resource</a:t>
            </a:r>
          </a:p>
          <a:p>
            <a:pPr lvl="1"/>
            <a:r>
              <a:rPr lang="en-US" dirty="0"/>
              <a:t>Regulatory</a:t>
            </a:r>
          </a:p>
          <a:p>
            <a:r>
              <a:rPr lang="en-US" dirty="0"/>
              <a:t>Different effects vertically and horizontally</a:t>
            </a:r>
          </a:p>
          <a:p>
            <a:pPr lvl="1"/>
            <a:r>
              <a:rPr lang="en-US" dirty="0"/>
              <a:t>Vertically = rich/poor (wealth, income)</a:t>
            </a:r>
          </a:p>
          <a:p>
            <a:pPr lvl="1"/>
            <a:r>
              <a:rPr lang="en-US" dirty="0"/>
              <a:t>Horizontally = between culturally defined groups, e.g., gender</a:t>
            </a:r>
          </a:p>
        </p:txBody>
      </p:sp>
      <p:sp>
        <p:nvSpPr>
          <p:cNvPr id="3" name="Title 2">
            <a:extLst>
              <a:ext uri="{FF2B5EF4-FFF2-40B4-BE49-F238E27FC236}">
                <a16:creationId xmlns:a16="http://schemas.microsoft.com/office/drawing/2014/main" id="{CBEBCAE6-9610-4659-AE24-D3D1ACD1B892}"/>
              </a:ext>
            </a:extLst>
          </p:cNvPr>
          <p:cNvSpPr>
            <a:spLocks noGrp="1"/>
          </p:cNvSpPr>
          <p:nvPr>
            <p:ph type="title"/>
          </p:nvPr>
        </p:nvSpPr>
        <p:spPr/>
        <p:txBody>
          <a:bodyPr/>
          <a:lstStyle/>
          <a:p>
            <a:r>
              <a:rPr lang="en-US" dirty="0"/>
              <a:t>Connections in the literature</a:t>
            </a:r>
          </a:p>
        </p:txBody>
      </p:sp>
    </p:spTree>
    <p:extLst>
      <p:ext uri="{BB962C8B-B14F-4D97-AF65-F5344CB8AC3E}">
        <p14:creationId xmlns:p14="http://schemas.microsoft.com/office/powerpoint/2010/main" val="3519501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1D7603-6808-440C-8D7E-C4FF1D238360}"/>
              </a:ext>
            </a:extLst>
          </p:cNvPr>
          <p:cNvSpPr>
            <a:spLocks noGrp="1"/>
          </p:cNvSpPr>
          <p:nvPr>
            <p:ph idx="1"/>
          </p:nvPr>
        </p:nvSpPr>
        <p:spPr/>
        <p:txBody>
          <a:bodyPr>
            <a:normAutofit lnSpcReduction="10000"/>
          </a:bodyPr>
          <a:lstStyle/>
          <a:p>
            <a:r>
              <a:rPr lang="en-US" dirty="0"/>
              <a:t>Within countries</a:t>
            </a:r>
          </a:p>
          <a:p>
            <a:pPr lvl="1"/>
            <a:r>
              <a:rPr lang="en-US" dirty="0"/>
              <a:t>In affluent countries, </a:t>
            </a:r>
          </a:p>
          <a:p>
            <a:pPr lvl="2"/>
            <a:r>
              <a:rPr lang="en-US" dirty="0"/>
              <a:t>Attention to inequality tends to be focused on horizontal issues</a:t>
            </a:r>
          </a:p>
          <a:p>
            <a:pPr lvl="2"/>
            <a:r>
              <a:rPr lang="en-US" dirty="0"/>
              <a:t>Ever more strongly linked to needs of private industry</a:t>
            </a:r>
          </a:p>
          <a:p>
            <a:pPr lvl="1"/>
            <a:r>
              <a:rPr lang="en-US" dirty="0"/>
              <a:t>In countries with lots of poor people, </a:t>
            </a:r>
          </a:p>
          <a:p>
            <a:pPr lvl="2"/>
            <a:r>
              <a:rPr lang="en-US" dirty="0"/>
              <a:t>Public health drives attention to major health challenges</a:t>
            </a:r>
          </a:p>
          <a:p>
            <a:pPr lvl="2"/>
            <a:r>
              <a:rPr lang="en-US" dirty="0"/>
              <a:t>Major industries get lots of attention, e.g.,</a:t>
            </a:r>
          </a:p>
          <a:p>
            <a:pPr lvl="3"/>
            <a:r>
              <a:rPr lang="en-US" dirty="0"/>
              <a:t>Mining in South Africa</a:t>
            </a:r>
          </a:p>
          <a:p>
            <a:pPr lvl="3"/>
            <a:r>
              <a:rPr lang="en-US" dirty="0"/>
              <a:t>Sugar industry in Brazil</a:t>
            </a:r>
          </a:p>
          <a:p>
            <a:pPr marL="1371600" lvl="3" indent="0">
              <a:buNone/>
            </a:pPr>
            <a:endParaRPr lang="en-US" dirty="0"/>
          </a:p>
          <a:p>
            <a:r>
              <a:rPr lang="en-US" dirty="0"/>
              <a:t>Between countries</a:t>
            </a:r>
          </a:p>
          <a:p>
            <a:pPr lvl="1"/>
            <a:r>
              <a:rPr lang="en-US" b="1" dirty="0"/>
              <a:t>Research agenda of the North tends to dominate “international” research communities.</a:t>
            </a:r>
          </a:p>
        </p:txBody>
      </p:sp>
      <p:sp>
        <p:nvSpPr>
          <p:cNvPr id="3" name="Title 2">
            <a:extLst>
              <a:ext uri="{FF2B5EF4-FFF2-40B4-BE49-F238E27FC236}">
                <a16:creationId xmlns:a16="http://schemas.microsoft.com/office/drawing/2014/main" id="{3070AF46-AB0E-428D-8567-00039168EA72}"/>
              </a:ext>
            </a:extLst>
          </p:cNvPr>
          <p:cNvSpPr>
            <a:spLocks noGrp="1"/>
          </p:cNvSpPr>
          <p:nvPr>
            <p:ph type="title"/>
          </p:nvPr>
        </p:nvSpPr>
        <p:spPr/>
        <p:txBody>
          <a:bodyPr/>
          <a:lstStyle/>
          <a:p>
            <a:r>
              <a:rPr lang="en-US" dirty="0"/>
              <a:t>Research policy: advancing knowledge</a:t>
            </a:r>
          </a:p>
        </p:txBody>
      </p:sp>
    </p:spTree>
    <p:extLst>
      <p:ext uri="{BB962C8B-B14F-4D97-AF65-F5344CB8AC3E}">
        <p14:creationId xmlns:p14="http://schemas.microsoft.com/office/powerpoint/2010/main" val="3160366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0782F9-7535-4EED-919F-432ECBA4C38F}"/>
              </a:ext>
            </a:extLst>
          </p:cNvPr>
          <p:cNvSpPr>
            <a:spLocks noGrp="1"/>
          </p:cNvSpPr>
          <p:nvPr>
            <p:ph idx="1"/>
          </p:nvPr>
        </p:nvSpPr>
        <p:spPr/>
        <p:txBody>
          <a:bodyPr/>
          <a:lstStyle/>
          <a:p>
            <a:r>
              <a:rPr lang="en-US" b="1" dirty="0"/>
              <a:t>Dynamics in global economic system</a:t>
            </a:r>
          </a:p>
          <a:p>
            <a:r>
              <a:rPr lang="en-US" dirty="0"/>
              <a:t>Large public research efforts in the </a:t>
            </a:r>
            <a:r>
              <a:rPr lang="en-US"/>
              <a:t>North, contribute </a:t>
            </a:r>
            <a:r>
              <a:rPr lang="en-US" dirty="0"/>
              <a:t>to innovation power of corporations, e.g.,</a:t>
            </a:r>
          </a:p>
          <a:p>
            <a:pPr lvl="1"/>
            <a:r>
              <a:rPr lang="en-US" dirty="0"/>
              <a:t>Origins of tech industry in U.S. defense spending. </a:t>
            </a:r>
          </a:p>
          <a:p>
            <a:pPr lvl="1"/>
            <a:r>
              <a:rPr lang="en-US" dirty="0"/>
              <a:t>Agricultural research and the seed and ag chemicals industries</a:t>
            </a:r>
          </a:p>
          <a:p>
            <a:r>
              <a:rPr lang="en-US" dirty="0"/>
              <a:t>Centers where new technologies emerge are still where wealth accumulates. </a:t>
            </a:r>
          </a:p>
          <a:p>
            <a:r>
              <a:rPr lang="en-US" dirty="0"/>
              <a:t>Innovation policies in every country tends to orient to the same competitive directions. </a:t>
            </a:r>
          </a:p>
        </p:txBody>
      </p:sp>
      <p:sp>
        <p:nvSpPr>
          <p:cNvPr id="3" name="Title 2">
            <a:extLst>
              <a:ext uri="{FF2B5EF4-FFF2-40B4-BE49-F238E27FC236}">
                <a16:creationId xmlns:a16="http://schemas.microsoft.com/office/drawing/2014/main" id="{B5CF92BC-E610-47F1-B1B6-16DCCEA25F35}"/>
              </a:ext>
            </a:extLst>
          </p:cNvPr>
          <p:cNvSpPr>
            <a:spLocks noGrp="1"/>
          </p:cNvSpPr>
          <p:nvPr>
            <p:ph type="title"/>
          </p:nvPr>
        </p:nvSpPr>
        <p:spPr/>
        <p:txBody>
          <a:bodyPr/>
          <a:lstStyle/>
          <a:p>
            <a:r>
              <a:rPr lang="en-US" dirty="0"/>
              <a:t>Innovation: new products and processes</a:t>
            </a:r>
          </a:p>
        </p:txBody>
      </p:sp>
    </p:spTree>
    <p:extLst>
      <p:ext uri="{BB962C8B-B14F-4D97-AF65-F5344CB8AC3E}">
        <p14:creationId xmlns:p14="http://schemas.microsoft.com/office/powerpoint/2010/main" val="377040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88F1F3-33B6-47B7-9920-6203FA142948}"/>
              </a:ext>
            </a:extLst>
          </p:cNvPr>
          <p:cNvSpPr>
            <a:spLocks noGrp="1"/>
          </p:cNvSpPr>
          <p:nvPr>
            <p:ph idx="1"/>
          </p:nvPr>
        </p:nvSpPr>
        <p:spPr/>
        <p:txBody>
          <a:bodyPr/>
          <a:lstStyle/>
          <a:p>
            <a:r>
              <a:rPr lang="en-US" dirty="0"/>
              <a:t>Growing our own</a:t>
            </a:r>
          </a:p>
          <a:p>
            <a:pPr lvl="1"/>
            <a:r>
              <a:rPr lang="en-US" dirty="0"/>
              <a:t>Investing in secondary and tertiary education</a:t>
            </a:r>
          </a:p>
          <a:p>
            <a:pPr lvl="1"/>
            <a:r>
              <a:rPr lang="en-US" dirty="0"/>
              <a:t>Making research careers attractive. </a:t>
            </a:r>
          </a:p>
          <a:p>
            <a:pPr lvl="1"/>
            <a:r>
              <a:rPr lang="en-US" dirty="0"/>
              <a:t>Encouraging women (and minorities in some places)</a:t>
            </a:r>
          </a:p>
          <a:p>
            <a:r>
              <a:rPr lang="en-US" dirty="0"/>
              <a:t>Attracting immigrants</a:t>
            </a:r>
          </a:p>
          <a:p>
            <a:pPr lvl="1"/>
            <a:r>
              <a:rPr lang="en-US" dirty="0"/>
              <a:t>U.S. and Europe in particular</a:t>
            </a:r>
          </a:p>
          <a:p>
            <a:pPr lvl="1"/>
            <a:r>
              <a:rPr lang="en-US" b="1" dirty="0"/>
              <a:t>Contributes to brain drain</a:t>
            </a:r>
          </a:p>
          <a:p>
            <a:r>
              <a:rPr lang="en-US" dirty="0"/>
              <a:t>Attracting talent to less affluent environments</a:t>
            </a:r>
          </a:p>
          <a:p>
            <a:pPr lvl="1"/>
            <a:r>
              <a:rPr lang="en-US" dirty="0"/>
              <a:t>Well-funded positions for international stars</a:t>
            </a:r>
          </a:p>
          <a:p>
            <a:pPr lvl="1"/>
            <a:r>
              <a:rPr lang="en-US" dirty="0"/>
              <a:t>Contributes in the short run to inequality within countries; tradeoff with longer term benefits? </a:t>
            </a:r>
          </a:p>
        </p:txBody>
      </p:sp>
      <p:sp>
        <p:nvSpPr>
          <p:cNvPr id="3" name="Title 2">
            <a:extLst>
              <a:ext uri="{FF2B5EF4-FFF2-40B4-BE49-F238E27FC236}">
                <a16:creationId xmlns:a16="http://schemas.microsoft.com/office/drawing/2014/main" id="{2669A64A-6374-4F0F-8326-277EFA369267}"/>
              </a:ext>
            </a:extLst>
          </p:cNvPr>
          <p:cNvSpPr>
            <a:spLocks noGrp="1"/>
          </p:cNvSpPr>
          <p:nvPr>
            <p:ph type="title"/>
          </p:nvPr>
        </p:nvSpPr>
        <p:spPr/>
        <p:txBody>
          <a:bodyPr/>
          <a:lstStyle/>
          <a:p>
            <a:r>
              <a:rPr lang="en-US" dirty="0"/>
              <a:t>Human resource policies</a:t>
            </a:r>
          </a:p>
        </p:txBody>
      </p:sp>
    </p:spTree>
    <p:extLst>
      <p:ext uri="{BB962C8B-B14F-4D97-AF65-F5344CB8AC3E}">
        <p14:creationId xmlns:p14="http://schemas.microsoft.com/office/powerpoint/2010/main" val="3578555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EA2764-CEFD-427B-88F6-D955299140D6}"/>
              </a:ext>
            </a:extLst>
          </p:cNvPr>
          <p:cNvSpPr>
            <a:spLocks noGrp="1"/>
          </p:cNvSpPr>
          <p:nvPr>
            <p:ph idx="1"/>
          </p:nvPr>
        </p:nvSpPr>
        <p:spPr/>
        <p:txBody>
          <a:bodyPr>
            <a:normAutofit/>
          </a:bodyPr>
          <a:lstStyle/>
          <a:p>
            <a:r>
              <a:rPr lang="en-US" dirty="0"/>
              <a:t>Most address health, safety, environmental concerns.</a:t>
            </a:r>
          </a:p>
          <a:p>
            <a:pPr lvl="1"/>
            <a:r>
              <a:rPr lang="en-US" dirty="0"/>
              <a:t>Assume that the protection helps everyone equally. </a:t>
            </a:r>
          </a:p>
          <a:p>
            <a:r>
              <a:rPr lang="en-US" dirty="0"/>
              <a:t>Distributional </a:t>
            </a:r>
            <a:r>
              <a:rPr lang="en-US" b="1" dirty="0"/>
              <a:t>effects get explicit attention when there is a scare</a:t>
            </a:r>
            <a:r>
              <a:rPr lang="en-US" dirty="0"/>
              <a:t>, along with other ethical issues, e.g.</a:t>
            </a:r>
          </a:p>
          <a:p>
            <a:pPr lvl="1"/>
            <a:r>
              <a:rPr lang="en-US" dirty="0"/>
              <a:t>AI/ Robotics</a:t>
            </a:r>
          </a:p>
          <a:p>
            <a:pPr lvl="1"/>
            <a:r>
              <a:rPr lang="en-US" dirty="0"/>
              <a:t>CRISPR - CAS</a:t>
            </a:r>
          </a:p>
          <a:p>
            <a:r>
              <a:rPr lang="en-US" dirty="0"/>
              <a:t>Uneven burdens of health and safety regulations seldom get attention.</a:t>
            </a:r>
          </a:p>
          <a:p>
            <a:pPr lvl="1"/>
            <a:r>
              <a:rPr lang="en-US" dirty="0"/>
              <a:t>Does Europe care about effects of GM food bans for African agriculture? </a:t>
            </a:r>
          </a:p>
        </p:txBody>
      </p:sp>
      <p:sp>
        <p:nvSpPr>
          <p:cNvPr id="3" name="Title 2">
            <a:extLst>
              <a:ext uri="{FF2B5EF4-FFF2-40B4-BE49-F238E27FC236}">
                <a16:creationId xmlns:a16="http://schemas.microsoft.com/office/drawing/2014/main" id="{4BE9D33D-2299-4857-AFD0-AEF1BBD9F03E}"/>
              </a:ext>
            </a:extLst>
          </p:cNvPr>
          <p:cNvSpPr>
            <a:spLocks noGrp="1"/>
          </p:cNvSpPr>
          <p:nvPr>
            <p:ph type="title"/>
          </p:nvPr>
        </p:nvSpPr>
        <p:spPr/>
        <p:txBody>
          <a:bodyPr/>
          <a:lstStyle/>
          <a:p>
            <a:r>
              <a:rPr lang="en-US" dirty="0"/>
              <a:t>Regulatory policies</a:t>
            </a:r>
          </a:p>
        </p:txBody>
      </p:sp>
    </p:spTree>
    <p:extLst>
      <p:ext uri="{BB962C8B-B14F-4D97-AF65-F5344CB8AC3E}">
        <p14:creationId xmlns:p14="http://schemas.microsoft.com/office/powerpoint/2010/main" val="111111110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649FA4D4A95A45B905536BF4DC97F3" ma:contentTypeVersion="14" ma:contentTypeDescription="Create a new document." ma:contentTypeScope="" ma:versionID="6d84f18be69d40872d13d5237ead0517">
  <xsd:schema xmlns:xsd="http://www.w3.org/2001/XMLSchema" xmlns:xs="http://www.w3.org/2001/XMLSchema" xmlns:p="http://schemas.microsoft.com/office/2006/metadata/properties" xmlns:ns2="bcc43308-4cf2-422a-bf29-a26092311df1" xmlns:ns3="b9f8629c-7934-4558-b57b-d14fbcec0d04" targetNamespace="http://schemas.microsoft.com/office/2006/metadata/properties" ma:root="true" ma:fieldsID="04b9b6abb634c7580f075c0355140d42" ns2:_="" ns3:_="">
    <xsd:import namespace="bcc43308-4cf2-422a-bf29-a26092311df1"/>
    <xsd:import namespace="b9f8629c-7934-4558-b57b-d14fbcec0d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43308-4cf2-422a-bf29-a26092311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f07030-0f6a-43b1-b2b9-3b252e59dea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f8629c-7934-4558-b57b-d14fbcec0d0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ebb6fc0-c049-4f59-b423-7fc88982c188}" ma:internalName="TaxCatchAll" ma:showField="CatchAllData" ma:web="b9f8629c-7934-4558-b57b-d14fbcec0d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AB98D5-8FB2-4457-BFE2-C046217FF390}"/>
</file>

<file path=customXml/itemProps2.xml><?xml version="1.0" encoding="utf-8"?>
<ds:datastoreItem xmlns:ds="http://schemas.openxmlformats.org/officeDocument/2006/customXml" ds:itemID="{7D5B18D2-25DC-468E-98B8-715E95EB0141}"/>
</file>

<file path=docProps/app.xml><?xml version="1.0" encoding="utf-8"?>
<Properties xmlns="http://schemas.openxmlformats.org/officeDocument/2006/extended-properties" xmlns:vt="http://schemas.openxmlformats.org/officeDocument/2006/docPropsVTypes">
  <Template>2015_editable_slide_template</Template>
  <TotalTime>1170</TotalTime>
  <Words>1905</Words>
  <Application>Microsoft Office PowerPoint</Application>
  <PresentationFormat>On-screen Show (4:3)</PresentationFormat>
  <Paragraphs>266</Paragraphs>
  <Slides>27</Slides>
  <Notes>27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Calibri</vt:lpstr>
      <vt:lpstr>Roboto</vt:lpstr>
      <vt:lpstr>Roboto Condensed Light</vt:lpstr>
      <vt:lpstr>Arial</vt:lpstr>
      <vt:lpstr>Custom Design</vt:lpstr>
      <vt:lpstr>1_Custom Design</vt:lpstr>
      <vt:lpstr>2_Custom Design</vt:lpstr>
      <vt:lpstr>Inequality and STI Policies</vt:lpstr>
      <vt:lpstr>Why this topic?</vt:lpstr>
      <vt:lpstr>SDG10: Reduce inequality within and among countries.</vt:lpstr>
      <vt:lpstr>SDG1: End Poverty in all its forms everywhere</vt:lpstr>
      <vt:lpstr>Connections in the literature</vt:lpstr>
      <vt:lpstr>Research policy: advancing knowledge</vt:lpstr>
      <vt:lpstr>Innovation: new products and processes</vt:lpstr>
      <vt:lpstr>Human resource policies</vt:lpstr>
      <vt:lpstr>Regulatory policies</vt:lpstr>
      <vt:lpstr>Proposed alternative designs</vt:lpstr>
      <vt:lpstr>Where and how much?</vt:lpstr>
      <vt:lpstr>Wealth and income gaps</vt:lpstr>
      <vt:lpstr>Do you see a pattern?</vt:lpstr>
      <vt:lpstr>And oh, by the way …</vt:lpstr>
      <vt:lpstr>Where newcomers built their fortunes</vt:lpstr>
      <vt:lpstr>Did STI policies contribute?</vt:lpstr>
      <vt:lpstr>What policies would we redesign?</vt:lpstr>
      <vt:lpstr>Addressing Poverty</vt:lpstr>
      <vt:lpstr>Focus on livelihoods</vt:lpstr>
      <vt:lpstr>Trickle down from the middle</vt:lpstr>
      <vt:lpstr>Living conditions and outcome gaps</vt:lpstr>
      <vt:lpstr>Do STI policies contribute?</vt:lpstr>
      <vt:lpstr>Pro-Poor “Directionality” Options</vt:lpstr>
      <vt:lpstr>Aravind Eye care system: frugal innovation plus targeted job generation </vt:lpstr>
      <vt:lpstr>Non-STI leverage points</vt:lpstr>
      <vt:lpstr>STI leverage points: candidates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Susan Cozzens</cp:lastModifiedBy>
  <cp:revision>96</cp:revision>
  <cp:lastPrinted>2019-06-02T12:31:01Z</cp:lastPrinted>
  <dcterms:created xsi:type="dcterms:W3CDTF">2016-03-09T16:46:53Z</dcterms:created>
  <dcterms:modified xsi:type="dcterms:W3CDTF">2022-08-18T00:16:26Z</dcterms:modified>
</cp:coreProperties>
</file>