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2CE6"/>
    <a:srgbClr val="3B41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5088"/>
    <p:restoredTop sz="94689"/>
  </p:normalViewPr>
  <p:slideViewPr>
    <p:cSldViewPr snapToGrid="0" snapToObjects="1">
      <p:cViewPr varScale="1">
        <p:scale>
          <a:sx n="72" d="100"/>
          <a:sy n="72" d="100"/>
        </p:scale>
        <p:origin x="24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CAFB65-30DD-1F46-B97A-81033C05E6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23845F8-8126-7E45-8608-3E869A23D2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D9B9943-E680-8E42-BA8B-B0343BB0E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5F41A-2C02-D14E-AB8D-15C50F052805}" type="datetimeFigureOut">
              <a:rPr lang="fr-FR" smtClean="0"/>
              <a:t>25/02/2021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10665CF-AD29-F34F-8EC7-4BA97ECB8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A1674B3-7E4C-B344-A268-1431745C1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43970-E0AD-6546-87F0-6E8CE47E463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1066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BCCCB1-E90E-1845-8942-D0EB22EEA2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0C000C6-DBFF-9C40-AAA1-94BE7DF6A4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47B80B5-E496-DF49-ACF8-9273C79F4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5F41A-2C02-D14E-AB8D-15C50F052805}" type="datetimeFigureOut">
              <a:rPr lang="fr-FR" smtClean="0"/>
              <a:t>25/02/2021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130DED-4EF9-294C-8F69-DE9D8AAC8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E7FE8B-CC71-5342-A541-EC22A6EEE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43970-E0AD-6546-87F0-6E8CE47E463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1123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4B89F3C-BC3E-6A4A-9A22-2D9B2D5F85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04EF357-FF07-7340-BF10-F58591A1A9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1181AE-B67D-194B-8711-1224CFFEC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5F41A-2C02-D14E-AB8D-15C50F052805}" type="datetimeFigureOut">
              <a:rPr lang="fr-FR" smtClean="0"/>
              <a:t>25/02/2021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5BD31ED-641F-2341-BB43-1307C3E0E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5D7020B-794B-FD47-8C5A-5BA70B1DB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43970-E0AD-6546-87F0-6E8CE47E463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033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E7FBCB-700F-2F4F-BA2D-350036A9F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7B5021D-A0BD-B748-AC28-FB79BC8427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613EF59-3538-C44F-B819-E14707F78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5F41A-2C02-D14E-AB8D-15C50F052805}" type="datetimeFigureOut">
              <a:rPr lang="fr-FR" smtClean="0"/>
              <a:t>25/02/2021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D269E28-C348-3A41-A531-A9278AD50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A79F9CF-9E07-2648-BAB7-25A4C7960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43970-E0AD-6546-87F0-6E8CE47E463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8745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6BB497-2C35-B548-BF2C-97C7F43E2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6666884-9B2F-2440-BB53-2530E2C327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449D313-429E-E743-9CD7-41D989B24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5F41A-2C02-D14E-AB8D-15C50F052805}" type="datetimeFigureOut">
              <a:rPr lang="fr-FR" smtClean="0"/>
              <a:t>25/02/2021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CAA7B13-835F-F44F-A515-DE7011D4C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925551A-BCE5-434F-8244-BE1CC0B9C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43970-E0AD-6546-87F0-6E8CE47E463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0858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255E6A-1D70-C942-AFC4-64B4E4C90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F1DC454-3ABB-374C-8B66-00F6345FE9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8C5D303-9132-E94A-BCE7-C4C298C89B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5FD2C50-0A68-2C4C-88BA-AC9C98A96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5F41A-2C02-D14E-AB8D-15C50F052805}" type="datetimeFigureOut">
              <a:rPr lang="fr-FR" smtClean="0"/>
              <a:t>25/02/2021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11E454F-98DA-8545-A23A-9BAC6A01F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D2E82E4-BEF0-8049-82EB-9F26CF4EE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43970-E0AD-6546-87F0-6E8CE47E463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5059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E2B231-B917-4F4A-AD71-1FC662C19B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B053A98-70CE-204A-AEB8-A2B915DE65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CB98A71-B606-4448-852B-A5F7097DDF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4D78C8C-8003-2248-8EF9-362CD07032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8D4EE8D-D009-A24D-BB1C-E77ACF40A8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128FBBF-9ACF-BA44-B517-C74747AAF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5F41A-2C02-D14E-AB8D-15C50F052805}" type="datetimeFigureOut">
              <a:rPr lang="fr-FR" smtClean="0"/>
              <a:t>25/02/2021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642350C-4E12-C54B-BF8F-AD72569C1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2CE5E52-E323-1D4A-A71A-45B036411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43970-E0AD-6546-87F0-6E8CE47E463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7194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D808EE-6448-7648-A61C-5C167A387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FE70485-02B7-9E47-91B3-53D0631E5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5F41A-2C02-D14E-AB8D-15C50F052805}" type="datetimeFigureOut">
              <a:rPr lang="fr-FR" smtClean="0"/>
              <a:t>25/02/2021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281C1BA-FBA0-7F41-94C0-C9567BCE3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25CA0A0-DF58-BF44-9369-06216E9C6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43970-E0AD-6546-87F0-6E8CE47E463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1237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629EF1B-6D82-3540-8DAC-777AEEF4E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5F41A-2C02-D14E-AB8D-15C50F052805}" type="datetimeFigureOut">
              <a:rPr lang="fr-FR" smtClean="0"/>
              <a:t>25/02/2021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CDDC036-F7A7-B848-8841-C35AC80FE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293C85C-12FE-F949-89B6-28D72A6CD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43970-E0AD-6546-87F0-6E8CE47E463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6314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EAB9F5-F6C8-0A44-8DFA-AF3FA86D69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0C6EDC5-9F67-914D-AC0D-333D20B09F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DECDA25-FF2B-3C43-949D-78ED05DC3D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0D8A91A-91D9-704F-8A5C-68488EF6B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5F41A-2C02-D14E-AB8D-15C50F052805}" type="datetimeFigureOut">
              <a:rPr lang="fr-FR" smtClean="0"/>
              <a:t>25/02/2021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1B2FB28-5EE8-724B-A036-88067F0DA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75039E0-BFCE-C246-9B92-3BC542786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43970-E0AD-6546-87F0-6E8CE47E463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5642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971A96-A32A-2043-AA60-8411DC82ED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F846CB6-C79F-C942-A069-058AEEB880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7809D39-DA24-8440-8634-525BFD5268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708602B-B199-E74F-9093-FD94B70E6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5F41A-2C02-D14E-AB8D-15C50F052805}" type="datetimeFigureOut">
              <a:rPr lang="fr-FR" smtClean="0"/>
              <a:t>25/02/2021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F4C455C-B67C-2E4F-948A-77786F750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1B8D47A-D27C-AE4F-8AC3-58CF2F8BD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43970-E0AD-6546-87F0-6E8CE47E463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5083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75313D6-0D1D-8E45-B088-6400F4F28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645E0F9-3236-144E-8607-17D7E93548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DA97D19-2902-094B-AE3A-2AC27F4B35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E5F41A-2C02-D14E-AB8D-15C50F052805}" type="datetimeFigureOut">
              <a:rPr lang="fr-FR" smtClean="0"/>
              <a:t>25/02/2021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CDF0F0D-1B30-AB47-A570-766B2408B3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313E7EA-368B-D741-ACFB-6766F238D5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543970-E0AD-6546-87F0-6E8CE47E463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5725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49FA40-F28F-D245-B95E-437F99C63F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br>
              <a:rPr lang="fr-FR" sz="4000" dirty="0">
                <a:solidFill>
                  <a:srgbClr val="A72CE6"/>
                </a:solidFill>
              </a:rPr>
            </a:br>
            <a:r>
              <a:rPr lang="fr-FR" sz="4000" b="1" dirty="0">
                <a:solidFill>
                  <a:srgbClr val="3B41F1"/>
                </a:solidFill>
              </a:rPr>
              <a:t>Can ‘</a:t>
            </a:r>
            <a:r>
              <a:rPr lang="fr-FR" sz="4000" b="1" dirty="0" err="1">
                <a:solidFill>
                  <a:srgbClr val="3B41F1"/>
                </a:solidFill>
              </a:rPr>
              <a:t>agency</a:t>
            </a:r>
            <a:r>
              <a:rPr lang="fr-FR" sz="4000" b="1" dirty="0">
                <a:solidFill>
                  <a:srgbClr val="3B41F1"/>
                </a:solidFill>
              </a:rPr>
              <a:t>’ </a:t>
            </a:r>
            <a:r>
              <a:rPr lang="fr-FR" sz="4000" b="1" dirty="0" err="1">
                <a:solidFill>
                  <a:srgbClr val="3B41F1"/>
                </a:solidFill>
              </a:rPr>
              <a:t>be</a:t>
            </a:r>
            <a:r>
              <a:rPr lang="fr-FR" sz="4000" b="1" dirty="0">
                <a:solidFill>
                  <a:srgbClr val="3B41F1"/>
                </a:solidFill>
              </a:rPr>
              <a:t> a </a:t>
            </a:r>
            <a:r>
              <a:rPr lang="fr-FR" sz="4000" b="1" dirty="0" err="1">
                <a:solidFill>
                  <a:srgbClr val="3B41F1"/>
                </a:solidFill>
              </a:rPr>
              <a:t>useful</a:t>
            </a:r>
            <a:r>
              <a:rPr lang="fr-FR" sz="4000" b="1" dirty="0">
                <a:solidFill>
                  <a:srgbClr val="3B41F1"/>
                </a:solidFill>
              </a:rPr>
              <a:t> concept to analyse </a:t>
            </a:r>
            <a:br>
              <a:rPr lang="fr-FR" sz="4000" b="1" dirty="0">
                <a:solidFill>
                  <a:srgbClr val="3B41F1"/>
                </a:solidFill>
              </a:rPr>
            </a:br>
            <a:r>
              <a:rPr lang="fr-FR" sz="4000" b="1" dirty="0">
                <a:solidFill>
                  <a:srgbClr val="3B41F1"/>
                </a:solidFill>
              </a:rPr>
              <a:t>the ‘</a:t>
            </a:r>
            <a:r>
              <a:rPr lang="fr-FR" sz="4000" b="1" dirty="0" err="1">
                <a:solidFill>
                  <a:srgbClr val="3B41F1"/>
                </a:solidFill>
              </a:rPr>
              <a:t>experience</a:t>
            </a:r>
            <a:r>
              <a:rPr lang="fr-FR" sz="4000" b="1" dirty="0">
                <a:solidFill>
                  <a:srgbClr val="3B41F1"/>
                </a:solidFill>
              </a:rPr>
              <a:t>’ of the </a:t>
            </a:r>
            <a:r>
              <a:rPr lang="fr-FR" sz="4000" b="1" dirty="0" err="1">
                <a:solidFill>
                  <a:srgbClr val="3B41F1"/>
                </a:solidFill>
              </a:rPr>
              <a:t>Patarine</a:t>
            </a:r>
            <a:r>
              <a:rPr lang="fr-FR" sz="4000" b="1" dirty="0">
                <a:solidFill>
                  <a:srgbClr val="3B41F1"/>
                </a:solidFill>
              </a:rPr>
              <a:t> </a:t>
            </a:r>
            <a:r>
              <a:rPr lang="fr-FR" sz="4000" b="1" dirty="0" err="1">
                <a:solidFill>
                  <a:srgbClr val="3B41F1"/>
                </a:solidFill>
              </a:rPr>
              <a:t>movement</a:t>
            </a:r>
            <a:r>
              <a:rPr lang="fr-FR" sz="4000" b="1" dirty="0">
                <a:solidFill>
                  <a:srgbClr val="3B41F1"/>
                </a:solidFill>
              </a:rPr>
              <a:t>? </a:t>
            </a:r>
            <a:br>
              <a:rPr lang="fr-FR" sz="4000" b="1" dirty="0">
                <a:solidFill>
                  <a:srgbClr val="3B41F1"/>
                </a:solidFill>
              </a:rPr>
            </a:br>
            <a:r>
              <a:rPr lang="fr-FR" sz="4000" dirty="0">
                <a:solidFill>
                  <a:srgbClr val="3B41F1"/>
                </a:solidFill>
              </a:rPr>
              <a:t>Milan, </a:t>
            </a:r>
            <a:r>
              <a:rPr lang="fr-FR" sz="4000" dirty="0" err="1">
                <a:solidFill>
                  <a:srgbClr val="3B41F1"/>
                </a:solidFill>
              </a:rPr>
              <a:t>Italy</a:t>
            </a:r>
            <a:r>
              <a:rPr lang="fr-FR" sz="4000" dirty="0">
                <a:solidFill>
                  <a:srgbClr val="3B41F1"/>
                </a:solidFill>
              </a:rPr>
              <a:t>, 1057-1075</a:t>
            </a:r>
            <a:endParaRPr lang="fr-FR" sz="4000" dirty="0">
              <a:solidFill>
                <a:srgbClr val="A72CE6"/>
              </a:solidFill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33B3F7C-CF63-A74F-BE7B-E5CC488555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fr-FR" sz="4400" b="1" dirty="0">
              <a:solidFill>
                <a:srgbClr val="C00000"/>
              </a:solidFill>
            </a:endParaRPr>
          </a:p>
          <a:p>
            <a:r>
              <a:rPr lang="fr-FR" sz="4400" b="1" dirty="0">
                <a:solidFill>
                  <a:srgbClr val="C00000"/>
                </a:solidFill>
              </a:rPr>
              <a:t>Piroska NAGY</a:t>
            </a:r>
          </a:p>
          <a:p>
            <a:r>
              <a:rPr lang="fr-FR" sz="3200" dirty="0">
                <a:solidFill>
                  <a:srgbClr val="C00000"/>
                </a:solidFill>
              </a:rPr>
              <a:t>(GRHS, UQAM – UMR </a:t>
            </a:r>
            <a:r>
              <a:rPr lang="fr-FR" sz="3200" dirty="0" err="1">
                <a:solidFill>
                  <a:srgbClr val="C00000"/>
                </a:solidFill>
              </a:rPr>
              <a:t>Télemme</a:t>
            </a:r>
            <a:r>
              <a:rPr lang="fr-FR" sz="3200" dirty="0">
                <a:solidFill>
                  <a:srgbClr val="C00000"/>
                </a:solidFill>
              </a:rPr>
              <a:t>, AMU)</a:t>
            </a:r>
          </a:p>
        </p:txBody>
      </p:sp>
    </p:spTree>
    <p:extLst>
      <p:ext uri="{BB962C8B-B14F-4D97-AF65-F5344CB8AC3E}">
        <p14:creationId xmlns:p14="http://schemas.microsoft.com/office/powerpoint/2010/main" val="540796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D2FC9E-B811-1E42-B9C2-DD60A96FE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A72CE6"/>
                </a:solidFill>
              </a:rPr>
              <a:t>The </a:t>
            </a:r>
            <a:r>
              <a:rPr lang="fr-FR" b="1" dirty="0" err="1">
                <a:solidFill>
                  <a:srgbClr val="A72CE6"/>
                </a:solidFill>
              </a:rPr>
              <a:t>historical</a:t>
            </a:r>
            <a:r>
              <a:rPr lang="fr-FR" b="1" dirty="0">
                <a:solidFill>
                  <a:srgbClr val="A72CE6"/>
                </a:solidFill>
              </a:rPr>
              <a:t> moment of the </a:t>
            </a:r>
            <a:r>
              <a:rPr lang="fr-FR" b="1" dirty="0" err="1">
                <a:solidFill>
                  <a:srgbClr val="A72CE6"/>
                </a:solidFill>
              </a:rPr>
              <a:t>Pataria</a:t>
            </a:r>
            <a:r>
              <a:rPr lang="fr-FR" b="1" dirty="0">
                <a:solidFill>
                  <a:srgbClr val="A72CE6"/>
                </a:solidFill>
              </a:rPr>
              <a:t> in Milan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502ACDA-B782-7845-8385-4A7E365A27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9345"/>
            <a:ext cx="10515600" cy="4717618"/>
          </a:xfrm>
        </p:spPr>
        <p:txBody>
          <a:bodyPr>
            <a:normAutofit fontScale="92500" lnSpcReduction="20000"/>
          </a:bodyPr>
          <a:lstStyle/>
          <a:p>
            <a:r>
              <a:rPr lang="fr-FR" dirty="0"/>
              <a:t>« </a:t>
            </a:r>
            <a:r>
              <a:rPr lang="fr-FR" dirty="0" err="1"/>
              <a:t>Pataria</a:t>
            </a:r>
            <a:r>
              <a:rPr lang="fr-FR" dirty="0"/>
              <a:t> » </a:t>
            </a:r>
            <a:r>
              <a:rPr lang="fr-FR" dirty="0" err="1"/>
              <a:t>is</a:t>
            </a:r>
            <a:r>
              <a:rPr lang="fr-FR" dirty="0"/>
              <a:t> the (</a:t>
            </a:r>
            <a:r>
              <a:rPr lang="fr-FR" dirty="0" err="1"/>
              <a:t>pejorative</a:t>
            </a:r>
            <a:r>
              <a:rPr lang="fr-FR" dirty="0"/>
              <a:t>) </a:t>
            </a:r>
            <a:r>
              <a:rPr lang="fr-FR" dirty="0" err="1"/>
              <a:t>indigenous</a:t>
            </a:r>
            <a:r>
              <a:rPr lang="fr-FR" dirty="0"/>
              <a:t> </a:t>
            </a:r>
            <a:r>
              <a:rPr lang="fr-FR" dirty="0" err="1"/>
              <a:t>name</a:t>
            </a:r>
            <a:r>
              <a:rPr lang="fr-FR" dirty="0"/>
              <a:t> </a:t>
            </a:r>
            <a:r>
              <a:rPr lang="fr-FR" dirty="0" err="1"/>
              <a:t>given</a:t>
            </a:r>
            <a:r>
              <a:rPr lang="fr-FR" dirty="0"/>
              <a:t> to a radical </a:t>
            </a:r>
            <a:r>
              <a:rPr lang="fr-FR" dirty="0" err="1"/>
              <a:t>religious</a:t>
            </a:r>
            <a:r>
              <a:rPr lang="fr-FR" dirty="0"/>
              <a:t> </a:t>
            </a:r>
            <a:r>
              <a:rPr lang="fr-FR" dirty="0" err="1"/>
              <a:t>reform</a:t>
            </a:r>
            <a:r>
              <a:rPr lang="fr-FR" dirty="0"/>
              <a:t> </a:t>
            </a:r>
            <a:r>
              <a:rPr lang="fr-FR" dirty="0" err="1"/>
              <a:t>movement</a:t>
            </a:r>
            <a:r>
              <a:rPr lang="fr-FR" dirty="0"/>
              <a:t> in Milan, </a:t>
            </a:r>
            <a:r>
              <a:rPr lang="fr-FR" dirty="0" err="1"/>
              <a:t>Italy</a:t>
            </a:r>
            <a:r>
              <a:rPr lang="fr-FR" dirty="0"/>
              <a:t>, in the 11th c.,</a:t>
            </a:r>
          </a:p>
          <a:p>
            <a:r>
              <a:rPr lang="fr-FR" dirty="0" err="1"/>
              <a:t>which</a:t>
            </a:r>
            <a:r>
              <a:rPr lang="fr-FR" dirty="0"/>
              <a:t> </a:t>
            </a:r>
            <a:r>
              <a:rPr lang="fr-FR" dirty="0" err="1"/>
              <a:t>was</a:t>
            </a:r>
            <a:r>
              <a:rPr lang="fr-FR" dirty="0"/>
              <a:t> </a:t>
            </a:r>
            <a:r>
              <a:rPr lang="fr-FR" dirty="0" err="1"/>
              <a:t>born</a:t>
            </a:r>
            <a:r>
              <a:rPr lang="fr-FR" dirty="0"/>
              <a:t> at the </a:t>
            </a:r>
            <a:r>
              <a:rPr lang="fr-FR" i="1" dirty="0" err="1"/>
              <a:t>very</a:t>
            </a:r>
            <a:r>
              <a:rPr lang="fr-FR" dirty="0"/>
              <a:t> </a:t>
            </a:r>
            <a:r>
              <a:rPr lang="fr-FR" dirty="0" err="1"/>
              <a:t>beginning</a:t>
            </a:r>
            <a:r>
              <a:rPr lang="fr-FR" dirty="0"/>
              <a:t> (1057) of the pontifical phase of the </a:t>
            </a:r>
            <a:r>
              <a:rPr lang="fr-FR" dirty="0" err="1"/>
              <a:t>great</a:t>
            </a:r>
            <a:r>
              <a:rPr lang="fr-FR" dirty="0"/>
              <a:t> reformation-transformation of western Church and society,</a:t>
            </a:r>
          </a:p>
          <a:p>
            <a:r>
              <a:rPr lang="fr-FR" dirty="0" err="1"/>
              <a:t>challenging</a:t>
            </a:r>
            <a:r>
              <a:rPr lang="fr-FR" dirty="0"/>
              <a:t>, </a:t>
            </a:r>
            <a:r>
              <a:rPr lang="fr-FR" dirty="0" err="1"/>
              <a:t>namely</a:t>
            </a:r>
            <a:r>
              <a:rPr lang="fr-FR" dirty="0"/>
              <a:t>, the </a:t>
            </a:r>
            <a:r>
              <a:rPr lang="fr-FR" dirty="0" err="1"/>
              <a:t>validity</a:t>
            </a:r>
            <a:r>
              <a:rPr lang="fr-FR" dirty="0"/>
              <a:t> of </a:t>
            </a:r>
            <a:r>
              <a:rPr lang="fr-FR" dirty="0" err="1"/>
              <a:t>sacraments</a:t>
            </a:r>
            <a:r>
              <a:rPr lang="fr-FR" dirty="0"/>
              <a:t> of </a:t>
            </a:r>
            <a:r>
              <a:rPr lang="fr-FR" dirty="0" err="1"/>
              <a:t>simoniac</a:t>
            </a:r>
            <a:r>
              <a:rPr lang="fr-FR" dirty="0"/>
              <a:t> (</a:t>
            </a:r>
            <a:r>
              <a:rPr lang="fr-FR" dirty="0" err="1"/>
              <a:t>corrupt</a:t>
            </a:r>
            <a:r>
              <a:rPr lang="fr-FR" dirty="0"/>
              <a:t>) and </a:t>
            </a:r>
            <a:r>
              <a:rPr lang="fr-FR" dirty="0" err="1"/>
              <a:t>married</a:t>
            </a:r>
            <a:r>
              <a:rPr lang="fr-FR" dirty="0"/>
              <a:t> (‘impure’) </a:t>
            </a:r>
            <a:r>
              <a:rPr lang="fr-FR" dirty="0" err="1"/>
              <a:t>clerics</a:t>
            </a:r>
            <a:r>
              <a:rPr lang="fr-FR" dirty="0"/>
              <a:t> </a:t>
            </a:r>
            <a:r>
              <a:rPr lang="fr-FR" dirty="0">
                <a:sym typeface="Wingdings" pitchFamily="2" charset="2"/>
              </a:rPr>
              <a:t> </a:t>
            </a:r>
            <a:r>
              <a:rPr lang="fr-FR" dirty="0" err="1">
                <a:sym typeface="Wingdings" pitchFamily="2" charset="2"/>
              </a:rPr>
              <a:t>ie</a:t>
            </a:r>
            <a:r>
              <a:rPr lang="fr-FR" dirty="0">
                <a:sym typeface="Wingdings" pitchFamily="2" charset="2"/>
              </a:rPr>
              <a:t>, </a:t>
            </a:r>
            <a:r>
              <a:rPr lang="fr-FR" dirty="0" err="1">
                <a:sym typeface="Wingdings" pitchFamily="2" charset="2"/>
              </a:rPr>
              <a:t>questioning</a:t>
            </a:r>
            <a:r>
              <a:rPr lang="fr-FR" dirty="0">
                <a:sym typeface="Wingdings" pitchFamily="2" charset="2"/>
              </a:rPr>
              <a:t> in </a:t>
            </a:r>
            <a:r>
              <a:rPr lang="fr-FR" dirty="0" err="1">
                <a:sym typeface="Wingdings" pitchFamily="2" charset="2"/>
              </a:rPr>
              <a:t>fact</a:t>
            </a:r>
            <a:r>
              <a:rPr lang="fr-FR" dirty="0">
                <a:sym typeface="Wingdings" pitchFamily="2" charset="2"/>
              </a:rPr>
              <a:t> </a:t>
            </a:r>
            <a:r>
              <a:rPr lang="fr-FR" dirty="0" err="1">
                <a:sym typeface="Wingdings" pitchFamily="2" charset="2"/>
              </a:rPr>
              <a:t>both</a:t>
            </a:r>
            <a:r>
              <a:rPr lang="fr-FR" dirty="0">
                <a:sym typeface="Wingdings" pitchFamily="2" charset="2"/>
              </a:rPr>
              <a:t> the </a:t>
            </a:r>
            <a:r>
              <a:rPr lang="fr-FR" dirty="0" err="1">
                <a:sym typeface="Wingdings" pitchFamily="2" charset="2"/>
              </a:rPr>
              <a:t>way</a:t>
            </a:r>
            <a:r>
              <a:rPr lang="fr-FR" dirty="0">
                <a:sym typeface="Wingdings" pitchFamily="2" charset="2"/>
              </a:rPr>
              <a:t> of life and the social power of the Church, </a:t>
            </a:r>
            <a:r>
              <a:rPr lang="fr-FR" dirty="0" err="1">
                <a:sym typeface="Wingdings" pitchFamily="2" charset="2"/>
              </a:rPr>
              <a:t>strongly</a:t>
            </a:r>
            <a:r>
              <a:rPr lang="fr-FR" dirty="0">
                <a:sym typeface="Wingdings" pitchFamily="2" charset="2"/>
              </a:rPr>
              <a:t> </a:t>
            </a:r>
            <a:r>
              <a:rPr lang="fr-FR" dirty="0" err="1">
                <a:sym typeface="Wingdings" pitchFamily="2" charset="2"/>
              </a:rPr>
              <a:t>linked</a:t>
            </a:r>
            <a:r>
              <a:rPr lang="fr-FR" dirty="0">
                <a:sym typeface="Wingdings" pitchFamily="2" charset="2"/>
              </a:rPr>
              <a:t> to </a:t>
            </a:r>
            <a:r>
              <a:rPr lang="fr-FR" dirty="0" err="1">
                <a:sym typeface="Wingdings" pitchFamily="2" charset="2"/>
              </a:rPr>
              <a:t>aristocracy</a:t>
            </a:r>
            <a:r>
              <a:rPr lang="fr-FR" dirty="0">
                <a:sym typeface="Wingdings" pitchFamily="2" charset="2"/>
              </a:rPr>
              <a:t>.</a:t>
            </a:r>
            <a:endParaRPr lang="fr-FR" dirty="0"/>
          </a:p>
          <a:p>
            <a:r>
              <a:rPr lang="fr-FR" dirty="0" err="1"/>
              <a:t>Led</a:t>
            </a:r>
            <a:r>
              <a:rPr lang="fr-FR" dirty="0"/>
              <a:t> by </a:t>
            </a:r>
            <a:r>
              <a:rPr lang="fr-FR" dirty="0" err="1"/>
              <a:t>two</a:t>
            </a:r>
            <a:r>
              <a:rPr lang="fr-FR" dirty="0"/>
              <a:t> minor </a:t>
            </a:r>
            <a:r>
              <a:rPr lang="fr-FR" dirty="0" err="1"/>
              <a:t>clerics</a:t>
            </a:r>
            <a:r>
              <a:rPr lang="fr-FR" dirty="0"/>
              <a:t> – </a:t>
            </a:r>
            <a:r>
              <a:rPr lang="fr-FR" dirty="0" err="1"/>
              <a:t>Arialdo</a:t>
            </a:r>
            <a:r>
              <a:rPr lang="fr-FR" dirty="0"/>
              <a:t> and </a:t>
            </a:r>
            <a:r>
              <a:rPr lang="fr-FR" dirty="0" err="1"/>
              <a:t>Landulfo</a:t>
            </a:r>
            <a:r>
              <a:rPr lang="fr-FR" dirty="0"/>
              <a:t>, and </a:t>
            </a:r>
            <a:r>
              <a:rPr lang="fr-FR" dirty="0" err="1"/>
              <a:t>later</a:t>
            </a:r>
            <a:r>
              <a:rPr lang="fr-FR" dirty="0"/>
              <a:t> a </a:t>
            </a:r>
            <a:r>
              <a:rPr lang="fr-FR" dirty="0" err="1"/>
              <a:t>knight</a:t>
            </a:r>
            <a:r>
              <a:rPr lang="fr-FR" dirty="0"/>
              <a:t>, </a:t>
            </a:r>
            <a:r>
              <a:rPr lang="fr-FR" dirty="0" err="1"/>
              <a:t>Erlembaldo</a:t>
            </a:r>
            <a:r>
              <a:rPr lang="fr-FR" dirty="0"/>
              <a:t>, the </a:t>
            </a:r>
            <a:r>
              <a:rPr lang="fr-FR" dirty="0" err="1"/>
              <a:t>movement</a:t>
            </a:r>
            <a:r>
              <a:rPr lang="fr-FR" dirty="0"/>
              <a:t> </a:t>
            </a:r>
            <a:r>
              <a:rPr lang="fr-FR" dirty="0" err="1"/>
              <a:t>targeted</a:t>
            </a:r>
            <a:r>
              <a:rPr lang="fr-FR" dirty="0"/>
              <a:t> the </a:t>
            </a:r>
            <a:r>
              <a:rPr lang="fr-FR" dirty="0" err="1"/>
              <a:t>ecclesial</a:t>
            </a:r>
            <a:r>
              <a:rPr lang="fr-FR" dirty="0"/>
              <a:t> </a:t>
            </a:r>
            <a:r>
              <a:rPr lang="fr-FR" dirty="0" err="1"/>
              <a:t>hierarchy</a:t>
            </a:r>
            <a:r>
              <a:rPr lang="fr-FR" dirty="0"/>
              <a:t> and </a:t>
            </a:r>
            <a:r>
              <a:rPr lang="fr-FR" dirty="0" err="1"/>
              <a:t>firstly</a:t>
            </a:r>
            <a:r>
              <a:rPr lang="fr-FR" dirty="0"/>
              <a:t>, the </a:t>
            </a:r>
            <a:r>
              <a:rPr lang="fr-FR" dirty="0" err="1"/>
              <a:t>archbishop</a:t>
            </a:r>
            <a:r>
              <a:rPr lang="fr-FR" dirty="0"/>
              <a:t>, Guido da Velate, main lord of the city.</a:t>
            </a:r>
          </a:p>
          <a:p>
            <a:r>
              <a:rPr lang="fr-FR" dirty="0"/>
              <a:t>The </a:t>
            </a:r>
            <a:r>
              <a:rPr lang="fr-FR" dirty="0" err="1"/>
              <a:t>movement</a:t>
            </a:r>
            <a:r>
              <a:rPr lang="fr-FR" dirty="0"/>
              <a:t> </a:t>
            </a:r>
            <a:r>
              <a:rPr lang="fr-FR" dirty="0" err="1"/>
              <a:t>was</a:t>
            </a:r>
            <a:r>
              <a:rPr lang="fr-FR" dirty="0"/>
              <a:t> </a:t>
            </a:r>
            <a:r>
              <a:rPr lang="fr-FR" dirty="0" err="1"/>
              <a:t>followed</a:t>
            </a:r>
            <a:r>
              <a:rPr lang="fr-FR" dirty="0"/>
              <a:t> by </a:t>
            </a:r>
            <a:r>
              <a:rPr lang="fr-FR" dirty="0" err="1"/>
              <a:t>many</a:t>
            </a:r>
            <a:r>
              <a:rPr lang="fr-FR" dirty="0"/>
              <a:t> </a:t>
            </a:r>
            <a:r>
              <a:rPr lang="fr-FR" dirty="0" err="1"/>
              <a:t>citizens</a:t>
            </a:r>
            <a:r>
              <a:rPr lang="fr-FR" dirty="0"/>
              <a:t> and the </a:t>
            </a:r>
            <a:r>
              <a:rPr lang="fr-FR" dirty="0" err="1"/>
              <a:t>debates</a:t>
            </a:r>
            <a:r>
              <a:rPr lang="fr-FR" dirty="0"/>
              <a:t> and </a:t>
            </a:r>
            <a:r>
              <a:rPr lang="fr-FR" dirty="0" err="1"/>
              <a:t>fights</a:t>
            </a:r>
            <a:r>
              <a:rPr lang="fr-FR" dirty="0"/>
              <a:t> </a:t>
            </a:r>
            <a:r>
              <a:rPr lang="fr-FR" dirty="0" err="1"/>
              <a:t>divided</a:t>
            </a:r>
            <a:r>
              <a:rPr lang="fr-FR" dirty="0"/>
              <a:t> the </a:t>
            </a:r>
            <a:r>
              <a:rPr lang="fr-FR" dirty="0" err="1"/>
              <a:t>town</a:t>
            </a:r>
            <a:r>
              <a:rPr lang="fr-FR" dirty="0"/>
              <a:t> for </a:t>
            </a:r>
            <a:r>
              <a:rPr lang="fr-FR" dirty="0" err="1"/>
              <a:t>almost</a:t>
            </a:r>
            <a:r>
              <a:rPr lang="fr-FR" dirty="0"/>
              <a:t> 20 </a:t>
            </a:r>
            <a:r>
              <a:rPr lang="fr-FR" dirty="0" err="1"/>
              <a:t>years</a:t>
            </a:r>
            <a:r>
              <a:rPr lang="fr-FR" dirty="0"/>
              <a:t>.</a:t>
            </a:r>
          </a:p>
          <a:p>
            <a:r>
              <a:rPr lang="fr-FR" dirty="0" err="1"/>
              <a:t>Arialdo</a:t>
            </a:r>
            <a:r>
              <a:rPr lang="fr-FR" dirty="0"/>
              <a:t> dies </a:t>
            </a:r>
            <a:r>
              <a:rPr lang="fr-FR" dirty="0" err="1"/>
              <a:t>martyrised</a:t>
            </a:r>
            <a:r>
              <a:rPr lang="fr-FR" dirty="0"/>
              <a:t> in 1066; </a:t>
            </a:r>
            <a:r>
              <a:rPr lang="fr-FR" dirty="0" err="1"/>
              <a:t>Landulfo</a:t>
            </a:r>
            <a:r>
              <a:rPr lang="fr-FR" dirty="0"/>
              <a:t>, </a:t>
            </a:r>
            <a:r>
              <a:rPr lang="fr-FR" dirty="0" err="1"/>
              <a:t>probably</a:t>
            </a:r>
            <a:r>
              <a:rPr lang="fr-FR" dirty="0"/>
              <a:t> </a:t>
            </a:r>
            <a:r>
              <a:rPr lang="fr-FR" dirty="0" err="1"/>
              <a:t>from</a:t>
            </a:r>
            <a:r>
              <a:rPr lang="fr-FR" dirty="0"/>
              <a:t> the </a:t>
            </a:r>
            <a:r>
              <a:rPr lang="fr-FR" dirty="0" err="1"/>
              <a:t>consequences</a:t>
            </a:r>
            <a:r>
              <a:rPr lang="fr-FR" dirty="0"/>
              <a:t> of an </a:t>
            </a:r>
            <a:r>
              <a:rPr lang="fr-FR" dirty="0" err="1"/>
              <a:t>attack</a:t>
            </a:r>
            <a:r>
              <a:rPr lang="fr-FR" dirty="0"/>
              <a:t>, c. 1061-62 ; </a:t>
            </a:r>
            <a:r>
              <a:rPr lang="fr-FR" dirty="0" err="1"/>
              <a:t>Erlembaldo</a:t>
            </a:r>
            <a:r>
              <a:rPr lang="fr-FR" dirty="0"/>
              <a:t>, in a </a:t>
            </a:r>
            <a:r>
              <a:rPr lang="fr-FR" dirty="0" err="1"/>
              <a:t>street</a:t>
            </a:r>
            <a:r>
              <a:rPr lang="fr-FR" dirty="0"/>
              <a:t> </a:t>
            </a:r>
            <a:r>
              <a:rPr lang="fr-FR" dirty="0" err="1"/>
              <a:t>fight</a:t>
            </a:r>
            <a:r>
              <a:rPr lang="fr-FR" dirty="0"/>
              <a:t> in 1075.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7517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0F8B0A-29FA-F745-A3DA-92C64C9AF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" y="378069"/>
            <a:ext cx="11239500" cy="1312619"/>
          </a:xfrm>
        </p:spPr>
        <p:txBody>
          <a:bodyPr/>
          <a:lstStyle/>
          <a:p>
            <a:r>
              <a:rPr lang="fr-FR" b="1" dirty="0">
                <a:solidFill>
                  <a:srgbClr val="A72CE6"/>
                </a:solidFill>
              </a:rPr>
              <a:t>The </a:t>
            </a:r>
            <a:r>
              <a:rPr lang="fr-FR" b="1" dirty="0" err="1">
                <a:solidFill>
                  <a:srgbClr val="A72CE6"/>
                </a:solidFill>
              </a:rPr>
              <a:t>particularities</a:t>
            </a:r>
            <a:r>
              <a:rPr lang="fr-FR" b="1" dirty="0">
                <a:solidFill>
                  <a:srgbClr val="A72CE6"/>
                </a:solidFill>
              </a:rPr>
              <a:t> of the </a:t>
            </a:r>
            <a:r>
              <a:rPr lang="fr-FR" b="1" dirty="0" err="1">
                <a:solidFill>
                  <a:srgbClr val="A72CE6"/>
                </a:solidFill>
              </a:rPr>
              <a:t>movement</a:t>
            </a:r>
            <a:r>
              <a:rPr lang="fr-FR" b="1" dirty="0">
                <a:solidFill>
                  <a:srgbClr val="A72CE6"/>
                </a:solidFill>
              </a:rPr>
              <a:t>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99B40ED-3C23-034D-9834-5CCE6EC4ED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954" y="1591408"/>
            <a:ext cx="10939673" cy="5119776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AutoNum type="arabicParenR"/>
            </a:pPr>
            <a:r>
              <a:rPr lang="fr-FR" b="1" dirty="0">
                <a:solidFill>
                  <a:srgbClr val="3B41F1"/>
                </a:solidFill>
              </a:rPr>
              <a:t>An </a:t>
            </a:r>
            <a:r>
              <a:rPr lang="fr-FR" b="1" dirty="0" err="1">
                <a:solidFill>
                  <a:srgbClr val="3B41F1"/>
                </a:solidFill>
              </a:rPr>
              <a:t>exceptional</a:t>
            </a:r>
            <a:r>
              <a:rPr lang="fr-FR" b="1" dirty="0">
                <a:solidFill>
                  <a:srgbClr val="3B41F1"/>
                </a:solidFill>
              </a:rPr>
              <a:t> </a:t>
            </a:r>
            <a:r>
              <a:rPr lang="fr-FR" b="1" dirty="0" err="1">
                <a:solidFill>
                  <a:srgbClr val="3B41F1"/>
                </a:solidFill>
              </a:rPr>
              <a:t>documentary</a:t>
            </a:r>
            <a:r>
              <a:rPr lang="fr-FR" b="1" dirty="0">
                <a:solidFill>
                  <a:srgbClr val="3B41F1"/>
                </a:solidFill>
              </a:rPr>
              <a:t> situation </a:t>
            </a:r>
            <a:r>
              <a:rPr lang="fr-FR" dirty="0"/>
              <a:t>: </a:t>
            </a:r>
            <a:r>
              <a:rPr lang="fr-FR" dirty="0" err="1"/>
              <a:t>while</a:t>
            </a:r>
            <a:r>
              <a:rPr lang="fr-FR" dirty="0"/>
              <a:t> in the Middle Ages, in </a:t>
            </a:r>
            <a:r>
              <a:rPr lang="fr-FR" dirty="0" err="1"/>
              <a:t>general</a:t>
            </a:r>
            <a:r>
              <a:rPr lang="fr-FR" dirty="0"/>
              <a:t> </a:t>
            </a:r>
            <a:r>
              <a:rPr lang="fr-FR" dirty="0" err="1"/>
              <a:t>only</a:t>
            </a:r>
            <a:r>
              <a:rPr lang="fr-FR" dirty="0"/>
              <a:t> the winners’ narrations and documents </a:t>
            </a:r>
            <a:r>
              <a:rPr lang="fr-FR" dirty="0" err="1"/>
              <a:t>were</a:t>
            </a:r>
            <a:r>
              <a:rPr lang="fr-FR" dirty="0"/>
              <a:t> </a:t>
            </a:r>
            <a:r>
              <a:rPr lang="fr-FR" dirty="0" err="1"/>
              <a:t>conserved</a:t>
            </a:r>
            <a:r>
              <a:rPr lang="fr-FR" dirty="0"/>
              <a:t>, for the </a:t>
            </a:r>
            <a:r>
              <a:rPr lang="fr-FR" dirty="0" err="1"/>
              <a:t>Pataria</a:t>
            </a:r>
            <a:r>
              <a:rPr lang="fr-FR" dirty="0"/>
              <a:t>, </a:t>
            </a:r>
            <a:r>
              <a:rPr lang="fr-FR" dirty="0" err="1"/>
              <a:t>we</a:t>
            </a:r>
            <a:r>
              <a:rPr lang="fr-FR" dirty="0"/>
              <a:t> have </a:t>
            </a:r>
            <a:r>
              <a:rPr lang="fr-FR" dirty="0" err="1"/>
              <a:t>abundant</a:t>
            </a:r>
            <a:r>
              <a:rPr lang="fr-FR" dirty="0"/>
              <a:t> documentation </a:t>
            </a:r>
            <a:r>
              <a:rPr lang="fr-FR" dirty="0" err="1"/>
              <a:t>from</a:t>
            </a:r>
            <a:r>
              <a:rPr lang="fr-FR" dirty="0"/>
              <a:t> </a:t>
            </a:r>
            <a:r>
              <a:rPr lang="fr-FR" dirty="0" err="1"/>
              <a:t>both</a:t>
            </a:r>
            <a:r>
              <a:rPr lang="fr-FR" dirty="0"/>
              <a:t> </a:t>
            </a:r>
            <a:r>
              <a:rPr lang="fr-FR" dirty="0" err="1"/>
              <a:t>sides</a:t>
            </a:r>
            <a:r>
              <a:rPr lang="fr-FR" dirty="0"/>
              <a:t> : narrative </a:t>
            </a:r>
            <a:r>
              <a:rPr lang="fr-FR" dirty="0" err="1"/>
              <a:t>texts</a:t>
            </a:r>
            <a:r>
              <a:rPr lang="fr-FR" dirty="0"/>
              <a:t>, documents, </a:t>
            </a:r>
            <a:r>
              <a:rPr lang="fr-FR" dirty="0" err="1"/>
              <a:t>letters</a:t>
            </a:r>
            <a:r>
              <a:rPr lang="fr-FR" dirty="0"/>
              <a:t>… </a:t>
            </a:r>
          </a:p>
          <a:p>
            <a:pPr marL="0" indent="0">
              <a:buNone/>
            </a:pPr>
            <a:r>
              <a:rPr lang="fr-FR" dirty="0"/>
              <a:t>	</a:t>
            </a:r>
            <a:r>
              <a:rPr lang="fr-FR" dirty="0">
                <a:sym typeface="Wingdings" pitchFamily="2" charset="2"/>
              </a:rPr>
              <a:t> the </a:t>
            </a:r>
            <a:r>
              <a:rPr lang="fr-FR" dirty="0" err="1">
                <a:sym typeface="Wingdings" pitchFamily="2" charset="2"/>
              </a:rPr>
              <a:t>reasons</a:t>
            </a:r>
            <a:r>
              <a:rPr lang="fr-FR" dirty="0">
                <a:sym typeface="Wingdings" pitchFamily="2" charset="2"/>
              </a:rPr>
              <a:t> for </a:t>
            </a:r>
            <a:r>
              <a:rPr lang="fr-FR" dirty="0" err="1">
                <a:sym typeface="Wingdings" pitchFamily="2" charset="2"/>
              </a:rPr>
              <a:t>this</a:t>
            </a:r>
            <a:r>
              <a:rPr lang="fr-FR" dirty="0">
                <a:sym typeface="Wingdings" pitchFamily="2" charset="2"/>
              </a:rPr>
              <a:t> : </a:t>
            </a:r>
          </a:p>
          <a:p>
            <a:pPr marL="0" indent="0">
              <a:buNone/>
            </a:pPr>
            <a:r>
              <a:rPr lang="fr-FR" dirty="0">
                <a:solidFill>
                  <a:srgbClr val="3B41F1"/>
                </a:solidFill>
              </a:rPr>
              <a:t>2) </a:t>
            </a:r>
            <a:r>
              <a:rPr lang="fr-FR" dirty="0"/>
              <a:t>As </a:t>
            </a:r>
            <a:r>
              <a:rPr lang="fr-FR" dirty="0" err="1"/>
              <a:t>it</a:t>
            </a:r>
            <a:r>
              <a:rPr lang="fr-FR" dirty="0"/>
              <a:t> </a:t>
            </a:r>
            <a:r>
              <a:rPr lang="fr-FR" dirty="0" err="1"/>
              <a:t>occurs</a:t>
            </a:r>
            <a:r>
              <a:rPr lang="fr-FR" dirty="0"/>
              <a:t> in an </a:t>
            </a:r>
            <a:r>
              <a:rPr lang="fr-FR" dirty="0" err="1"/>
              <a:t>early</a:t>
            </a:r>
            <a:r>
              <a:rPr lang="fr-FR" dirty="0"/>
              <a:t> stage of the pontifical </a:t>
            </a:r>
            <a:r>
              <a:rPr lang="fr-FR" dirty="0" err="1"/>
              <a:t>reform</a:t>
            </a:r>
            <a:r>
              <a:rPr lang="fr-FR" dirty="0"/>
              <a:t>, </a:t>
            </a:r>
            <a:r>
              <a:rPr lang="fr-FR" b="1" dirty="0">
                <a:solidFill>
                  <a:srgbClr val="3B41F1"/>
                </a:solidFill>
              </a:rPr>
              <a:t>the position of the Church – and, first of all, of popes – </a:t>
            </a:r>
            <a:r>
              <a:rPr lang="fr-FR" b="1" dirty="0" err="1">
                <a:solidFill>
                  <a:srgbClr val="3B41F1"/>
                </a:solidFill>
              </a:rPr>
              <a:t>is</a:t>
            </a:r>
            <a:r>
              <a:rPr lang="fr-FR" b="1" dirty="0">
                <a:solidFill>
                  <a:srgbClr val="3B41F1"/>
                </a:solidFill>
              </a:rPr>
              <a:t> not </a:t>
            </a:r>
            <a:r>
              <a:rPr lang="fr-FR" b="1" dirty="0" err="1">
                <a:solidFill>
                  <a:srgbClr val="3B41F1"/>
                </a:solidFill>
              </a:rPr>
              <a:t>well</a:t>
            </a:r>
            <a:r>
              <a:rPr lang="fr-FR" b="1" dirty="0">
                <a:solidFill>
                  <a:srgbClr val="3B41F1"/>
                </a:solidFill>
              </a:rPr>
              <a:t> </a:t>
            </a:r>
            <a:r>
              <a:rPr lang="fr-FR" b="1" dirty="0" err="1">
                <a:solidFill>
                  <a:srgbClr val="3B41F1"/>
                </a:solidFill>
              </a:rPr>
              <a:t>defined</a:t>
            </a:r>
            <a:r>
              <a:rPr lang="fr-FR" b="1" dirty="0">
                <a:solidFill>
                  <a:srgbClr val="3B41F1"/>
                </a:solidFill>
              </a:rPr>
              <a:t>, and not </a:t>
            </a:r>
            <a:r>
              <a:rPr lang="fr-FR" b="1" dirty="0" err="1">
                <a:solidFill>
                  <a:srgbClr val="3B41F1"/>
                </a:solidFill>
              </a:rPr>
              <a:t>traditional</a:t>
            </a:r>
            <a:r>
              <a:rPr lang="fr-FR" dirty="0"/>
              <a:t>: </a:t>
            </a:r>
            <a:r>
              <a:rPr lang="fr-FR" dirty="0" err="1"/>
              <a:t>during</a:t>
            </a:r>
            <a:r>
              <a:rPr lang="fr-FR" dirty="0"/>
              <a:t> an important part of the </a:t>
            </a:r>
            <a:r>
              <a:rPr lang="fr-FR" dirty="0" err="1"/>
              <a:t>movement</a:t>
            </a:r>
            <a:r>
              <a:rPr lang="fr-FR" dirty="0"/>
              <a:t>, the reformer pontifical court supports the </a:t>
            </a:r>
            <a:r>
              <a:rPr lang="fr-FR" dirty="0" err="1"/>
              <a:t>patarines</a:t>
            </a:r>
            <a:r>
              <a:rPr lang="fr-FR" dirty="0"/>
              <a:t>.</a:t>
            </a:r>
          </a:p>
          <a:p>
            <a:pPr marL="0" indent="0">
              <a:buNone/>
            </a:pPr>
            <a:r>
              <a:rPr lang="fr-FR" dirty="0">
                <a:solidFill>
                  <a:srgbClr val="3B41F1"/>
                </a:solidFill>
              </a:rPr>
              <a:t>3</a:t>
            </a:r>
            <a:r>
              <a:rPr lang="fr-FR" b="1" dirty="0">
                <a:solidFill>
                  <a:srgbClr val="3B41F1"/>
                </a:solidFill>
              </a:rPr>
              <a:t>) </a:t>
            </a:r>
            <a:r>
              <a:rPr lang="fr-FR" b="1" dirty="0" err="1">
                <a:solidFill>
                  <a:srgbClr val="3B41F1"/>
                </a:solidFill>
              </a:rPr>
              <a:t>Success</a:t>
            </a:r>
            <a:r>
              <a:rPr lang="fr-FR" b="1" dirty="0">
                <a:solidFill>
                  <a:srgbClr val="3B41F1"/>
                </a:solidFill>
              </a:rPr>
              <a:t> or </a:t>
            </a:r>
            <a:r>
              <a:rPr lang="fr-FR" b="1" dirty="0" err="1">
                <a:solidFill>
                  <a:srgbClr val="3B41F1"/>
                </a:solidFill>
              </a:rPr>
              <a:t>failure</a:t>
            </a:r>
            <a:r>
              <a:rPr lang="fr-FR" b="1" dirty="0">
                <a:solidFill>
                  <a:srgbClr val="3B41F1"/>
                </a:solidFill>
              </a:rPr>
              <a:t> ? </a:t>
            </a:r>
            <a:r>
              <a:rPr lang="fr-FR" dirty="0" err="1"/>
              <a:t>political</a:t>
            </a:r>
            <a:r>
              <a:rPr lang="fr-FR" dirty="0"/>
              <a:t> </a:t>
            </a:r>
            <a:r>
              <a:rPr lang="fr-FR" dirty="0" err="1"/>
              <a:t>failure</a:t>
            </a:r>
            <a:r>
              <a:rPr lang="fr-FR" dirty="0"/>
              <a:t> in local </a:t>
            </a:r>
            <a:r>
              <a:rPr lang="fr-FR" dirty="0" err="1"/>
              <a:t>terms</a:t>
            </a:r>
            <a:r>
              <a:rPr lang="fr-FR" dirty="0"/>
              <a:t>; </a:t>
            </a:r>
            <a:r>
              <a:rPr lang="fr-FR" dirty="0" err="1"/>
              <a:t>success</a:t>
            </a:r>
            <a:r>
              <a:rPr lang="fr-FR" dirty="0"/>
              <a:t> on the long </a:t>
            </a:r>
            <a:r>
              <a:rPr lang="fr-FR" dirty="0" err="1"/>
              <a:t>term</a:t>
            </a:r>
            <a:r>
              <a:rPr lang="fr-FR" dirty="0"/>
              <a:t> = the Church </a:t>
            </a:r>
            <a:r>
              <a:rPr lang="fr-FR" dirty="0" err="1"/>
              <a:t>reform</a:t>
            </a:r>
            <a:r>
              <a:rPr lang="fr-FR" dirty="0"/>
              <a:t> won </a:t>
            </a:r>
            <a:r>
              <a:rPr lang="fr-FR" dirty="0">
                <a:sym typeface="Wingdings" pitchFamily="2" charset="2"/>
              </a:rPr>
              <a:t> in 1099, translation of the </a:t>
            </a:r>
            <a:r>
              <a:rPr lang="fr-FR" dirty="0" err="1">
                <a:sym typeface="Wingdings" pitchFamily="2" charset="2"/>
              </a:rPr>
              <a:t>rests</a:t>
            </a:r>
            <a:r>
              <a:rPr lang="fr-FR" dirty="0">
                <a:sym typeface="Wingdings" pitchFamily="2" charset="2"/>
              </a:rPr>
              <a:t> of </a:t>
            </a:r>
            <a:r>
              <a:rPr lang="fr-FR" dirty="0" err="1">
                <a:sym typeface="Wingdings" pitchFamily="2" charset="2"/>
              </a:rPr>
              <a:t>Arialdo</a:t>
            </a:r>
            <a:r>
              <a:rPr lang="fr-FR" dirty="0">
                <a:sym typeface="Wingdings" pitchFamily="2" charset="2"/>
              </a:rPr>
              <a:t> and </a:t>
            </a:r>
            <a:r>
              <a:rPr lang="fr-FR" dirty="0" err="1">
                <a:sym typeface="Wingdings" pitchFamily="2" charset="2"/>
              </a:rPr>
              <a:t>Erlembaldo</a:t>
            </a:r>
            <a:r>
              <a:rPr lang="fr-FR" dirty="0">
                <a:sym typeface="Wingdings" pitchFamily="2" charset="2"/>
              </a:rPr>
              <a:t>.</a:t>
            </a:r>
          </a:p>
          <a:p>
            <a:pPr>
              <a:buFont typeface="Symbol" pitchFamily="2" charset="2"/>
              <a:buChar char="Þ"/>
            </a:pPr>
            <a:r>
              <a:rPr lang="fr-FR" dirty="0" err="1"/>
              <a:t>These</a:t>
            </a:r>
            <a:r>
              <a:rPr lang="fr-FR" dirty="0"/>
              <a:t> </a:t>
            </a:r>
            <a:r>
              <a:rPr lang="fr-FR" dirty="0" err="1"/>
              <a:t>reasons</a:t>
            </a:r>
            <a:r>
              <a:rPr lang="fr-FR" dirty="0"/>
              <a:t> </a:t>
            </a:r>
            <a:r>
              <a:rPr lang="fr-FR" dirty="0" err="1"/>
              <a:t>explain</a:t>
            </a:r>
            <a:r>
              <a:rPr lang="fr-FR" dirty="0"/>
              <a:t> </a:t>
            </a:r>
            <a:r>
              <a:rPr lang="fr-FR" dirty="0" err="1"/>
              <a:t>why</a:t>
            </a:r>
            <a:r>
              <a:rPr lang="fr-FR" dirty="0"/>
              <a:t> </a:t>
            </a:r>
            <a:r>
              <a:rPr lang="fr-FR" dirty="0" err="1"/>
              <a:t>we</a:t>
            </a:r>
            <a:r>
              <a:rPr lang="fr-FR" dirty="0"/>
              <a:t> have </a:t>
            </a:r>
            <a:r>
              <a:rPr lang="fr-FR" dirty="0" err="1"/>
              <a:t>such</a:t>
            </a:r>
            <a:r>
              <a:rPr lang="fr-FR" dirty="0"/>
              <a:t> an </a:t>
            </a:r>
            <a:r>
              <a:rPr lang="fr-FR" dirty="0" err="1"/>
              <a:t>exceptional</a:t>
            </a:r>
            <a:r>
              <a:rPr lang="fr-FR" dirty="0"/>
              <a:t> case </a:t>
            </a:r>
            <a:r>
              <a:rPr lang="fr-FR" dirty="0" err="1"/>
              <a:t>when</a:t>
            </a:r>
            <a:r>
              <a:rPr lang="fr-FR" dirty="0"/>
              <a:t> </a:t>
            </a:r>
            <a:r>
              <a:rPr lang="fr-FR" dirty="0" err="1"/>
              <a:t>investigating</a:t>
            </a:r>
            <a:r>
              <a:rPr lang="fr-FR" dirty="0"/>
              <a:t> 11th </a:t>
            </a:r>
            <a:r>
              <a:rPr lang="fr-FR" dirty="0" err="1"/>
              <a:t>century</a:t>
            </a:r>
            <a:r>
              <a:rPr lang="fr-FR" dirty="0"/>
              <a:t> collective </a:t>
            </a:r>
            <a:r>
              <a:rPr lang="fr-FR" dirty="0" err="1"/>
              <a:t>experience</a:t>
            </a:r>
            <a:r>
              <a:rPr lang="fr-FR" dirty="0"/>
              <a:t> and </a:t>
            </a:r>
            <a:r>
              <a:rPr lang="fr-FR" dirty="0" err="1"/>
              <a:t>agency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not </a:t>
            </a:r>
            <a:r>
              <a:rPr lang="fr-FR" dirty="0" err="1"/>
              <a:t>condemned</a:t>
            </a:r>
            <a:r>
              <a:rPr lang="fr-FR" dirty="0"/>
              <a:t> in </a:t>
            </a:r>
            <a:r>
              <a:rPr lang="fr-FR" dirty="0" err="1"/>
              <a:t>advance</a:t>
            </a:r>
            <a:r>
              <a:rPr lang="fr-FR" dirty="0"/>
              <a:t>.</a:t>
            </a:r>
          </a:p>
          <a:p>
            <a:pPr marL="0" indent="0">
              <a:buNone/>
            </a:pPr>
            <a:endParaRPr lang="fr-FR" dirty="0"/>
          </a:p>
          <a:p>
            <a:pPr>
              <a:buFont typeface="Symbol" pitchFamily="2" charset="2"/>
              <a:buChar char="Þ"/>
            </a:pPr>
            <a:r>
              <a:rPr lang="fr-FR" dirty="0"/>
              <a:t> </a:t>
            </a:r>
            <a:r>
              <a:rPr lang="fr-FR" dirty="0" err="1"/>
              <a:t>Trying</a:t>
            </a:r>
            <a:r>
              <a:rPr lang="fr-FR" dirty="0"/>
              <a:t> to compose a </a:t>
            </a:r>
            <a:r>
              <a:rPr lang="fr-FR" i="1" dirty="0" err="1"/>
              <a:t>microhistory</a:t>
            </a:r>
            <a:r>
              <a:rPr lang="fr-FR" dirty="0"/>
              <a:t> of the </a:t>
            </a:r>
            <a:r>
              <a:rPr lang="fr-FR" dirty="0" err="1"/>
              <a:t>Pataria</a:t>
            </a:r>
            <a:r>
              <a:rPr lang="fr-FR" dirty="0"/>
              <a:t>, I </a:t>
            </a:r>
            <a:r>
              <a:rPr lang="fr-FR" dirty="0" err="1"/>
              <a:t>meditate</a:t>
            </a:r>
            <a:r>
              <a:rPr lang="fr-FR" dirty="0"/>
              <a:t> about the </a:t>
            </a:r>
            <a:r>
              <a:rPr lang="fr-FR" dirty="0" err="1"/>
              <a:t>framework</a:t>
            </a:r>
            <a:r>
              <a:rPr lang="fr-FR" dirty="0"/>
              <a:t>, </a:t>
            </a:r>
            <a:r>
              <a:rPr lang="fr-FR" dirty="0" err="1"/>
              <a:t>terms</a:t>
            </a:r>
            <a:r>
              <a:rPr lang="fr-FR" dirty="0"/>
              <a:t> and </a:t>
            </a:r>
            <a:r>
              <a:rPr lang="fr-FR" dirty="0" err="1"/>
              <a:t>their</a:t>
            </a:r>
            <a:r>
              <a:rPr lang="fr-FR" dirty="0"/>
              <a:t> use </a:t>
            </a:r>
            <a:r>
              <a:rPr lang="fr-FR" dirty="0">
                <a:sym typeface="Wingdings" pitchFamily="2" charset="2"/>
              </a:rPr>
              <a:t> </a:t>
            </a:r>
            <a:r>
              <a:rPr lang="fr-FR" dirty="0" err="1">
                <a:sym typeface="Wingdings" pitchFamily="2" charset="2"/>
              </a:rPr>
              <a:t>interested</a:t>
            </a:r>
            <a:r>
              <a:rPr lang="fr-FR" dirty="0">
                <a:sym typeface="Wingdings" pitchFamily="2" charset="2"/>
              </a:rPr>
              <a:t> in the </a:t>
            </a:r>
            <a:r>
              <a:rPr lang="fr-FR" i="1" dirty="0" err="1">
                <a:sym typeface="Wingdings" pitchFamily="2" charset="2"/>
              </a:rPr>
              <a:t>patarine</a:t>
            </a:r>
            <a:r>
              <a:rPr lang="fr-FR" i="1" dirty="0">
                <a:sym typeface="Wingdings" pitchFamily="2" charset="2"/>
              </a:rPr>
              <a:t> </a:t>
            </a:r>
            <a:r>
              <a:rPr lang="fr-FR" i="1" dirty="0" err="1">
                <a:sym typeface="Wingdings" pitchFamily="2" charset="2"/>
              </a:rPr>
              <a:t>experience</a:t>
            </a:r>
            <a:r>
              <a:rPr lang="fr-FR" dirty="0">
                <a:sym typeface="Wingdings" pitchFamily="2" charset="2"/>
              </a:rPr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2377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C4CF18-223D-0548-8F08-690D128DF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392" y="123093"/>
            <a:ext cx="11116408" cy="1567596"/>
          </a:xfrm>
        </p:spPr>
        <p:txBody>
          <a:bodyPr/>
          <a:lstStyle/>
          <a:p>
            <a:r>
              <a:rPr lang="fr-FR" b="1" dirty="0" err="1">
                <a:solidFill>
                  <a:srgbClr val="A72CE6"/>
                </a:solidFill>
              </a:rPr>
              <a:t>Experience</a:t>
            </a:r>
            <a:r>
              <a:rPr lang="fr-FR" dirty="0"/>
              <a:t>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862160E-AA3A-244C-ABFD-6D3C060B22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992" y="1318847"/>
            <a:ext cx="11199535" cy="553915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fr-FR" b="1" dirty="0" err="1">
                <a:solidFill>
                  <a:srgbClr val="3B41F1"/>
                </a:solidFill>
              </a:rPr>
              <a:t>Experience</a:t>
            </a:r>
            <a:r>
              <a:rPr lang="fr-FR" b="1" dirty="0">
                <a:solidFill>
                  <a:srgbClr val="3B41F1"/>
                </a:solidFill>
              </a:rPr>
              <a:t> has </a:t>
            </a:r>
            <a:r>
              <a:rPr lang="fr-FR" b="1" dirty="0" err="1">
                <a:solidFill>
                  <a:srgbClr val="3B41F1"/>
                </a:solidFill>
              </a:rPr>
              <a:t>become</a:t>
            </a:r>
            <a:r>
              <a:rPr lang="fr-FR" b="1" dirty="0">
                <a:solidFill>
                  <a:srgbClr val="3B41F1"/>
                </a:solidFill>
              </a:rPr>
              <a:t> a key concept in </a:t>
            </a:r>
            <a:r>
              <a:rPr lang="fr-FR" b="1" dirty="0" err="1">
                <a:solidFill>
                  <a:srgbClr val="3B41F1"/>
                </a:solidFill>
              </a:rPr>
              <a:t>this</a:t>
            </a:r>
            <a:r>
              <a:rPr lang="fr-FR" b="1" dirty="0">
                <a:solidFill>
                  <a:srgbClr val="3B41F1"/>
                </a:solidFill>
              </a:rPr>
              <a:t> </a:t>
            </a:r>
            <a:r>
              <a:rPr lang="fr-FR" b="1" dirty="0" err="1">
                <a:solidFill>
                  <a:srgbClr val="3B41F1"/>
                </a:solidFill>
              </a:rPr>
              <a:t>project</a:t>
            </a:r>
            <a:r>
              <a:rPr lang="fr-FR" b="1" dirty="0">
                <a:solidFill>
                  <a:srgbClr val="3B41F1"/>
                </a:solidFill>
              </a:rPr>
              <a:t>: </a:t>
            </a:r>
            <a:r>
              <a:rPr lang="fr-FR" dirty="0"/>
              <a:t>how the </a:t>
            </a:r>
            <a:r>
              <a:rPr lang="fr-FR" dirty="0" err="1"/>
              <a:t>different</a:t>
            </a:r>
            <a:r>
              <a:rPr lang="fr-FR" dirty="0"/>
              <a:t> </a:t>
            </a:r>
            <a:r>
              <a:rPr lang="fr-FR" dirty="0" err="1"/>
              <a:t>actors</a:t>
            </a:r>
            <a:r>
              <a:rPr lang="fr-FR" dirty="0"/>
              <a:t>, </a:t>
            </a:r>
            <a:r>
              <a:rPr lang="fr-FR" dirty="0" err="1"/>
              <a:t>individual</a:t>
            </a:r>
            <a:r>
              <a:rPr lang="fr-FR" dirty="0"/>
              <a:t> and collective, </a:t>
            </a:r>
            <a:r>
              <a:rPr lang="fr-FR" dirty="0" err="1"/>
              <a:t>lived</a:t>
            </a:r>
            <a:r>
              <a:rPr lang="fr-FR" dirty="0"/>
              <a:t>, </a:t>
            </a:r>
            <a:r>
              <a:rPr lang="fr-FR" dirty="0" err="1"/>
              <a:t>practiced</a:t>
            </a:r>
            <a:r>
              <a:rPr lang="fr-FR" dirty="0"/>
              <a:t> and </a:t>
            </a:r>
            <a:r>
              <a:rPr lang="fr-FR" dirty="0" err="1"/>
              <a:t>worked</a:t>
            </a:r>
            <a:r>
              <a:rPr lang="fr-FR" dirty="0"/>
              <a:t> out </a:t>
            </a:r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happened</a:t>
            </a:r>
            <a:r>
              <a:rPr lang="fr-FR" dirty="0"/>
              <a:t> </a:t>
            </a:r>
            <a:r>
              <a:rPr lang="fr-FR" dirty="0" err="1"/>
              <a:t>during</a:t>
            </a:r>
            <a:r>
              <a:rPr lang="fr-FR" dirty="0"/>
              <a:t> </a:t>
            </a:r>
            <a:r>
              <a:rPr lang="fr-FR" dirty="0" err="1"/>
              <a:t>these</a:t>
            </a:r>
            <a:r>
              <a:rPr lang="fr-FR" dirty="0"/>
              <a:t> </a:t>
            </a:r>
            <a:r>
              <a:rPr lang="fr-FR" dirty="0" err="1"/>
              <a:t>movemented</a:t>
            </a:r>
            <a:r>
              <a:rPr lang="fr-FR" dirty="0"/>
              <a:t> </a:t>
            </a:r>
            <a:r>
              <a:rPr lang="fr-FR" dirty="0" err="1"/>
              <a:t>years</a:t>
            </a:r>
            <a:r>
              <a:rPr lang="fr-FR" dirty="0"/>
              <a:t> ? </a:t>
            </a:r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were</a:t>
            </a:r>
            <a:r>
              <a:rPr lang="fr-FR" dirty="0"/>
              <a:t> the motivations, </a:t>
            </a:r>
            <a:r>
              <a:rPr lang="fr-FR" dirty="0" err="1"/>
              <a:t>their</a:t>
            </a:r>
            <a:r>
              <a:rPr lang="fr-FR" dirty="0"/>
              <a:t> </a:t>
            </a:r>
            <a:r>
              <a:rPr lang="fr-FR" dirty="0" err="1"/>
              <a:t>experiences</a:t>
            </a:r>
            <a:r>
              <a:rPr lang="fr-FR" dirty="0"/>
              <a:t> ? </a:t>
            </a:r>
          </a:p>
          <a:p>
            <a:pPr marL="0" indent="0">
              <a:buNone/>
            </a:pPr>
            <a:r>
              <a:rPr lang="fr-FR" b="1" dirty="0">
                <a:solidFill>
                  <a:srgbClr val="3B41F1"/>
                </a:solidFill>
                <a:sym typeface="Wingdings" pitchFamily="2" charset="2"/>
              </a:rPr>
              <a:t> </a:t>
            </a:r>
            <a:r>
              <a:rPr lang="fr-FR" b="1" dirty="0">
                <a:solidFill>
                  <a:srgbClr val="3B41F1"/>
                </a:solidFill>
              </a:rPr>
              <a:t>The</a:t>
            </a:r>
            <a:r>
              <a:rPr lang="fr-FR" b="1" i="1" dirty="0">
                <a:solidFill>
                  <a:srgbClr val="3B41F1"/>
                </a:solidFill>
              </a:rPr>
              <a:t> </a:t>
            </a:r>
            <a:r>
              <a:rPr lang="fr-FR" b="1" i="1" dirty="0" err="1">
                <a:solidFill>
                  <a:srgbClr val="3B41F1"/>
                </a:solidFill>
              </a:rPr>
              <a:t>Pataria</a:t>
            </a:r>
            <a:r>
              <a:rPr lang="fr-FR" b="1" dirty="0">
                <a:solidFill>
                  <a:srgbClr val="3B41F1"/>
                </a:solidFill>
              </a:rPr>
              <a:t> </a:t>
            </a:r>
            <a:r>
              <a:rPr lang="fr-FR" b="1" dirty="0" err="1">
                <a:solidFill>
                  <a:srgbClr val="3B41F1"/>
                </a:solidFill>
              </a:rPr>
              <a:t>was</a:t>
            </a:r>
            <a:r>
              <a:rPr lang="fr-FR" b="1" dirty="0">
                <a:solidFill>
                  <a:srgbClr val="3B41F1"/>
                </a:solidFill>
              </a:rPr>
              <a:t> a </a:t>
            </a:r>
            <a:r>
              <a:rPr lang="fr-FR" b="1" dirty="0" err="1">
                <a:solidFill>
                  <a:srgbClr val="3B41F1"/>
                </a:solidFill>
              </a:rPr>
              <a:t>religious</a:t>
            </a:r>
            <a:r>
              <a:rPr lang="fr-FR" b="1" dirty="0">
                <a:solidFill>
                  <a:srgbClr val="3B41F1"/>
                </a:solidFill>
              </a:rPr>
              <a:t>, social and </a:t>
            </a:r>
            <a:r>
              <a:rPr lang="fr-FR" b="1" dirty="0" err="1">
                <a:solidFill>
                  <a:srgbClr val="3B41F1"/>
                </a:solidFill>
              </a:rPr>
              <a:t>political</a:t>
            </a:r>
            <a:r>
              <a:rPr lang="fr-FR" b="1" dirty="0">
                <a:solidFill>
                  <a:srgbClr val="3B41F1"/>
                </a:solidFill>
              </a:rPr>
              <a:t> </a:t>
            </a:r>
            <a:r>
              <a:rPr lang="fr-FR" b="1" dirty="0" err="1">
                <a:solidFill>
                  <a:srgbClr val="3B41F1"/>
                </a:solidFill>
              </a:rPr>
              <a:t>experience</a:t>
            </a:r>
            <a:r>
              <a:rPr lang="fr-FR" b="1" dirty="0">
                <a:solidFill>
                  <a:srgbClr val="3B41F1"/>
                </a:solidFill>
              </a:rPr>
              <a:t> – </a:t>
            </a:r>
            <a:r>
              <a:rPr lang="fr-FR" b="1" dirty="0" err="1">
                <a:solidFill>
                  <a:srgbClr val="3B41F1"/>
                </a:solidFill>
              </a:rPr>
              <a:t>experimentation</a:t>
            </a:r>
            <a:r>
              <a:rPr lang="fr-FR" b="1" dirty="0">
                <a:solidFill>
                  <a:srgbClr val="3B41F1"/>
                </a:solidFill>
              </a:rPr>
              <a:t> </a:t>
            </a:r>
            <a:r>
              <a:rPr lang="fr-FR" dirty="0"/>
              <a:t>in the </a:t>
            </a:r>
            <a:r>
              <a:rPr lang="fr-FR" dirty="0" err="1"/>
              <a:t>town</a:t>
            </a:r>
            <a:r>
              <a:rPr lang="fr-FR" dirty="0"/>
              <a:t> of Milan:</a:t>
            </a:r>
          </a:p>
          <a:p>
            <a:r>
              <a:rPr lang="fr-FR" dirty="0"/>
              <a:t>In </a:t>
            </a:r>
            <a:r>
              <a:rPr lang="fr-FR" dirty="0" err="1"/>
              <a:t>this</a:t>
            </a:r>
            <a:r>
              <a:rPr lang="fr-FR" dirty="0"/>
              <a:t> radical </a:t>
            </a:r>
            <a:r>
              <a:rPr lang="fr-FR" dirty="0" err="1"/>
              <a:t>reform</a:t>
            </a:r>
            <a:r>
              <a:rPr lang="fr-FR" dirty="0"/>
              <a:t>, </a:t>
            </a:r>
            <a:r>
              <a:rPr lang="fr-FR" b="1" dirty="0" err="1"/>
              <a:t>religious</a:t>
            </a:r>
            <a:r>
              <a:rPr lang="fr-FR" b="1" dirty="0"/>
              <a:t> </a:t>
            </a:r>
            <a:r>
              <a:rPr lang="fr-FR" b="1" dirty="0" err="1"/>
              <a:t>experience</a:t>
            </a:r>
            <a:r>
              <a:rPr lang="fr-FR" b="1" dirty="0"/>
              <a:t> and </a:t>
            </a:r>
            <a:r>
              <a:rPr lang="fr-FR" b="1" dirty="0" err="1"/>
              <a:t>its</a:t>
            </a:r>
            <a:r>
              <a:rPr lang="fr-FR" b="1" dirty="0"/>
              <a:t> </a:t>
            </a:r>
            <a:r>
              <a:rPr lang="fr-FR" b="1" dirty="0" err="1"/>
              <a:t>efficacy</a:t>
            </a:r>
            <a:r>
              <a:rPr lang="fr-FR" b="1" dirty="0"/>
              <a:t> </a:t>
            </a:r>
            <a:r>
              <a:rPr lang="fr-FR" dirty="0" err="1"/>
              <a:t>is</a:t>
            </a:r>
            <a:r>
              <a:rPr lang="fr-FR" dirty="0"/>
              <a:t> at </a:t>
            </a:r>
            <a:r>
              <a:rPr lang="fr-FR" dirty="0" err="1"/>
              <a:t>stake</a:t>
            </a:r>
            <a:r>
              <a:rPr lang="fr-FR" dirty="0"/>
              <a:t> ; </a:t>
            </a:r>
            <a:r>
              <a:rPr lang="fr-FR" dirty="0" err="1"/>
              <a:t>it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omnipresent</a:t>
            </a:r>
            <a:r>
              <a:rPr lang="fr-FR" dirty="0"/>
              <a:t> and instrumental in the </a:t>
            </a:r>
            <a:r>
              <a:rPr lang="fr-FR" dirty="0" err="1"/>
              <a:t>success</a:t>
            </a:r>
            <a:r>
              <a:rPr lang="fr-FR" dirty="0"/>
              <a:t> of </a:t>
            </a:r>
            <a:r>
              <a:rPr lang="fr-FR" dirty="0" err="1"/>
              <a:t>Arialdo</a:t>
            </a:r>
            <a:r>
              <a:rPr lang="fr-FR" dirty="0"/>
              <a:t>, more </a:t>
            </a:r>
            <a:r>
              <a:rPr lang="fr-FR" dirty="0" err="1"/>
              <a:t>than</a:t>
            </a:r>
            <a:r>
              <a:rPr lang="fr-FR" dirty="0"/>
              <a:t> </a:t>
            </a:r>
            <a:r>
              <a:rPr lang="fr-FR" dirty="0" err="1"/>
              <a:t>his</a:t>
            </a:r>
            <a:r>
              <a:rPr lang="fr-FR" dirty="0"/>
              <a:t> </a:t>
            </a:r>
            <a:r>
              <a:rPr lang="fr-FR" dirty="0" err="1"/>
              <a:t>personal</a:t>
            </a:r>
            <a:r>
              <a:rPr lang="fr-FR" dirty="0"/>
              <a:t> ‘</a:t>
            </a:r>
            <a:r>
              <a:rPr lang="fr-FR" dirty="0" err="1"/>
              <a:t>charism</a:t>
            </a:r>
            <a:r>
              <a:rPr lang="fr-FR" dirty="0"/>
              <a:t>’ </a:t>
            </a:r>
            <a:r>
              <a:rPr lang="fr-FR" dirty="0">
                <a:sym typeface="Wingdings" pitchFamily="2" charset="2"/>
              </a:rPr>
              <a:t> </a:t>
            </a:r>
            <a:r>
              <a:rPr lang="fr-FR" dirty="0" err="1">
                <a:sym typeface="Wingdings" pitchFamily="2" charset="2"/>
              </a:rPr>
              <a:t>raising</a:t>
            </a:r>
            <a:r>
              <a:rPr lang="fr-FR" dirty="0">
                <a:sym typeface="Wingdings" pitchFamily="2" charset="2"/>
              </a:rPr>
              <a:t> the issue, </a:t>
            </a:r>
            <a:r>
              <a:rPr lang="fr-FR" dirty="0" err="1">
                <a:sym typeface="Wingdings" pitchFamily="2" charset="2"/>
              </a:rPr>
              <a:t>what</a:t>
            </a:r>
            <a:r>
              <a:rPr lang="fr-FR" dirty="0">
                <a:sym typeface="Wingdings" pitchFamily="2" charset="2"/>
              </a:rPr>
              <a:t> religion </a:t>
            </a:r>
            <a:r>
              <a:rPr lang="fr-FR" dirty="0" err="1">
                <a:sym typeface="Wingdings" pitchFamily="2" charset="2"/>
              </a:rPr>
              <a:t>meant</a:t>
            </a:r>
            <a:r>
              <a:rPr lang="fr-FR" dirty="0">
                <a:sym typeface="Wingdings" pitchFamily="2" charset="2"/>
              </a:rPr>
              <a:t> for 11th </a:t>
            </a:r>
            <a:r>
              <a:rPr lang="fr-FR" dirty="0" err="1">
                <a:sym typeface="Wingdings" pitchFamily="2" charset="2"/>
              </a:rPr>
              <a:t>century</a:t>
            </a:r>
            <a:r>
              <a:rPr lang="fr-FR" dirty="0">
                <a:sym typeface="Wingdings" pitchFamily="2" charset="2"/>
              </a:rPr>
              <a:t> </a:t>
            </a:r>
            <a:r>
              <a:rPr lang="fr-FR" dirty="0" err="1">
                <a:sym typeface="Wingdings" pitchFamily="2" charset="2"/>
              </a:rPr>
              <a:t>Italian</a:t>
            </a:r>
            <a:r>
              <a:rPr lang="fr-FR" dirty="0">
                <a:sym typeface="Wingdings" pitchFamily="2" charset="2"/>
              </a:rPr>
              <a:t> people, </a:t>
            </a:r>
            <a:r>
              <a:rPr lang="fr-FR" dirty="0" err="1">
                <a:sym typeface="Wingdings" pitchFamily="2" charset="2"/>
              </a:rPr>
              <a:t>clerics</a:t>
            </a:r>
            <a:r>
              <a:rPr lang="fr-FR" dirty="0">
                <a:sym typeface="Wingdings" pitchFamily="2" charset="2"/>
              </a:rPr>
              <a:t> and </a:t>
            </a:r>
            <a:r>
              <a:rPr lang="fr-FR" dirty="0" err="1">
                <a:sym typeface="Wingdings" pitchFamily="2" charset="2"/>
              </a:rPr>
              <a:t>lay</a:t>
            </a:r>
            <a:r>
              <a:rPr lang="fr-FR" dirty="0">
                <a:sym typeface="Wingdings" pitchFamily="2" charset="2"/>
              </a:rPr>
              <a:t> </a:t>
            </a:r>
            <a:r>
              <a:rPr lang="fr-FR" dirty="0" err="1">
                <a:sym typeface="Wingdings" pitchFamily="2" charset="2"/>
              </a:rPr>
              <a:t>fellows</a:t>
            </a:r>
            <a:r>
              <a:rPr lang="fr-FR" dirty="0">
                <a:sym typeface="Wingdings" pitchFamily="2" charset="2"/>
              </a:rPr>
              <a:t>? =&gt; </a:t>
            </a:r>
            <a:r>
              <a:rPr lang="fr-FR" b="1" i="1" dirty="0">
                <a:sym typeface="Wingdings" pitchFamily="2" charset="2"/>
              </a:rPr>
              <a:t>religion as a </a:t>
            </a:r>
            <a:r>
              <a:rPr lang="fr-FR" b="1" i="1" dirty="0" err="1">
                <a:sym typeface="Wingdings" pitchFamily="2" charset="2"/>
              </a:rPr>
              <a:t>lived</a:t>
            </a:r>
            <a:r>
              <a:rPr lang="fr-FR" b="1" i="1" dirty="0">
                <a:sym typeface="Wingdings" pitchFamily="2" charset="2"/>
              </a:rPr>
              <a:t> practice made of performances, </a:t>
            </a:r>
            <a:r>
              <a:rPr lang="fr-FR" b="1" i="1" dirty="0" err="1">
                <a:sym typeface="Wingdings" pitchFamily="2" charset="2"/>
              </a:rPr>
              <a:t>processes</a:t>
            </a:r>
            <a:r>
              <a:rPr lang="fr-FR" b="1" i="1" dirty="0">
                <a:sym typeface="Wingdings" pitchFamily="2" charset="2"/>
              </a:rPr>
              <a:t>, concepts as </a:t>
            </a:r>
            <a:r>
              <a:rPr lang="fr-FR" b="1" i="1" dirty="0" err="1">
                <a:sym typeface="Wingdings" pitchFamily="2" charset="2"/>
              </a:rPr>
              <a:t>experienced</a:t>
            </a:r>
            <a:r>
              <a:rPr lang="fr-FR" b="1" dirty="0">
                <a:sym typeface="Wingdings" pitchFamily="2" charset="2"/>
              </a:rPr>
              <a:t> – </a:t>
            </a:r>
            <a:r>
              <a:rPr lang="fr-FR" dirty="0">
                <a:sym typeface="Wingdings" pitchFamily="2" charset="2"/>
              </a:rPr>
              <a:t>all </a:t>
            </a:r>
            <a:r>
              <a:rPr lang="fr-FR" dirty="0" err="1">
                <a:sym typeface="Wingdings" pitchFamily="2" charset="2"/>
              </a:rPr>
              <a:t>this</a:t>
            </a:r>
            <a:r>
              <a:rPr lang="fr-FR" dirty="0">
                <a:sym typeface="Wingdings" pitchFamily="2" charset="2"/>
              </a:rPr>
              <a:t>, </a:t>
            </a:r>
            <a:r>
              <a:rPr lang="fr-FR" dirty="0" err="1">
                <a:sym typeface="Wingdings" pitchFamily="2" charset="2"/>
              </a:rPr>
              <a:t>shared</a:t>
            </a:r>
            <a:r>
              <a:rPr lang="fr-FR" dirty="0">
                <a:sym typeface="Wingdings" pitchFamily="2" charset="2"/>
              </a:rPr>
              <a:t> AND </a:t>
            </a:r>
            <a:r>
              <a:rPr lang="fr-FR" dirty="0" err="1">
                <a:sym typeface="Wingdings" pitchFamily="2" charset="2"/>
              </a:rPr>
              <a:t>individual</a:t>
            </a:r>
            <a:r>
              <a:rPr lang="fr-FR" dirty="0">
                <a:sym typeface="Wingdings" pitchFamily="2" charset="2"/>
              </a:rPr>
              <a:t>.</a:t>
            </a:r>
            <a:endParaRPr lang="fr-FR" b="1" dirty="0">
              <a:sym typeface="Wingdings" pitchFamily="2" charset="2"/>
            </a:endParaRPr>
          </a:p>
          <a:p>
            <a:r>
              <a:rPr lang="fr-FR" b="1" dirty="0" err="1"/>
              <a:t>Political</a:t>
            </a:r>
            <a:r>
              <a:rPr lang="fr-FR" b="1" dirty="0"/>
              <a:t> </a:t>
            </a:r>
            <a:r>
              <a:rPr lang="fr-FR" b="1" dirty="0" err="1"/>
              <a:t>experience</a:t>
            </a:r>
            <a:r>
              <a:rPr lang="fr-FR" b="1" dirty="0"/>
              <a:t> and </a:t>
            </a:r>
            <a:r>
              <a:rPr lang="fr-FR" b="1" dirty="0" err="1"/>
              <a:t>experimentation</a:t>
            </a:r>
            <a:r>
              <a:rPr lang="fr-FR" b="1" dirty="0"/>
              <a:t> : </a:t>
            </a:r>
            <a:r>
              <a:rPr lang="fr-FR" dirty="0" err="1"/>
              <a:t>this</a:t>
            </a:r>
            <a:r>
              <a:rPr lang="fr-FR" dirty="0"/>
              <a:t> </a:t>
            </a:r>
            <a:r>
              <a:rPr lang="fr-FR" dirty="0" err="1"/>
              <a:t>episode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considered</a:t>
            </a:r>
            <a:r>
              <a:rPr lang="fr-FR" dirty="0"/>
              <a:t> by </a:t>
            </a:r>
            <a:r>
              <a:rPr lang="fr-FR" dirty="0" err="1"/>
              <a:t>historiography</a:t>
            </a:r>
            <a:r>
              <a:rPr lang="fr-FR" dirty="0"/>
              <a:t> as one of the first moments </a:t>
            </a:r>
            <a:r>
              <a:rPr lang="fr-FR" dirty="0" err="1"/>
              <a:t>when</a:t>
            </a:r>
            <a:r>
              <a:rPr lang="fr-FR" dirty="0"/>
              <a:t> the ‘city’ </a:t>
            </a:r>
            <a:r>
              <a:rPr lang="fr-FR" dirty="0" err="1"/>
              <a:t>starts</a:t>
            </a:r>
            <a:r>
              <a:rPr lang="fr-FR" dirty="0"/>
              <a:t> to </a:t>
            </a:r>
            <a:r>
              <a:rPr lang="fr-FR" dirty="0" err="1"/>
              <a:t>act</a:t>
            </a:r>
            <a:r>
              <a:rPr lang="fr-FR" dirty="0"/>
              <a:t> in an </a:t>
            </a:r>
            <a:r>
              <a:rPr lang="fr-FR" dirty="0" err="1"/>
              <a:t>autonomous</a:t>
            </a:r>
            <a:r>
              <a:rPr lang="fr-FR" dirty="0"/>
              <a:t> </a:t>
            </a:r>
            <a:r>
              <a:rPr lang="fr-FR" dirty="0" err="1"/>
              <a:t>way</a:t>
            </a:r>
            <a:r>
              <a:rPr lang="fr-FR" dirty="0"/>
              <a:t>, as the count has </a:t>
            </a:r>
            <a:r>
              <a:rPr lang="fr-FR" dirty="0" err="1"/>
              <a:t>already</a:t>
            </a:r>
            <a:r>
              <a:rPr lang="fr-FR" dirty="0"/>
              <a:t> </a:t>
            </a:r>
            <a:r>
              <a:rPr lang="fr-FR" dirty="0" err="1"/>
              <a:t>disappeared</a:t>
            </a:r>
            <a:r>
              <a:rPr lang="fr-FR" dirty="0"/>
              <a:t>, the </a:t>
            </a:r>
            <a:r>
              <a:rPr lang="fr-FR" dirty="0" err="1"/>
              <a:t>emperor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far </a:t>
            </a:r>
            <a:r>
              <a:rPr lang="fr-FR" dirty="0" err="1"/>
              <a:t>away</a:t>
            </a:r>
            <a:r>
              <a:rPr lang="fr-FR" dirty="0"/>
              <a:t>, and the </a:t>
            </a:r>
            <a:r>
              <a:rPr lang="fr-FR" dirty="0" err="1"/>
              <a:t>authority</a:t>
            </a:r>
            <a:r>
              <a:rPr lang="fr-FR" dirty="0"/>
              <a:t> of </a:t>
            </a:r>
            <a:r>
              <a:rPr lang="fr-FR" dirty="0" err="1"/>
              <a:t>archbishop</a:t>
            </a:r>
            <a:r>
              <a:rPr lang="fr-FR" dirty="0"/>
              <a:t>, the main power of the city,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challenged</a:t>
            </a:r>
            <a:r>
              <a:rPr lang="fr-FR" dirty="0"/>
              <a:t> =&gt; </a:t>
            </a:r>
            <a:r>
              <a:rPr lang="fr-FR" dirty="0" err="1"/>
              <a:t>this</a:t>
            </a:r>
            <a:r>
              <a:rPr lang="fr-FR" dirty="0"/>
              <a:t> leads to a </a:t>
            </a:r>
            <a:r>
              <a:rPr lang="fr-FR" i="1" u="sng" dirty="0" err="1"/>
              <a:t>shared</a:t>
            </a:r>
            <a:r>
              <a:rPr lang="fr-FR" i="1" u="sng" dirty="0"/>
              <a:t> </a:t>
            </a:r>
            <a:r>
              <a:rPr lang="fr-FR" i="1" u="sng" dirty="0" err="1"/>
              <a:t>political</a:t>
            </a:r>
            <a:r>
              <a:rPr lang="fr-FR" i="1" u="sng" dirty="0"/>
              <a:t> </a:t>
            </a:r>
            <a:r>
              <a:rPr lang="fr-FR" i="1" u="sng" dirty="0" err="1"/>
              <a:t>experience</a:t>
            </a:r>
            <a:r>
              <a:rPr lang="fr-FR" i="1" u="sng" dirty="0"/>
              <a:t> </a:t>
            </a:r>
            <a:r>
              <a:rPr lang="fr-FR" dirty="0" err="1"/>
              <a:t>during</a:t>
            </a:r>
            <a:r>
              <a:rPr lang="fr-FR" dirty="0"/>
              <a:t> </a:t>
            </a:r>
            <a:r>
              <a:rPr lang="fr-FR" dirty="0" err="1"/>
              <a:t>which</a:t>
            </a:r>
            <a:r>
              <a:rPr lang="fr-FR" dirty="0"/>
              <a:t> </a:t>
            </a:r>
            <a:r>
              <a:rPr lang="fr-FR" b="1" dirty="0" err="1"/>
              <a:t>vow</a:t>
            </a:r>
            <a:r>
              <a:rPr lang="fr-FR" b="1" dirty="0"/>
              <a:t> or </a:t>
            </a:r>
            <a:r>
              <a:rPr lang="fr-FR" b="1" dirty="0" err="1"/>
              <a:t>pledge</a:t>
            </a:r>
            <a:r>
              <a:rPr lang="fr-FR" b="1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frequently</a:t>
            </a:r>
            <a:r>
              <a:rPr lang="fr-FR" dirty="0"/>
              <a:t> </a:t>
            </a:r>
            <a:r>
              <a:rPr lang="fr-FR" dirty="0" err="1"/>
              <a:t>used</a:t>
            </a:r>
            <a:r>
              <a:rPr lang="fr-FR" dirty="0"/>
              <a:t> to </a:t>
            </a:r>
            <a:r>
              <a:rPr lang="fr-FR" dirty="0" err="1"/>
              <a:t>collectively</a:t>
            </a:r>
            <a:r>
              <a:rPr lang="fr-FR" dirty="0"/>
              <a:t> </a:t>
            </a:r>
            <a:r>
              <a:rPr lang="fr-FR" dirty="0" err="1"/>
              <a:t>decide</a:t>
            </a:r>
            <a:r>
              <a:rPr lang="fr-FR" dirty="0"/>
              <a:t>. </a:t>
            </a:r>
            <a:endParaRPr lang="fr-FR" b="1" dirty="0"/>
          </a:p>
          <a:p>
            <a:r>
              <a:rPr lang="fr-FR" i="1" u="sng" dirty="0" err="1"/>
              <a:t>Experimentation</a:t>
            </a:r>
            <a:r>
              <a:rPr lang="fr-FR" dirty="0"/>
              <a:t> of a massive </a:t>
            </a:r>
            <a:r>
              <a:rPr lang="fr-FR" b="1" dirty="0"/>
              <a:t>social engagement:</a:t>
            </a:r>
            <a:r>
              <a:rPr lang="fr-FR" dirty="0"/>
              <a:t> </a:t>
            </a:r>
            <a:r>
              <a:rPr lang="fr-FR" dirty="0" err="1">
                <a:sym typeface="Wingdings" pitchFamily="2" charset="2"/>
              </a:rPr>
              <a:t>solidarity</a:t>
            </a:r>
            <a:r>
              <a:rPr lang="fr-FR" dirty="0">
                <a:sym typeface="Wingdings" pitchFamily="2" charset="2"/>
              </a:rPr>
              <a:t>, but </a:t>
            </a:r>
            <a:r>
              <a:rPr lang="fr-FR" dirty="0" err="1">
                <a:sym typeface="Wingdings" pitchFamily="2" charset="2"/>
              </a:rPr>
              <a:t>also</a:t>
            </a:r>
            <a:r>
              <a:rPr lang="fr-FR" dirty="0">
                <a:sym typeface="Wingdings" pitchFamily="2" charset="2"/>
              </a:rPr>
              <a:t> </a:t>
            </a:r>
            <a:r>
              <a:rPr lang="fr-FR" dirty="0" err="1">
                <a:sym typeface="Wingdings" pitchFamily="2" charset="2"/>
              </a:rPr>
              <a:t>changing</a:t>
            </a:r>
            <a:r>
              <a:rPr lang="fr-FR" dirty="0">
                <a:sym typeface="Wingdings" pitchFamily="2" charset="2"/>
              </a:rPr>
              <a:t> positions of the ‘people of Milan'</a:t>
            </a:r>
            <a:endParaRPr lang="fr-FR" dirty="0"/>
          </a:p>
          <a:p>
            <a:r>
              <a:rPr lang="fr-FR" b="1" dirty="0" err="1"/>
              <a:t>Individual</a:t>
            </a:r>
            <a:r>
              <a:rPr lang="fr-FR" b="1" dirty="0"/>
              <a:t> </a:t>
            </a:r>
            <a:r>
              <a:rPr lang="fr-FR" b="1" dirty="0" err="1"/>
              <a:t>experience</a:t>
            </a:r>
            <a:r>
              <a:rPr lang="fr-FR" b="1" dirty="0"/>
              <a:t> </a:t>
            </a:r>
            <a:r>
              <a:rPr lang="fr-FR" b="1" dirty="0" err="1"/>
              <a:t>is</a:t>
            </a:r>
            <a:r>
              <a:rPr lang="fr-FR" b="1" dirty="0"/>
              <a:t> </a:t>
            </a:r>
            <a:r>
              <a:rPr lang="fr-FR" b="1" dirty="0" err="1"/>
              <a:t>sometimes</a:t>
            </a:r>
            <a:r>
              <a:rPr lang="fr-FR" b="1" dirty="0"/>
              <a:t> </a:t>
            </a:r>
            <a:r>
              <a:rPr lang="fr-FR" b="1" dirty="0" err="1"/>
              <a:t>known</a:t>
            </a:r>
            <a:r>
              <a:rPr lang="fr-FR" b="1" dirty="0"/>
              <a:t> : </a:t>
            </a:r>
            <a:r>
              <a:rPr lang="fr-FR" dirty="0" err="1"/>
              <a:t>besides</a:t>
            </a:r>
            <a:r>
              <a:rPr lang="fr-FR" dirty="0"/>
              <a:t> the </a:t>
            </a:r>
            <a:r>
              <a:rPr lang="fr-FR" dirty="0" err="1"/>
              <a:t>authors</a:t>
            </a:r>
            <a:r>
              <a:rPr lang="fr-FR" dirty="0"/>
              <a:t> of the </a:t>
            </a:r>
            <a:r>
              <a:rPr lang="fr-FR" dirty="0" err="1"/>
              <a:t>three</a:t>
            </a:r>
            <a:r>
              <a:rPr lang="fr-FR" dirty="0"/>
              <a:t> main narrative sources </a:t>
            </a:r>
            <a:r>
              <a:rPr lang="fr-FR" dirty="0" err="1"/>
              <a:t>who</a:t>
            </a:r>
            <a:r>
              <a:rPr lang="fr-FR" dirty="0"/>
              <a:t> all </a:t>
            </a:r>
            <a:r>
              <a:rPr lang="fr-FR" dirty="0" err="1"/>
              <a:t>write</a:t>
            </a:r>
            <a:r>
              <a:rPr lang="fr-FR" dirty="0"/>
              <a:t> </a:t>
            </a:r>
            <a:r>
              <a:rPr lang="fr-FR" dirty="0" err="1"/>
              <a:t>sometimes</a:t>
            </a:r>
            <a:r>
              <a:rPr lang="fr-FR" dirty="0"/>
              <a:t> in the 1st </a:t>
            </a:r>
            <a:r>
              <a:rPr lang="fr-FR" dirty="0" err="1"/>
              <a:t>person</a:t>
            </a:r>
            <a:r>
              <a:rPr lang="fr-FR" dirty="0"/>
              <a:t>, all of </a:t>
            </a:r>
            <a:r>
              <a:rPr lang="fr-FR" dirty="0" err="1"/>
              <a:t>whom</a:t>
            </a:r>
            <a:r>
              <a:rPr lang="fr-FR" dirty="0"/>
              <a:t> </a:t>
            </a:r>
            <a:r>
              <a:rPr lang="fr-FR" dirty="0" err="1"/>
              <a:t>were</a:t>
            </a:r>
            <a:r>
              <a:rPr lang="fr-FR" dirty="0"/>
              <a:t> </a:t>
            </a:r>
            <a:r>
              <a:rPr lang="fr-FR" dirty="0" err="1"/>
              <a:t>eye-witnesses</a:t>
            </a:r>
            <a:r>
              <a:rPr lang="fr-FR" dirty="0"/>
              <a:t>, the </a:t>
            </a:r>
            <a:r>
              <a:rPr lang="fr-FR" dirty="0" err="1"/>
              <a:t>names</a:t>
            </a:r>
            <a:r>
              <a:rPr lang="fr-FR" dirty="0"/>
              <a:t> of </a:t>
            </a:r>
            <a:r>
              <a:rPr lang="fr-FR" dirty="0" err="1"/>
              <a:t>many</a:t>
            </a:r>
            <a:r>
              <a:rPr lang="fr-FR" dirty="0"/>
              <a:t> figures are </a:t>
            </a:r>
            <a:r>
              <a:rPr lang="fr-FR" dirty="0" err="1"/>
              <a:t>known</a:t>
            </a:r>
            <a:r>
              <a:rPr lang="fr-FR" dirty="0"/>
              <a:t>: </a:t>
            </a:r>
            <a:r>
              <a:rPr lang="fr-FR" dirty="0" err="1"/>
              <a:t>from</a:t>
            </a:r>
            <a:r>
              <a:rPr lang="fr-FR" dirty="0"/>
              <a:t> Peter </a:t>
            </a:r>
            <a:r>
              <a:rPr lang="fr-FR" dirty="0" err="1"/>
              <a:t>Damiani</a:t>
            </a:r>
            <a:r>
              <a:rPr lang="fr-FR" dirty="0"/>
              <a:t>, a </a:t>
            </a:r>
            <a:r>
              <a:rPr lang="fr-FR" dirty="0" err="1"/>
              <a:t>prolific</a:t>
            </a:r>
            <a:r>
              <a:rPr lang="fr-FR" dirty="0"/>
              <a:t> papal </a:t>
            </a:r>
            <a:r>
              <a:rPr lang="fr-FR" dirty="0" err="1"/>
              <a:t>legate</a:t>
            </a:r>
            <a:r>
              <a:rPr lang="fr-FR" dirty="0"/>
              <a:t>; the </a:t>
            </a:r>
            <a:r>
              <a:rPr lang="fr-FR" dirty="0" err="1"/>
              <a:t>archbishop</a:t>
            </a:r>
            <a:r>
              <a:rPr lang="fr-FR" dirty="0"/>
              <a:t>, Guido da Velate; Anselmo da </a:t>
            </a:r>
            <a:r>
              <a:rPr lang="fr-FR" dirty="0" err="1"/>
              <a:t>Baggio</a:t>
            </a:r>
            <a:r>
              <a:rPr lang="fr-FR" dirty="0"/>
              <a:t>, the futur  pope Alexander II…  </a:t>
            </a:r>
            <a:r>
              <a:rPr lang="fr-FR" dirty="0" err="1"/>
              <a:t>also</a:t>
            </a:r>
            <a:r>
              <a:rPr lang="fr-FR" dirty="0"/>
              <a:t> a </a:t>
            </a:r>
            <a:r>
              <a:rPr lang="fr-FR" dirty="0" err="1"/>
              <a:t>series</a:t>
            </a:r>
            <a:r>
              <a:rPr lang="fr-FR" dirty="0"/>
              <a:t> of « minor » </a:t>
            </a:r>
            <a:r>
              <a:rPr lang="fr-FR" i="1" dirty="0" err="1"/>
              <a:t>patarini</a:t>
            </a:r>
            <a:r>
              <a:rPr lang="fr-FR" dirty="0"/>
              <a:t>, and </a:t>
            </a:r>
            <a:r>
              <a:rPr lang="fr-FR" dirty="0" err="1"/>
              <a:t>some</a:t>
            </a:r>
            <a:r>
              <a:rPr lang="fr-FR" dirty="0"/>
              <a:t> of </a:t>
            </a:r>
            <a:r>
              <a:rPr lang="fr-FR" dirty="0" err="1"/>
              <a:t>their</a:t>
            </a:r>
            <a:r>
              <a:rPr lang="fr-FR" dirty="0"/>
              <a:t> </a:t>
            </a:r>
            <a:r>
              <a:rPr lang="fr-FR" dirty="0" err="1"/>
              <a:t>clerical</a:t>
            </a:r>
            <a:r>
              <a:rPr lang="fr-FR" dirty="0"/>
              <a:t> and </a:t>
            </a:r>
            <a:r>
              <a:rPr lang="fr-FR" dirty="0" err="1"/>
              <a:t>lay</a:t>
            </a:r>
            <a:r>
              <a:rPr lang="fr-FR" dirty="0"/>
              <a:t> allies = </a:t>
            </a:r>
            <a:r>
              <a:rPr lang="fr-FR" dirty="0" err="1"/>
              <a:t>many</a:t>
            </a:r>
            <a:r>
              <a:rPr lang="fr-FR" dirty="0"/>
              <a:t> </a:t>
            </a:r>
            <a:r>
              <a:rPr lang="fr-FR" dirty="0" err="1"/>
              <a:t>testimonies</a:t>
            </a:r>
            <a:r>
              <a:rPr lang="fr-FR" dirty="0"/>
              <a:t>, </a:t>
            </a:r>
            <a:r>
              <a:rPr lang="fr-FR" dirty="0" err="1"/>
              <a:t>experiences</a:t>
            </a:r>
            <a:r>
              <a:rPr lang="fr-FR" dirty="0"/>
              <a:t>.</a:t>
            </a:r>
          </a:p>
          <a:p>
            <a:r>
              <a:rPr lang="fr-FR" dirty="0"/>
              <a:t>Narrative sources use </a:t>
            </a:r>
            <a:r>
              <a:rPr lang="fr-FR" dirty="0" err="1"/>
              <a:t>sometimes</a:t>
            </a:r>
            <a:r>
              <a:rPr lang="fr-FR" dirty="0"/>
              <a:t> a </a:t>
            </a:r>
            <a:r>
              <a:rPr lang="fr-FR" b="1" dirty="0" err="1"/>
              <a:t>strong</a:t>
            </a:r>
            <a:r>
              <a:rPr lang="fr-FR" b="1" dirty="0"/>
              <a:t> </a:t>
            </a:r>
            <a:r>
              <a:rPr lang="fr-FR" b="1" dirty="0" err="1"/>
              <a:t>emotional</a:t>
            </a:r>
            <a:r>
              <a:rPr lang="fr-FR" b="1" dirty="0"/>
              <a:t> </a:t>
            </a:r>
            <a:r>
              <a:rPr lang="fr-FR" b="1" dirty="0" err="1"/>
              <a:t>discourse</a:t>
            </a:r>
            <a:r>
              <a:rPr lang="fr-FR" b="1" dirty="0"/>
              <a:t> and </a:t>
            </a:r>
            <a:r>
              <a:rPr lang="fr-FR" b="1" dirty="0" err="1"/>
              <a:t>rhetoric</a:t>
            </a:r>
            <a:r>
              <a:rPr lang="fr-FR" b="1" dirty="0"/>
              <a:t> </a:t>
            </a:r>
            <a:r>
              <a:rPr lang="fr-FR" dirty="0"/>
              <a:t>– </a:t>
            </a:r>
            <a:r>
              <a:rPr lang="fr-FR" dirty="0" err="1"/>
              <a:t>both</a:t>
            </a:r>
            <a:r>
              <a:rPr lang="fr-FR" dirty="0"/>
              <a:t> for </a:t>
            </a:r>
            <a:r>
              <a:rPr lang="fr-FR" dirty="0" err="1"/>
              <a:t>individual</a:t>
            </a:r>
            <a:r>
              <a:rPr lang="fr-FR" dirty="0"/>
              <a:t> and collective motivations, actions : </a:t>
            </a:r>
            <a:r>
              <a:rPr lang="fr-FR" dirty="0" err="1"/>
              <a:t>reflecting</a:t>
            </a:r>
            <a:r>
              <a:rPr lang="fr-FR" dirty="0"/>
              <a:t> the </a:t>
            </a:r>
            <a:r>
              <a:rPr lang="fr-FR" dirty="0" err="1"/>
              <a:t>emotions</a:t>
            </a:r>
            <a:r>
              <a:rPr lang="fr-FR" dirty="0"/>
              <a:t> of the </a:t>
            </a:r>
            <a:r>
              <a:rPr lang="fr-FR" dirty="0" err="1"/>
              <a:t>authors</a:t>
            </a:r>
            <a:r>
              <a:rPr lang="fr-FR" dirty="0"/>
              <a:t> – </a:t>
            </a:r>
            <a:r>
              <a:rPr lang="fr-FR" dirty="0" err="1"/>
              <a:t>they</a:t>
            </a:r>
            <a:r>
              <a:rPr lang="fr-FR" dirty="0"/>
              <a:t> </a:t>
            </a:r>
            <a:r>
              <a:rPr lang="fr-FR" dirty="0" err="1"/>
              <a:t>echo</a:t>
            </a:r>
            <a:r>
              <a:rPr lang="fr-FR" dirty="0"/>
              <a:t> the tension </a:t>
            </a:r>
            <a:r>
              <a:rPr lang="fr-FR" dirty="0" err="1"/>
              <a:t>they</a:t>
            </a:r>
            <a:r>
              <a:rPr lang="fr-FR" dirty="0"/>
              <a:t> </a:t>
            </a:r>
            <a:r>
              <a:rPr lang="fr-FR" dirty="0" err="1"/>
              <a:t>describe</a:t>
            </a:r>
            <a:r>
              <a:rPr lang="fr-FR" dirty="0"/>
              <a:t> </a:t>
            </a:r>
            <a:r>
              <a:rPr lang="fr-FR" dirty="0">
                <a:sym typeface="Wingdings" pitchFamily="2" charset="2"/>
              </a:rPr>
              <a:t> </a:t>
            </a:r>
            <a:r>
              <a:rPr lang="fr-FR" dirty="0"/>
              <a:t>a figure of the topic « </a:t>
            </a:r>
            <a:r>
              <a:rPr lang="fr-FR" dirty="0" err="1"/>
              <a:t>madding</a:t>
            </a:r>
            <a:r>
              <a:rPr lang="fr-FR" dirty="0"/>
              <a:t> </a:t>
            </a:r>
            <a:r>
              <a:rPr lang="fr-FR" dirty="0" err="1"/>
              <a:t>crowd</a:t>
            </a:r>
            <a:r>
              <a:rPr lang="fr-FR" dirty="0"/>
              <a:t> » (C. </a:t>
            </a:r>
            <a:r>
              <a:rPr lang="fr-FR" dirty="0" err="1"/>
              <a:t>McPhail</a:t>
            </a:r>
            <a:r>
              <a:rPr lang="fr-FR" dirty="0"/>
              <a:t>)</a:t>
            </a:r>
          </a:p>
          <a:p>
            <a:r>
              <a:rPr lang="fr-FR" b="1" dirty="0" err="1"/>
              <a:t>Experience</a:t>
            </a:r>
            <a:r>
              <a:rPr lang="fr-FR" b="1" dirty="0"/>
              <a:t> of </a:t>
            </a:r>
            <a:r>
              <a:rPr lang="fr-FR" b="1" dirty="0" err="1"/>
              <a:t>space</a:t>
            </a:r>
            <a:r>
              <a:rPr lang="fr-FR" b="1" dirty="0"/>
              <a:t>, </a:t>
            </a:r>
            <a:r>
              <a:rPr lang="fr-FR" b="1" dirty="0" err="1"/>
              <a:t>its</a:t>
            </a:r>
            <a:r>
              <a:rPr lang="fr-FR" b="1" dirty="0"/>
              <a:t> use and appropriation </a:t>
            </a:r>
            <a:r>
              <a:rPr lang="fr-FR" dirty="0"/>
              <a:t>: </a:t>
            </a:r>
            <a:r>
              <a:rPr lang="fr-FR" dirty="0" err="1"/>
              <a:t>sacred</a:t>
            </a:r>
            <a:r>
              <a:rPr lang="fr-FR" dirty="0"/>
              <a:t> / profane </a:t>
            </a:r>
            <a:r>
              <a:rPr lang="fr-FR" dirty="0" err="1"/>
              <a:t>space</a:t>
            </a:r>
            <a:r>
              <a:rPr lang="fr-FR" dirty="0"/>
              <a:t> ; </a:t>
            </a:r>
            <a:r>
              <a:rPr lang="fr-FR" dirty="0" err="1"/>
              <a:t>inside</a:t>
            </a:r>
            <a:r>
              <a:rPr lang="fr-FR" dirty="0"/>
              <a:t> / </a:t>
            </a:r>
            <a:r>
              <a:rPr lang="fr-FR" dirty="0" err="1"/>
              <a:t>outside</a:t>
            </a:r>
            <a:r>
              <a:rPr lang="fr-FR" dirty="0"/>
              <a:t> the </a:t>
            </a:r>
            <a:r>
              <a:rPr lang="fr-FR" dirty="0" err="1"/>
              <a:t>town</a:t>
            </a:r>
            <a:r>
              <a:rPr lang="fr-FR" dirty="0"/>
              <a:t> ; links </a:t>
            </a:r>
            <a:r>
              <a:rPr lang="fr-FR" dirty="0" err="1"/>
              <a:t>between</a:t>
            </a:r>
            <a:r>
              <a:rPr lang="fr-FR" dirty="0"/>
              <a:t> city and </a:t>
            </a:r>
            <a:r>
              <a:rPr lang="fr-FR" dirty="0" err="1"/>
              <a:t>contryside</a:t>
            </a:r>
            <a:r>
              <a:rPr lang="fr-FR" dirty="0"/>
              <a:t> ; </a:t>
            </a:r>
            <a:r>
              <a:rPr lang="fr-FR" dirty="0" err="1"/>
              <a:t>different</a:t>
            </a:r>
            <a:r>
              <a:rPr lang="fr-FR" dirty="0"/>
              <a:t> districts, </a:t>
            </a:r>
            <a:r>
              <a:rPr lang="fr-FR" dirty="0" err="1"/>
              <a:t>churches</a:t>
            </a:r>
            <a:r>
              <a:rPr lang="fr-FR" dirty="0"/>
              <a:t> and saints </a:t>
            </a:r>
            <a:r>
              <a:rPr lang="fr-FR" dirty="0" err="1"/>
              <a:t>involved</a:t>
            </a:r>
            <a:r>
              <a:rPr lang="fr-FR" dirty="0"/>
              <a:t>, as </a:t>
            </a:r>
            <a:r>
              <a:rPr lang="fr-FR" dirty="0" err="1"/>
              <a:t>well</a:t>
            </a:r>
            <a:r>
              <a:rPr lang="fr-FR" dirty="0"/>
              <a:t> as the </a:t>
            </a:r>
            <a:r>
              <a:rPr lang="fr-FR" dirty="0" err="1"/>
              <a:t>allegiance</a:t>
            </a:r>
            <a:r>
              <a:rPr lang="fr-FR" dirty="0"/>
              <a:t> of the </a:t>
            </a:r>
            <a:r>
              <a:rPr lang="fr-FR" dirty="0" err="1"/>
              <a:t>town-dwellers</a:t>
            </a:r>
            <a:r>
              <a:rPr lang="fr-FR" dirty="0"/>
              <a:t> and of the </a:t>
            </a:r>
            <a:r>
              <a:rPr lang="fr-FR" dirty="0" err="1"/>
              <a:t>inhabitants</a:t>
            </a:r>
            <a:r>
              <a:rPr lang="fr-FR" dirty="0"/>
              <a:t> of the </a:t>
            </a:r>
            <a:r>
              <a:rPr lang="fr-FR" dirty="0" err="1"/>
              <a:t>suburbs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86915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DE9FC1-8662-024D-A23F-9CFA8F638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882" y="1"/>
            <a:ext cx="11093918" cy="1450108"/>
          </a:xfrm>
        </p:spPr>
        <p:txBody>
          <a:bodyPr/>
          <a:lstStyle/>
          <a:p>
            <a:r>
              <a:rPr lang="fr-FR" b="1" dirty="0">
                <a:solidFill>
                  <a:srgbClr val="A72CE6"/>
                </a:solidFill>
              </a:rPr>
              <a:t>Agency</a:t>
            </a:r>
            <a:r>
              <a:rPr lang="fr-FR" dirty="0"/>
              <a:t>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299956-EF4C-6941-9296-DC25A04344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484" y="1028700"/>
            <a:ext cx="11151331" cy="5829300"/>
          </a:xfrm>
        </p:spPr>
        <p:txBody>
          <a:bodyPr>
            <a:normAutofit fontScale="70000" lnSpcReduction="20000"/>
          </a:bodyPr>
          <a:lstStyle/>
          <a:p>
            <a:r>
              <a:rPr lang="fr-FR" dirty="0"/>
              <a:t>At a </a:t>
            </a:r>
            <a:r>
              <a:rPr lang="fr-FR" dirty="0" err="1"/>
              <a:t>period</a:t>
            </a:r>
            <a:r>
              <a:rPr lang="fr-FR" dirty="0"/>
              <a:t> </a:t>
            </a:r>
            <a:r>
              <a:rPr lang="fr-FR" dirty="0" err="1"/>
              <a:t>when</a:t>
            </a:r>
            <a:r>
              <a:rPr lang="fr-FR" dirty="0"/>
              <a:t> </a:t>
            </a:r>
            <a:r>
              <a:rPr lang="fr-FR" dirty="0" err="1"/>
              <a:t>we</a:t>
            </a:r>
            <a:r>
              <a:rPr lang="fr-FR" dirty="0"/>
              <a:t> do not have </a:t>
            </a:r>
            <a:r>
              <a:rPr lang="fr-FR" i="1" dirty="0" err="1"/>
              <a:t>any</a:t>
            </a:r>
            <a:r>
              <a:rPr lang="fr-FR" dirty="0"/>
              <a:t> </a:t>
            </a:r>
            <a:r>
              <a:rPr lang="fr-FR" dirty="0" err="1"/>
              <a:t>evidence</a:t>
            </a:r>
            <a:r>
              <a:rPr lang="fr-FR" dirty="0"/>
              <a:t> of </a:t>
            </a:r>
            <a:r>
              <a:rPr lang="fr-FR" dirty="0" err="1"/>
              <a:t>common</a:t>
            </a:r>
            <a:r>
              <a:rPr lang="fr-FR" dirty="0"/>
              <a:t> </a:t>
            </a:r>
            <a:r>
              <a:rPr lang="fr-FR" dirty="0" err="1"/>
              <a:t>people’s</a:t>
            </a:r>
            <a:r>
              <a:rPr lang="fr-FR" dirty="0"/>
              <a:t> </a:t>
            </a:r>
            <a:r>
              <a:rPr lang="fr-FR" dirty="0" err="1"/>
              <a:t>individual</a:t>
            </a:r>
            <a:r>
              <a:rPr lang="fr-FR" dirty="0"/>
              <a:t> actions,</a:t>
            </a:r>
          </a:p>
          <a:p>
            <a:r>
              <a:rPr lang="fr-FR" dirty="0" err="1"/>
              <a:t>When</a:t>
            </a:r>
            <a:r>
              <a:rPr lang="fr-FR" dirty="0"/>
              <a:t> </a:t>
            </a:r>
            <a:r>
              <a:rPr lang="fr-FR" dirty="0" err="1"/>
              <a:t>history-writing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attached</a:t>
            </a:r>
            <a:r>
              <a:rPr lang="fr-FR" dirty="0"/>
              <a:t> to </a:t>
            </a:r>
            <a:r>
              <a:rPr lang="fr-FR" dirty="0" err="1"/>
              <a:t>describe</a:t>
            </a:r>
            <a:r>
              <a:rPr lang="fr-FR" dirty="0"/>
              <a:t> </a:t>
            </a:r>
            <a:r>
              <a:rPr lang="fr-FR" dirty="0" err="1"/>
              <a:t>lives</a:t>
            </a:r>
            <a:r>
              <a:rPr lang="fr-FR" dirty="0"/>
              <a:t> and </a:t>
            </a:r>
            <a:r>
              <a:rPr lang="fr-FR" dirty="0" err="1"/>
              <a:t>acts</a:t>
            </a:r>
            <a:r>
              <a:rPr lang="fr-FR" dirty="0"/>
              <a:t> of the leaders, the </a:t>
            </a:r>
            <a:r>
              <a:rPr lang="fr-FR" dirty="0" err="1"/>
              <a:t>elites</a:t>
            </a:r>
            <a:r>
              <a:rPr lang="fr-FR" dirty="0"/>
              <a:t>,</a:t>
            </a:r>
          </a:p>
          <a:p>
            <a:pPr marL="0" indent="0">
              <a:buNone/>
            </a:pPr>
            <a:r>
              <a:rPr lang="fr-FR" dirty="0">
                <a:solidFill>
                  <a:srgbClr val="3B41F1"/>
                </a:solidFill>
                <a:sym typeface="Wingdings" pitchFamily="2" charset="2"/>
              </a:rPr>
              <a:t> </a:t>
            </a:r>
            <a:r>
              <a:rPr lang="fr-FR" dirty="0" err="1">
                <a:solidFill>
                  <a:srgbClr val="3B41F1"/>
                </a:solidFill>
                <a:sym typeface="Wingdings" pitchFamily="2" charset="2"/>
              </a:rPr>
              <a:t>w</a:t>
            </a:r>
            <a:r>
              <a:rPr lang="fr-FR" dirty="0" err="1">
                <a:solidFill>
                  <a:srgbClr val="3B41F1"/>
                </a:solidFill>
              </a:rPr>
              <a:t>hat</a:t>
            </a:r>
            <a:r>
              <a:rPr lang="fr-FR" dirty="0">
                <a:solidFill>
                  <a:srgbClr val="3B41F1"/>
                </a:solidFill>
              </a:rPr>
              <a:t> use of AGENCY ? </a:t>
            </a:r>
          </a:p>
          <a:p>
            <a:r>
              <a:rPr lang="fr-FR" dirty="0"/>
              <a:t>First, I </a:t>
            </a:r>
            <a:r>
              <a:rPr lang="fr-FR" dirty="0" err="1"/>
              <a:t>used</a:t>
            </a:r>
            <a:r>
              <a:rPr lang="fr-FR" dirty="0"/>
              <a:t> </a:t>
            </a:r>
            <a:r>
              <a:rPr lang="fr-FR" dirty="0" err="1"/>
              <a:t>it</a:t>
            </a:r>
            <a:r>
              <a:rPr lang="fr-FR" dirty="0"/>
              <a:t> to </a:t>
            </a:r>
            <a:r>
              <a:rPr lang="fr-FR" dirty="0" err="1"/>
              <a:t>name</a:t>
            </a:r>
            <a:r>
              <a:rPr lang="fr-FR" dirty="0"/>
              <a:t> collective / </a:t>
            </a:r>
            <a:r>
              <a:rPr lang="fr-FR" dirty="0" err="1"/>
              <a:t>popular</a:t>
            </a:r>
            <a:r>
              <a:rPr lang="fr-FR" dirty="0"/>
              <a:t> mobilisation, action;</a:t>
            </a:r>
          </a:p>
          <a:p>
            <a:r>
              <a:rPr lang="fr-FR" dirty="0"/>
              <a:t>In the sources, people do not </a:t>
            </a:r>
            <a:r>
              <a:rPr lang="fr-FR" dirty="0" err="1"/>
              <a:t>speak</a:t>
            </a:r>
            <a:r>
              <a:rPr lang="fr-FR" dirty="0"/>
              <a:t>, </a:t>
            </a:r>
            <a:r>
              <a:rPr lang="fr-FR" dirty="0" err="1"/>
              <a:t>they</a:t>
            </a:r>
            <a:r>
              <a:rPr lang="fr-FR" dirty="0"/>
              <a:t> </a:t>
            </a:r>
            <a:r>
              <a:rPr lang="fr-FR" dirty="0" err="1"/>
              <a:t>act</a:t>
            </a:r>
            <a:r>
              <a:rPr lang="fr-FR" dirty="0"/>
              <a:t> – in </a:t>
            </a:r>
            <a:r>
              <a:rPr lang="fr-FR" dirty="0" err="1"/>
              <a:t>very</a:t>
            </a:r>
            <a:r>
              <a:rPr lang="fr-FR" dirty="0"/>
              <a:t> diverse </a:t>
            </a:r>
            <a:r>
              <a:rPr lang="fr-FR" dirty="0" err="1"/>
              <a:t>ways</a:t>
            </a:r>
            <a:r>
              <a:rPr lang="fr-FR" dirty="0"/>
              <a:t>.</a:t>
            </a:r>
          </a:p>
          <a:p>
            <a:r>
              <a:rPr lang="fr-FR" dirty="0"/>
              <a:t>« putting people back in the </a:t>
            </a:r>
            <a:r>
              <a:rPr lang="fr-FR" dirty="0" err="1"/>
              <a:t>past</a:t>
            </a:r>
            <a:r>
              <a:rPr lang="fr-FR" dirty="0"/>
              <a:t> » </a:t>
            </a:r>
            <a:r>
              <a:rPr lang="fr-FR" dirty="0">
                <a:sym typeface="Wingdings" pitchFamily="2" charset="2"/>
              </a:rPr>
              <a:t> has </a:t>
            </a:r>
            <a:r>
              <a:rPr lang="fr-FR" dirty="0" err="1">
                <a:sym typeface="Wingdings" pitchFamily="2" charset="2"/>
              </a:rPr>
              <a:t>already</a:t>
            </a:r>
            <a:r>
              <a:rPr lang="fr-FR" dirty="0">
                <a:sym typeface="Wingdings" pitchFamily="2" charset="2"/>
              </a:rPr>
              <a:t> been </a:t>
            </a:r>
            <a:r>
              <a:rPr lang="fr-FR" dirty="0" err="1">
                <a:sym typeface="Wingdings" pitchFamily="2" charset="2"/>
              </a:rPr>
              <a:t>done</a:t>
            </a:r>
            <a:r>
              <a:rPr lang="fr-FR" dirty="0">
                <a:sym typeface="Wingdings" pitchFamily="2" charset="2"/>
              </a:rPr>
              <a:t> (</a:t>
            </a:r>
            <a:r>
              <a:rPr lang="fr-FR" u="sng" dirty="0">
                <a:sym typeface="Wingdings" pitchFamily="2" charset="2"/>
              </a:rPr>
              <a:t>C. </a:t>
            </a:r>
            <a:r>
              <a:rPr lang="fr-FR" u="sng" dirty="0" err="1">
                <a:sym typeface="Wingdings" pitchFamily="2" charset="2"/>
              </a:rPr>
              <a:t>Violante</a:t>
            </a:r>
            <a:r>
              <a:rPr lang="fr-FR" dirty="0">
                <a:sym typeface="Wingdings" pitchFamily="2" charset="2"/>
              </a:rPr>
              <a:t>, 1977; O. </a:t>
            </a:r>
            <a:r>
              <a:rPr lang="fr-FR" dirty="0" err="1">
                <a:sym typeface="Wingdings" pitchFamily="2" charset="2"/>
              </a:rPr>
              <a:t>Zumhagen</a:t>
            </a:r>
            <a:r>
              <a:rPr lang="fr-FR" dirty="0">
                <a:sym typeface="Wingdings" pitchFamily="2" charset="2"/>
              </a:rPr>
              <a:t>, 2001)</a:t>
            </a:r>
            <a:endParaRPr lang="fr-FR" dirty="0"/>
          </a:p>
          <a:p>
            <a:r>
              <a:rPr lang="fr-FR" dirty="0" err="1"/>
              <a:t>Designating</a:t>
            </a:r>
            <a:r>
              <a:rPr lang="fr-FR" dirty="0"/>
              <a:t> by ‘</a:t>
            </a:r>
            <a:r>
              <a:rPr lang="fr-FR" dirty="0" err="1"/>
              <a:t>agency</a:t>
            </a:r>
            <a:r>
              <a:rPr lang="fr-FR" dirty="0"/>
              <a:t>’ the power of </a:t>
            </a:r>
            <a:r>
              <a:rPr lang="fr-FR" dirty="0" err="1"/>
              <a:t>common</a:t>
            </a:r>
            <a:r>
              <a:rPr lang="fr-FR" dirty="0"/>
              <a:t> people to </a:t>
            </a:r>
            <a:r>
              <a:rPr lang="fr-FR" dirty="0" err="1"/>
              <a:t>act</a:t>
            </a:r>
            <a:r>
              <a:rPr lang="fr-FR" dirty="0"/>
              <a:t> on the social / </a:t>
            </a:r>
            <a:r>
              <a:rPr lang="fr-FR" dirty="0" err="1"/>
              <a:t>historical</a:t>
            </a:r>
            <a:r>
              <a:rPr lang="fr-FR" dirty="0"/>
              <a:t> stage = OK, but </a:t>
            </a:r>
            <a:r>
              <a:rPr lang="fr-FR" dirty="0" err="1"/>
              <a:t>what</a:t>
            </a:r>
            <a:r>
              <a:rPr lang="fr-FR" dirty="0"/>
              <a:t> for ? And in </a:t>
            </a:r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way</a:t>
            </a:r>
            <a:r>
              <a:rPr lang="fr-FR" dirty="0"/>
              <a:t> ? </a:t>
            </a:r>
            <a:r>
              <a:rPr lang="fr-FR" dirty="0" err="1"/>
              <a:t>What</a:t>
            </a:r>
            <a:r>
              <a:rPr lang="fr-FR" dirty="0"/>
              <a:t> about </a:t>
            </a:r>
            <a:r>
              <a:rPr lang="fr-FR" dirty="0" err="1"/>
              <a:t>agency</a:t>
            </a:r>
            <a:r>
              <a:rPr lang="fr-FR" dirty="0"/>
              <a:t> and violence ?</a:t>
            </a:r>
          </a:p>
          <a:p>
            <a:pPr marL="0" indent="0">
              <a:buNone/>
            </a:pPr>
            <a:r>
              <a:rPr lang="fr-FR" dirty="0">
                <a:sym typeface="Wingdings" pitchFamily="2" charset="2"/>
              </a:rPr>
              <a:t> </a:t>
            </a:r>
            <a:r>
              <a:rPr lang="fr-FR" b="1" dirty="0" err="1">
                <a:solidFill>
                  <a:srgbClr val="3B41F1"/>
                </a:solidFill>
              </a:rPr>
              <a:t>Using</a:t>
            </a:r>
            <a:r>
              <a:rPr lang="fr-FR" b="1" dirty="0">
                <a:solidFill>
                  <a:srgbClr val="3B41F1"/>
                </a:solidFill>
              </a:rPr>
              <a:t> the concept ‘</a:t>
            </a:r>
            <a:r>
              <a:rPr lang="fr-FR" b="1" dirty="0" err="1">
                <a:solidFill>
                  <a:srgbClr val="3B41F1"/>
                </a:solidFill>
              </a:rPr>
              <a:t>agency</a:t>
            </a:r>
            <a:r>
              <a:rPr lang="fr-FR" b="1" dirty="0">
                <a:solidFill>
                  <a:srgbClr val="3B41F1"/>
                </a:solidFill>
              </a:rPr>
              <a:t>’ made </a:t>
            </a:r>
            <a:r>
              <a:rPr lang="fr-FR" b="1" dirty="0" err="1">
                <a:solidFill>
                  <a:srgbClr val="3B41F1"/>
                </a:solidFill>
              </a:rPr>
              <a:t>it</a:t>
            </a:r>
            <a:r>
              <a:rPr lang="fr-FR" b="1" dirty="0">
                <a:solidFill>
                  <a:srgbClr val="3B41F1"/>
                </a:solidFill>
              </a:rPr>
              <a:t> </a:t>
            </a:r>
            <a:r>
              <a:rPr lang="fr-FR" b="1" dirty="0" err="1">
                <a:solidFill>
                  <a:srgbClr val="3B41F1"/>
                </a:solidFill>
              </a:rPr>
              <a:t>necessary</a:t>
            </a:r>
            <a:r>
              <a:rPr lang="fr-FR" b="1" dirty="0">
                <a:solidFill>
                  <a:srgbClr val="3B41F1"/>
                </a:solidFill>
              </a:rPr>
              <a:t> to </a:t>
            </a:r>
            <a:r>
              <a:rPr lang="fr-FR" b="1" i="1" dirty="0" err="1">
                <a:solidFill>
                  <a:srgbClr val="3B41F1"/>
                </a:solidFill>
              </a:rPr>
              <a:t>appropriate</a:t>
            </a:r>
            <a:r>
              <a:rPr lang="fr-FR" b="1" i="1" dirty="0">
                <a:solidFill>
                  <a:srgbClr val="3B41F1"/>
                </a:solidFill>
              </a:rPr>
              <a:t> the notion, </a:t>
            </a:r>
            <a:r>
              <a:rPr lang="fr-FR" b="1" dirty="0" err="1">
                <a:solidFill>
                  <a:srgbClr val="3B41F1"/>
                </a:solidFill>
              </a:rPr>
              <a:t>elaborate</a:t>
            </a:r>
            <a:r>
              <a:rPr lang="fr-FR" b="1" dirty="0">
                <a:solidFill>
                  <a:srgbClr val="3B41F1"/>
                </a:solidFill>
              </a:rPr>
              <a:t> </a:t>
            </a:r>
            <a:r>
              <a:rPr lang="fr-FR" b="1" dirty="0" err="1">
                <a:solidFill>
                  <a:srgbClr val="3B41F1"/>
                </a:solidFill>
              </a:rPr>
              <a:t>it</a:t>
            </a:r>
            <a:r>
              <a:rPr lang="fr-FR" b="1" dirty="0">
                <a:solidFill>
                  <a:srgbClr val="3B41F1"/>
                </a:solidFill>
              </a:rPr>
              <a:t> </a:t>
            </a:r>
            <a:r>
              <a:rPr lang="fr-FR" b="1" dirty="0" err="1">
                <a:solidFill>
                  <a:srgbClr val="3B41F1"/>
                </a:solidFill>
              </a:rPr>
              <a:t>further</a:t>
            </a:r>
            <a:r>
              <a:rPr lang="fr-FR" b="1" dirty="0">
                <a:solidFill>
                  <a:srgbClr val="3B41F1"/>
                </a:solidFill>
              </a:rPr>
              <a:t> :</a:t>
            </a:r>
          </a:p>
          <a:p>
            <a:r>
              <a:rPr lang="fr-FR" dirty="0" err="1"/>
              <a:t>Especially</a:t>
            </a:r>
            <a:r>
              <a:rPr lang="fr-FR" dirty="0"/>
              <a:t> as at </a:t>
            </a:r>
            <a:r>
              <a:rPr lang="fr-FR" dirty="0" err="1"/>
              <a:t>some</a:t>
            </a:r>
            <a:r>
              <a:rPr lang="fr-FR" dirty="0"/>
              <a:t> moment, the people of Milan </a:t>
            </a:r>
            <a:r>
              <a:rPr lang="fr-FR" dirty="0" err="1"/>
              <a:t>decides</a:t>
            </a:r>
            <a:r>
              <a:rPr lang="fr-FR" dirty="0"/>
              <a:t> on </a:t>
            </a:r>
            <a:r>
              <a:rPr lang="fr-FR" dirty="0" err="1"/>
              <a:t>its</a:t>
            </a:r>
            <a:r>
              <a:rPr lang="fr-FR" dirty="0"/>
              <a:t> </a:t>
            </a:r>
            <a:r>
              <a:rPr lang="fr-FR" dirty="0" err="1"/>
              <a:t>own</a:t>
            </a:r>
            <a:r>
              <a:rPr lang="fr-FR" dirty="0"/>
              <a:t> : not as </a:t>
            </a:r>
            <a:r>
              <a:rPr lang="fr-FR" dirty="0" err="1"/>
              <a:t>it</a:t>
            </a:r>
            <a:r>
              <a:rPr lang="fr-FR" dirty="0"/>
              <a:t> </a:t>
            </a:r>
            <a:r>
              <a:rPr lang="fr-FR" dirty="0" err="1"/>
              <a:t>would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expected</a:t>
            </a:r>
            <a:r>
              <a:rPr lang="fr-FR" dirty="0"/>
              <a:t> to </a:t>
            </a:r>
            <a:r>
              <a:rPr lang="fr-FR" dirty="0" err="1"/>
              <a:t>act</a:t>
            </a:r>
            <a:r>
              <a:rPr lang="fr-FR" dirty="0"/>
              <a:t> (by the leaders, by the Church, </a:t>
            </a:r>
            <a:r>
              <a:rPr lang="fr-FR" dirty="0" err="1"/>
              <a:t>etc</a:t>
            </a:r>
            <a:r>
              <a:rPr lang="fr-FR" dirty="0"/>
              <a:t>) but as </a:t>
            </a:r>
            <a:r>
              <a:rPr lang="fr-FR" dirty="0" err="1"/>
              <a:t>then</a:t>
            </a:r>
            <a:r>
              <a:rPr lang="fr-FR" dirty="0"/>
              <a:t>, people </a:t>
            </a:r>
            <a:r>
              <a:rPr lang="fr-FR" dirty="0" err="1"/>
              <a:t>decide</a:t>
            </a:r>
            <a:r>
              <a:rPr lang="fr-FR" dirty="0"/>
              <a:t>. </a:t>
            </a:r>
            <a:r>
              <a:rPr lang="fr-FR" dirty="0" err="1"/>
              <a:t>What</a:t>
            </a:r>
            <a:r>
              <a:rPr lang="fr-FR" dirty="0"/>
              <a:t>, and </a:t>
            </a:r>
            <a:r>
              <a:rPr lang="fr-FR" dirty="0" err="1"/>
              <a:t>why</a:t>
            </a:r>
            <a:r>
              <a:rPr lang="fr-FR" dirty="0"/>
              <a:t>, and how do </a:t>
            </a:r>
            <a:r>
              <a:rPr lang="fr-FR" dirty="0" err="1"/>
              <a:t>they</a:t>
            </a:r>
            <a:r>
              <a:rPr lang="fr-FR" dirty="0"/>
              <a:t> </a:t>
            </a:r>
            <a:r>
              <a:rPr lang="fr-FR" dirty="0" err="1"/>
              <a:t>decide</a:t>
            </a:r>
            <a:r>
              <a:rPr lang="fr-FR" dirty="0"/>
              <a:t> ? </a:t>
            </a:r>
          </a:p>
          <a:p>
            <a:pPr lvl="1"/>
            <a:r>
              <a:rPr lang="fr-FR" dirty="0" err="1"/>
              <a:t>Omnipresent</a:t>
            </a:r>
            <a:r>
              <a:rPr lang="fr-FR" dirty="0"/>
              <a:t> use of </a:t>
            </a:r>
            <a:r>
              <a:rPr lang="fr-FR" dirty="0" err="1"/>
              <a:t>oaths</a:t>
            </a:r>
            <a:endParaRPr lang="fr-FR" dirty="0">
              <a:solidFill>
                <a:srgbClr val="3B41F1"/>
              </a:solidFill>
              <a:sym typeface="Wingdings" pitchFamily="2" charset="2"/>
            </a:endParaRPr>
          </a:p>
          <a:p>
            <a:pPr>
              <a:buFont typeface="Symbol" pitchFamily="2" charset="2"/>
              <a:buChar char="Þ"/>
            </a:pPr>
            <a:r>
              <a:rPr lang="fr-FR" b="1" dirty="0">
                <a:solidFill>
                  <a:srgbClr val="3B41F1"/>
                </a:solidFill>
              </a:rPr>
              <a:t>How far </a:t>
            </a:r>
            <a:r>
              <a:rPr lang="fr-FR" b="1" dirty="0" err="1">
                <a:solidFill>
                  <a:srgbClr val="3B41F1"/>
                </a:solidFill>
              </a:rPr>
              <a:t>agency</a:t>
            </a:r>
            <a:r>
              <a:rPr lang="fr-FR" b="1" dirty="0">
                <a:solidFill>
                  <a:srgbClr val="3B41F1"/>
                </a:solidFill>
              </a:rPr>
              <a:t> </a:t>
            </a:r>
            <a:r>
              <a:rPr lang="fr-FR" b="1" dirty="0" err="1">
                <a:solidFill>
                  <a:srgbClr val="3B41F1"/>
                </a:solidFill>
              </a:rPr>
              <a:t>can</a:t>
            </a:r>
            <a:r>
              <a:rPr lang="fr-FR" b="1" dirty="0">
                <a:solidFill>
                  <a:srgbClr val="3B41F1"/>
                </a:solidFill>
              </a:rPr>
              <a:t> </a:t>
            </a:r>
            <a:r>
              <a:rPr lang="fr-FR" b="1" dirty="0" err="1">
                <a:solidFill>
                  <a:srgbClr val="3B41F1"/>
                </a:solidFill>
              </a:rPr>
              <a:t>be</a:t>
            </a:r>
            <a:r>
              <a:rPr lang="fr-FR" b="1" dirty="0">
                <a:solidFill>
                  <a:srgbClr val="3B41F1"/>
                </a:solidFill>
              </a:rPr>
              <a:t> collective ? </a:t>
            </a:r>
          </a:p>
          <a:p>
            <a:pPr lvl="1">
              <a:buFont typeface="Symbol" pitchFamily="2" charset="2"/>
              <a:buChar char="Þ"/>
            </a:pPr>
            <a:r>
              <a:rPr lang="fr-FR" dirty="0"/>
              <a:t>YES for </a:t>
            </a:r>
            <a:r>
              <a:rPr lang="fr-FR" dirty="0" err="1"/>
              <a:t>societies</a:t>
            </a:r>
            <a:r>
              <a:rPr lang="fr-FR" dirty="0"/>
              <a:t> </a:t>
            </a:r>
            <a:r>
              <a:rPr lang="fr-FR" dirty="0" err="1"/>
              <a:t>where</a:t>
            </a:r>
            <a:r>
              <a:rPr lang="fr-FR" dirty="0"/>
              <a:t> </a:t>
            </a:r>
            <a:r>
              <a:rPr lang="fr-FR" dirty="0" err="1"/>
              <a:t>community</a:t>
            </a:r>
            <a:r>
              <a:rPr lang="fr-FR" dirty="0"/>
              <a:t>, tradition and culture have a </a:t>
            </a:r>
            <a:r>
              <a:rPr lang="fr-FR" dirty="0" err="1"/>
              <a:t>great</a:t>
            </a:r>
            <a:r>
              <a:rPr lang="fr-FR" dirty="0"/>
              <a:t> importance in the </a:t>
            </a:r>
            <a:r>
              <a:rPr lang="fr-FR" dirty="0" err="1"/>
              <a:t>definition</a:t>
            </a:r>
            <a:r>
              <a:rPr lang="fr-FR" dirty="0"/>
              <a:t> of </a:t>
            </a:r>
            <a:r>
              <a:rPr lang="fr-FR" dirty="0" err="1"/>
              <a:t>beings</a:t>
            </a:r>
            <a:r>
              <a:rPr lang="fr-FR" dirty="0"/>
              <a:t>, </a:t>
            </a:r>
            <a:r>
              <a:rPr lang="fr-FR" dirty="0" err="1"/>
              <a:t>their</a:t>
            </a:r>
            <a:r>
              <a:rPr lang="fr-FR" dirty="0"/>
              <a:t> </a:t>
            </a:r>
            <a:r>
              <a:rPr lang="fr-FR" dirty="0" err="1"/>
              <a:t>potential</a:t>
            </a:r>
            <a:r>
              <a:rPr lang="fr-FR" dirty="0"/>
              <a:t> actions, </a:t>
            </a:r>
            <a:r>
              <a:rPr lang="fr-FR" dirty="0" err="1"/>
              <a:t>possibilities</a:t>
            </a:r>
            <a:r>
              <a:rPr lang="fr-FR" dirty="0"/>
              <a:t>  </a:t>
            </a:r>
          </a:p>
          <a:p>
            <a:pPr lvl="1">
              <a:buFont typeface="Symbol" pitchFamily="2" charset="2"/>
              <a:buChar char="Þ"/>
            </a:pPr>
            <a:r>
              <a:rPr lang="fr-FR" dirty="0"/>
              <a:t> </a:t>
            </a:r>
            <a:r>
              <a:rPr lang="fr-FR" dirty="0" err="1"/>
              <a:t>given</a:t>
            </a:r>
            <a:r>
              <a:rPr lang="fr-FR" dirty="0"/>
              <a:t> </a:t>
            </a:r>
            <a:r>
              <a:rPr lang="fr-FR" b="1" i="1" dirty="0" err="1">
                <a:solidFill>
                  <a:srgbClr val="A72CE6"/>
                </a:solidFill>
              </a:rPr>
              <a:t>repertories</a:t>
            </a:r>
            <a:r>
              <a:rPr lang="fr-FR" b="1" i="1" dirty="0">
                <a:solidFill>
                  <a:srgbClr val="A72CE6"/>
                </a:solidFill>
              </a:rPr>
              <a:t> of action</a:t>
            </a:r>
            <a:r>
              <a:rPr lang="fr-FR" dirty="0">
                <a:solidFill>
                  <a:srgbClr val="A72CE6"/>
                </a:solidFill>
              </a:rPr>
              <a:t> &lt; </a:t>
            </a:r>
            <a:r>
              <a:rPr lang="fr-FR" b="1" dirty="0">
                <a:solidFill>
                  <a:srgbClr val="A72CE6"/>
                </a:solidFill>
              </a:rPr>
              <a:t>Charles Tilly </a:t>
            </a:r>
            <a:r>
              <a:rPr lang="fr-FR" dirty="0"/>
              <a:t>– </a:t>
            </a:r>
            <a:r>
              <a:rPr lang="fr-FR" dirty="0" err="1"/>
              <a:t>which</a:t>
            </a:r>
            <a:r>
              <a:rPr lang="fr-FR" dirty="0"/>
              <a:t> </a:t>
            </a:r>
            <a:r>
              <a:rPr lang="fr-FR" dirty="0" err="1"/>
              <a:t>define</a:t>
            </a:r>
            <a:r>
              <a:rPr lang="fr-FR" dirty="0"/>
              <a:t> the </a:t>
            </a:r>
            <a:r>
              <a:rPr lang="fr-FR" dirty="0" err="1"/>
              <a:t>modalities</a:t>
            </a:r>
            <a:r>
              <a:rPr lang="fr-FR" dirty="0"/>
              <a:t> of </a:t>
            </a:r>
            <a:r>
              <a:rPr lang="fr-FR" dirty="0" err="1"/>
              <a:t>actual</a:t>
            </a:r>
            <a:r>
              <a:rPr lang="fr-FR" dirty="0"/>
              <a:t> action, </a:t>
            </a:r>
            <a:r>
              <a:rPr lang="fr-FR" dirty="0" err="1"/>
              <a:t>its</a:t>
            </a:r>
            <a:r>
              <a:rPr lang="fr-FR" dirty="0"/>
              <a:t> </a:t>
            </a:r>
            <a:r>
              <a:rPr lang="fr-FR" dirty="0" err="1"/>
              <a:t>space</a:t>
            </a:r>
            <a:r>
              <a:rPr lang="fr-FR" dirty="0"/>
              <a:t> and </a:t>
            </a:r>
            <a:r>
              <a:rPr lang="fr-FR" dirty="0" err="1"/>
              <a:t>possibilities</a:t>
            </a:r>
            <a:endParaRPr lang="fr-FR" dirty="0"/>
          </a:p>
          <a:p>
            <a:pPr lvl="1">
              <a:buFont typeface="Symbol" pitchFamily="2" charset="2"/>
              <a:buChar char="Þ"/>
            </a:pPr>
            <a:r>
              <a:rPr lang="fr-FR" dirty="0"/>
              <a:t>In </a:t>
            </a:r>
            <a:r>
              <a:rPr lang="fr-FR" dirty="0" err="1"/>
              <a:t>some</a:t>
            </a:r>
            <a:r>
              <a:rPr lang="fr-FR" dirty="0"/>
              <a:t> </a:t>
            </a:r>
            <a:r>
              <a:rPr lang="fr-FR" dirty="0" err="1"/>
              <a:t>contexts</a:t>
            </a:r>
            <a:r>
              <a:rPr lang="fr-FR" dirty="0"/>
              <a:t>, </a:t>
            </a:r>
            <a:r>
              <a:rPr lang="fr-FR" dirty="0" err="1"/>
              <a:t>who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acting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ambiguous</a:t>
            </a:r>
            <a:r>
              <a:rPr lang="fr-FR" dirty="0"/>
              <a:t> !!! </a:t>
            </a:r>
          </a:p>
          <a:p>
            <a:pPr>
              <a:buFont typeface="Symbol" pitchFamily="2" charset="2"/>
              <a:buChar char="Þ"/>
            </a:pPr>
            <a:r>
              <a:rPr lang="fr-FR" b="1" dirty="0">
                <a:solidFill>
                  <a:srgbClr val="3B41F1"/>
                </a:solidFill>
              </a:rPr>
              <a:t> Can </a:t>
            </a:r>
            <a:r>
              <a:rPr lang="fr-FR" b="1" dirty="0" err="1">
                <a:solidFill>
                  <a:srgbClr val="3B41F1"/>
                </a:solidFill>
              </a:rPr>
              <a:t>agency</a:t>
            </a:r>
            <a:r>
              <a:rPr lang="fr-FR" b="1" dirty="0">
                <a:solidFill>
                  <a:srgbClr val="3B41F1"/>
                </a:solidFill>
              </a:rPr>
              <a:t> </a:t>
            </a:r>
            <a:r>
              <a:rPr lang="fr-FR" b="1" dirty="0" err="1">
                <a:solidFill>
                  <a:srgbClr val="3B41F1"/>
                </a:solidFill>
              </a:rPr>
              <a:t>be</a:t>
            </a:r>
            <a:r>
              <a:rPr lang="fr-FR" b="1" dirty="0">
                <a:solidFill>
                  <a:srgbClr val="3B41F1"/>
                </a:solidFill>
              </a:rPr>
              <a:t> </a:t>
            </a:r>
            <a:r>
              <a:rPr lang="fr-FR" b="1" dirty="0" err="1">
                <a:solidFill>
                  <a:srgbClr val="3B41F1"/>
                </a:solidFill>
              </a:rPr>
              <a:t>attributed</a:t>
            </a:r>
            <a:r>
              <a:rPr lang="fr-FR" b="1" dirty="0">
                <a:solidFill>
                  <a:srgbClr val="3B41F1"/>
                </a:solidFill>
              </a:rPr>
              <a:t> to non-</a:t>
            </a:r>
            <a:r>
              <a:rPr lang="fr-FR" b="1" dirty="0" err="1">
                <a:solidFill>
                  <a:srgbClr val="3B41F1"/>
                </a:solidFill>
              </a:rPr>
              <a:t>human</a:t>
            </a:r>
            <a:r>
              <a:rPr lang="fr-FR" b="1" dirty="0">
                <a:solidFill>
                  <a:srgbClr val="3B41F1"/>
                </a:solidFill>
              </a:rPr>
              <a:t> </a:t>
            </a:r>
            <a:r>
              <a:rPr lang="fr-FR" b="1" dirty="0" err="1">
                <a:solidFill>
                  <a:srgbClr val="3B41F1"/>
                </a:solidFill>
              </a:rPr>
              <a:t>actors</a:t>
            </a:r>
            <a:r>
              <a:rPr lang="fr-FR" b="1" dirty="0">
                <a:solidFill>
                  <a:srgbClr val="3B41F1"/>
                </a:solidFill>
              </a:rPr>
              <a:t>, </a:t>
            </a:r>
            <a:r>
              <a:rPr lang="fr-FR" b="1" dirty="0" err="1">
                <a:solidFill>
                  <a:srgbClr val="3B41F1"/>
                </a:solidFill>
              </a:rPr>
              <a:t>like</a:t>
            </a:r>
            <a:r>
              <a:rPr lang="fr-FR" b="1" dirty="0">
                <a:solidFill>
                  <a:srgbClr val="3B41F1"/>
                </a:solidFill>
              </a:rPr>
              <a:t> </a:t>
            </a:r>
            <a:r>
              <a:rPr lang="fr-FR" b="1" dirty="0" err="1">
                <a:solidFill>
                  <a:srgbClr val="3B41F1"/>
                </a:solidFill>
              </a:rPr>
              <a:t>God</a:t>
            </a:r>
            <a:r>
              <a:rPr lang="fr-FR" b="1" dirty="0">
                <a:solidFill>
                  <a:srgbClr val="3B41F1"/>
                </a:solidFill>
              </a:rPr>
              <a:t> and saints ? </a:t>
            </a:r>
          </a:p>
          <a:p>
            <a:pPr lvl="1">
              <a:buFont typeface="Symbol" pitchFamily="2" charset="2"/>
              <a:buChar char="Þ"/>
            </a:pPr>
            <a:r>
              <a:rPr lang="fr-FR" dirty="0" err="1"/>
              <a:t>Hagiographical</a:t>
            </a:r>
            <a:r>
              <a:rPr lang="fr-FR" dirty="0"/>
              <a:t> </a:t>
            </a:r>
            <a:r>
              <a:rPr lang="fr-FR" dirty="0" err="1"/>
              <a:t>texts</a:t>
            </a:r>
            <a:r>
              <a:rPr lang="fr-FR" dirty="0"/>
              <a:t>, </a:t>
            </a:r>
            <a:r>
              <a:rPr lang="fr-FR" dirty="0" err="1"/>
              <a:t>medieval</a:t>
            </a:r>
            <a:r>
              <a:rPr lang="fr-FR" dirty="0"/>
              <a:t> </a:t>
            </a:r>
            <a:r>
              <a:rPr lang="fr-FR" dirty="0" err="1"/>
              <a:t>chronicles</a:t>
            </a:r>
            <a:r>
              <a:rPr lang="fr-FR" dirty="0"/>
              <a:t>… = the world of 11th c. Milan </a:t>
            </a:r>
            <a:r>
              <a:rPr lang="fr-FR" dirty="0" err="1"/>
              <a:t>is</a:t>
            </a:r>
            <a:r>
              <a:rPr lang="fr-FR" dirty="0"/>
              <a:t> a world </a:t>
            </a:r>
            <a:r>
              <a:rPr lang="fr-FR" dirty="0" err="1"/>
              <a:t>where</a:t>
            </a:r>
            <a:r>
              <a:rPr lang="fr-FR" dirty="0"/>
              <a:t> </a:t>
            </a:r>
            <a:r>
              <a:rPr lang="fr-FR" dirty="0" err="1"/>
              <a:t>God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an active agent</a:t>
            </a:r>
          </a:p>
        </p:txBody>
      </p:sp>
    </p:spTree>
    <p:extLst>
      <p:ext uri="{BB962C8B-B14F-4D97-AF65-F5344CB8AC3E}">
        <p14:creationId xmlns:p14="http://schemas.microsoft.com/office/powerpoint/2010/main" val="1348193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ECE5CF-4590-014C-9869-21350EFACE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846" y="1"/>
            <a:ext cx="11177954" cy="1690688"/>
          </a:xfrm>
        </p:spPr>
        <p:txBody>
          <a:bodyPr/>
          <a:lstStyle/>
          <a:p>
            <a:r>
              <a:rPr lang="fr-FR" b="1" dirty="0">
                <a:solidFill>
                  <a:srgbClr val="A72CE6"/>
                </a:solidFill>
              </a:rPr>
              <a:t>A </a:t>
            </a:r>
            <a:r>
              <a:rPr lang="fr-FR" b="1" dirty="0" err="1">
                <a:solidFill>
                  <a:srgbClr val="A72CE6"/>
                </a:solidFill>
              </a:rPr>
              <a:t>relational</a:t>
            </a:r>
            <a:r>
              <a:rPr lang="fr-FR" b="1" dirty="0">
                <a:solidFill>
                  <a:srgbClr val="A72CE6"/>
                </a:solidFill>
              </a:rPr>
              <a:t> </a:t>
            </a:r>
            <a:r>
              <a:rPr lang="fr-FR" b="1" dirty="0" err="1">
                <a:solidFill>
                  <a:srgbClr val="A72CE6"/>
                </a:solidFill>
              </a:rPr>
              <a:t>view</a:t>
            </a:r>
            <a:r>
              <a:rPr lang="fr-FR" b="1" dirty="0">
                <a:solidFill>
                  <a:srgbClr val="A72CE6"/>
                </a:solidFill>
              </a:rPr>
              <a:t> of </a:t>
            </a:r>
            <a:r>
              <a:rPr lang="fr-FR" b="1" dirty="0" err="1">
                <a:solidFill>
                  <a:srgbClr val="A72CE6"/>
                </a:solidFill>
              </a:rPr>
              <a:t>agency</a:t>
            </a:r>
            <a:r>
              <a:rPr lang="fr-FR" b="1" dirty="0">
                <a:solidFill>
                  <a:srgbClr val="A72CE6"/>
                </a:solidFill>
              </a:rPr>
              <a:t> (&lt; J. </a:t>
            </a:r>
            <a:r>
              <a:rPr lang="fr-FR" b="1" dirty="0" err="1">
                <a:solidFill>
                  <a:srgbClr val="A72CE6"/>
                </a:solidFill>
              </a:rPr>
              <a:t>Robb</a:t>
            </a:r>
            <a:r>
              <a:rPr lang="fr-FR" b="1" dirty="0">
                <a:solidFill>
                  <a:srgbClr val="A72CE6"/>
                </a:solidFill>
              </a:rPr>
              <a:t>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C31C2B7-ACE1-EA42-87CF-F0480483B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0823" y="1441938"/>
            <a:ext cx="11280886" cy="5429917"/>
          </a:xfrm>
        </p:spPr>
        <p:txBody>
          <a:bodyPr>
            <a:normAutofit fontScale="77500" lnSpcReduction="20000"/>
          </a:bodyPr>
          <a:lstStyle/>
          <a:p>
            <a:r>
              <a:rPr lang="fr-CA" dirty="0">
                <a:solidFill>
                  <a:srgbClr val="A72CE6"/>
                </a:solidFill>
              </a:rPr>
              <a:t> </a:t>
            </a:r>
            <a:r>
              <a:rPr lang="fr-CA" b="1" dirty="0">
                <a:solidFill>
                  <a:srgbClr val="A72CE6"/>
                </a:solidFill>
              </a:rPr>
              <a:t>John </a:t>
            </a:r>
            <a:r>
              <a:rPr lang="fr-CA" b="1" dirty="0" err="1">
                <a:solidFill>
                  <a:srgbClr val="A72CE6"/>
                </a:solidFill>
              </a:rPr>
              <a:t>Robb</a:t>
            </a:r>
            <a:r>
              <a:rPr lang="fr-CA" b="1" dirty="0">
                <a:solidFill>
                  <a:srgbClr val="A72CE6"/>
                </a:solidFill>
              </a:rPr>
              <a:t> (2010) ‘Beyond </a:t>
            </a:r>
            <a:r>
              <a:rPr lang="fr-CA" b="1" dirty="0" err="1">
                <a:solidFill>
                  <a:srgbClr val="A72CE6"/>
                </a:solidFill>
              </a:rPr>
              <a:t>agency</a:t>
            </a:r>
            <a:r>
              <a:rPr lang="fr-CA" b="1" dirty="0">
                <a:solidFill>
                  <a:srgbClr val="A72CE6"/>
                </a:solidFill>
              </a:rPr>
              <a:t>’, Wor</a:t>
            </a:r>
            <a:r>
              <a:rPr lang="fr-CA" b="1" i="1" dirty="0">
                <a:solidFill>
                  <a:srgbClr val="A72CE6"/>
                </a:solidFill>
              </a:rPr>
              <a:t>ld </a:t>
            </a:r>
            <a:r>
              <a:rPr lang="fr-CA" b="1" i="1" dirty="0" err="1">
                <a:solidFill>
                  <a:srgbClr val="A72CE6"/>
                </a:solidFill>
              </a:rPr>
              <a:t>Archaeology</a:t>
            </a:r>
            <a:r>
              <a:rPr lang="fr-CA" b="1" i="1" dirty="0">
                <a:solidFill>
                  <a:srgbClr val="A72CE6"/>
                </a:solidFill>
              </a:rPr>
              <a:t>, </a:t>
            </a:r>
            <a:r>
              <a:rPr lang="fr-CA" b="1" dirty="0">
                <a:solidFill>
                  <a:srgbClr val="A72CE6"/>
                </a:solidFill>
              </a:rPr>
              <a:t>42:4, 493-520:</a:t>
            </a:r>
          </a:p>
          <a:p>
            <a:r>
              <a:rPr lang="fr-CA" dirty="0"/>
              <a:t>‘Social </a:t>
            </a:r>
            <a:r>
              <a:rPr lang="fr-CA" dirty="0" err="1"/>
              <a:t>systems</a:t>
            </a:r>
            <a:r>
              <a:rPr lang="fr-CA" dirty="0"/>
              <a:t> </a:t>
            </a:r>
            <a:r>
              <a:rPr lang="fr-CA" dirty="0" err="1"/>
              <a:t>form</a:t>
            </a:r>
            <a:r>
              <a:rPr lang="fr-CA" dirty="0"/>
              <a:t> </a:t>
            </a:r>
            <a:r>
              <a:rPr lang="fr-CA" dirty="0" err="1"/>
              <a:t>specific</a:t>
            </a:r>
            <a:r>
              <a:rPr lang="fr-CA" dirty="0"/>
              <a:t> </a:t>
            </a:r>
            <a:r>
              <a:rPr lang="fr-CA" dirty="0" err="1"/>
              <a:t>kinds</a:t>
            </a:r>
            <a:r>
              <a:rPr lang="fr-CA" dirty="0"/>
              <a:t> of </a:t>
            </a:r>
            <a:r>
              <a:rPr lang="fr-CA" dirty="0" err="1"/>
              <a:t>persons</a:t>
            </a:r>
            <a:r>
              <a:rPr lang="fr-CA" dirty="0"/>
              <a:t>, arrange </a:t>
            </a:r>
            <a:r>
              <a:rPr lang="fr-CA" dirty="0" err="1"/>
              <a:t>them</a:t>
            </a:r>
            <a:r>
              <a:rPr lang="fr-CA" dirty="0"/>
              <a:t> in social relations and </a:t>
            </a:r>
            <a:r>
              <a:rPr lang="fr-CA" dirty="0" err="1"/>
              <a:t>provide</a:t>
            </a:r>
            <a:r>
              <a:rPr lang="fr-CA" dirty="0"/>
              <a:t> </a:t>
            </a:r>
            <a:r>
              <a:rPr lang="fr-CA" dirty="0" err="1"/>
              <a:t>them</a:t>
            </a:r>
            <a:r>
              <a:rPr lang="fr-CA" dirty="0"/>
              <a:t> </a:t>
            </a:r>
            <a:r>
              <a:rPr lang="fr-CA" dirty="0" err="1"/>
              <a:t>with</a:t>
            </a:r>
            <a:r>
              <a:rPr lang="fr-CA" dirty="0"/>
              <a:t> </a:t>
            </a:r>
            <a:r>
              <a:rPr lang="fr-CA" dirty="0" err="1"/>
              <a:t>resources</a:t>
            </a:r>
            <a:r>
              <a:rPr lang="fr-CA" dirty="0"/>
              <a:t> and options for action. ’</a:t>
            </a:r>
          </a:p>
          <a:p>
            <a:r>
              <a:rPr lang="fr-CA" dirty="0"/>
              <a:t>‘</a:t>
            </a:r>
            <a:r>
              <a:rPr lang="fr-CA" dirty="0" err="1"/>
              <a:t>Moreover</a:t>
            </a:r>
            <a:r>
              <a:rPr lang="fr-CA" dirty="0"/>
              <a:t>, power </a:t>
            </a:r>
            <a:r>
              <a:rPr lang="fr-CA" dirty="0" err="1"/>
              <a:t>is</a:t>
            </a:r>
            <a:r>
              <a:rPr lang="fr-CA" dirty="0"/>
              <a:t> not </a:t>
            </a:r>
            <a:r>
              <a:rPr lang="fr-CA" dirty="0" err="1"/>
              <a:t>possessed</a:t>
            </a:r>
            <a:r>
              <a:rPr lang="fr-CA" dirty="0"/>
              <a:t> […]; </a:t>
            </a:r>
            <a:r>
              <a:rPr lang="fr-CA" dirty="0" err="1"/>
              <a:t>it</a:t>
            </a:r>
            <a:r>
              <a:rPr lang="fr-CA" dirty="0"/>
              <a:t> </a:t>
            </a:r>
            <a:r>
              <a:rPr lang="fr-CA" dirty="0" err="1"/>
              <a:t>creates</a:t>
            </a:r>
            <a:r>
              <a:rPr lang="fr-CA" dirty="0"/>
              <a:t> people; </a:t>
            </a:r>
            <a:r>
              <a:rPr lang="fr-CA" dirty="0" err="1"/>
              <a:t>our</a:t>
            </a:r>
            <a:r>
              <a:rPr lang="fr-CA" dirty="0"/>
              <a:t> </a:t>
            </a:r>
            <a:r>
              <a:rPr lang="fr-CA" dirty="0" err="1"/>
              <a:t>desires</a:t>
            </a:r>
            <a:r>
              <a:rPr lang="fr-CA" dirty="0"/>
              <a:t>, </a:t>
            </a:r>
            <a:r>
              <a:rPr lang="fr-CA" dirty="0" err="1"/>
              <a:t>responses</a:t>
            </a:r>
            <a:r>
              <a:rPr lang="fr-CA" dirty="0"/>
              <a:t> and </a:t>
            </a:r>
            <a:r>
              <a:rPr lang="fr-CA" dirty="0" err="1"/>
              <a:t>strategies</a:t>
            </a:r>
            <a:r>
              <a:rPr lang="fr-CA" dirty="0"/>
              <a:t> </a:t>
            </a:r>
            <a:r>
              <a:rPr lang="fr-CA" dirty="0" err="1"/>
              <a:t>derive</a:t>
            </a:r>
            <a:r>
              <a:rPr lang="fr-CA" dirty="0"/>
              <a:t> </a:t>
            </a:r>
            <a:r>
              <a:rPr lang="fr-CA" dirty="0" err="1"/>
              <a:t>from</a:t>
            </a:r>
            <a:r>
              <a:rPr lang="fr-CA" dirty="0"/>
              <a:t> a </a:t>
            </a:r>
            <a:r>
              <a:rPr lang="fr-CA" dirty="0" err="1"/>
              <a:t>particular</a:t>
            </a:r>
            <a:r>
              <a:rPr lang="fr-CA" dirty="0"/>
              <a:t> cultural </a:t>
            </a:r>
            <a:r>
              <a:rPr lang="fr-CA" dirty="0" err="1"/>
              <a:t>historical</a:t>
            </a:r>
            <a:r>
              <a:rPr lang="fr-CA" dirty="0"/>
              <a:t> </a:t>
            </a:r>
            <a:r>
              <a:rPr lang="fr-CA" dirty="0" err="1"/>
              <a:t>order</a:t>
            </a:r>
            <a:r>
              <a:rPr lang="fr-CA" dirty="0"/>
              <a:t> </a:t>
            </a:r>
            <a:r>
              <a:rPr lang="fr-CA" dirty="0" err="1"/>
              <a:t>which</a:t>
            </a:r>
            <a:r>
              <a:rPr lang="fr-CA" dirty="0"/>
              <a:t> as natives </a:t>
            </a:r>
            <a:r>
              <a:rPr lang="fr-CA" dirty="0" err="1"/>
              <a:t>we</a:t>
            </a:r>
            <a:r>
              <a:rPr lang="fr-CA" dirty="0"/>
              <a:t> </a:t>
            </a:r>
            <a:r>
              <a:rPr lang="fr-CA" dirty="0" err="1"/>
              <a:t>never</a:t>
            </a:r>
            <a:r>
              <a:rPr lang="fr-CA" dirty="0"/>
              <a:t> </a:t>
            </a:r>
            <a:r>
              <a:rPr lang="fr-CA" dirty="0" err="1"/>
              <a:t>see</a:t>
            </a:r>
            <a:r>
              <a:rPr lang="fr-CA" dirty="0"/>
              <a:t> in </a:t>
            </a:r>
            <a:r>
              <a:rPr lang="fr-CA" dirty="0" err="1"/>
              <a:t>its</a:t>
            </a:r>
            <a:r>
              <a:rPr lang="fr-CA" dirty="0"/>
              <a:t> </a:t>
            </a:r>
            <a:r>
              <a:rPr lang="fr-CA" dirty="0" err="1"/>
              <a:t>totality</a:t>
            </a:r>
            <a:r>
              <a:rPr lang="fr-CA" dirty="0"/>
              <a:t>.’</a:t>
            </a:r>
          </a:p>
          <a:p>
            <a:pPr marL="0" indent="0">
              <a:buNone/>
            </a:pPr>
            <a:r>
              <a:rPr lang="fr-CA" dirty="0"/>
              <a:t>=&gt; </a:t>
            </a:r>
            <a:r>
              <a:rPr lang="fr-CA" b="1" dirty="0">
                <a:solidFill>
                  <a:srgbClr val="3B41F1"/>
                </a:solidFill>
              </a:rPr>
              <a:t>’</a:t>
            </a:r>
            <a:r>
              <a:rPr lang="fr-CA" b="1" dirty="0" err="1">
                <a:solidFill>
                  <a:srgbClr val="3B41F1"/>
                </a:solidFill>
              </a:rPr>
              <a:t>agency</a:t>
            </a:r>
            <a:r>
              <a:rPr lang="fr-CA" b="1" dirty="0">
                <a:solidFill>
                  <a:srgbClr val="3B41F1"/>
                </a:solidFill>
              </a:rPr>
              <a:t> </a:t>
            </a:r>
            <a:r>
              <a:rPr lang="fr-CA" b="1" dirty="0" err="1">
                <a:solidFill>
                  <a:srgbClr val="3B41F1"/>
                </a:solidFill>
              </a:rPr>
              <a:t>is</a:t>
            </a:r>
            <a:r>
              <a:rPr lang="fr-CA" b="1" dirty="0">
                <a:solidFill>
                  <a:srgbClr val="3B41F1"/>
                </a:solidFill>
              </a:rPr>
              <a:t> not </a:t>
            </a:r>
            <a:r>
              <a:rPr lang="fr-CA" b="1" dirty="0" err="1">
                <a:solidFill>
                  <a:srgbClr val="3B41F1"/>
                </a:solidFill>
              </a:rPr>
              <a:t>characteristic</a:t>
            </a:r>
            <a:r>
              <a:rPr lang="fr-CA" b="1" dirty="0">
                <a:solidFill>
                  <a:srgbClr val="3B41F1"/>
                </a:solidFill>
              </a:rPr>
              <a:t> of </a:t>
            </a:r>
            <a:r>
              <a:rPr lang="fr-CA" b="1" dirty="0" err="1">
                <a:solidFill>
                  <a:srgbClr val="3B41F1"/>
                </a:solidFill>
              </a:rPr>
              <a:t>individuals</a:t>
            </a:r>
            <a:r>
              <a:rPr lang="fr-CA" b="1" dirty="0">
                <a:solidFill>
                  <a:srgbClr val="3B41F1"/>
                </a:solidFill>
              </a:rPr>
              <a:t> but of </a:t>
            </a:r>
            <a:r>
              <a:rPr lang="fr-CA" b="1" i="1" dirty="0" err="1">
                <a:solidFill>
                  <a:srgbClr val="3B41F1"/>
                </a:solidFill>
              </a:rPr>
              <a:t>relationships</a:t>
            </a:r>
            <a:r>
              <a:rPr lang="fr-CA" b="1" dirty="0">
                <a:solidFill>
                  <a:srgbClr val="3B41F1"/>
                </a:solidFill>
              </a:rPr>
              <a:t>’; </a:t>
            </a:r>
          </a:p>
          <a:p>
            <a:pPr marL="0" indent="0">
              <a:buNone/>
            </a:pPr>
            <a:r>
              <a:rPr lang="fr-CA" b="1" dirty="0">
                <a:solidFill>
                  <a:srgbClr val="3B41F1"/>
                </a:solidFill>
              </a:rPr>
              <a:t>= </a:t>
            </a:r>
            <a:r>
              <a:rPr lang="fr-CA" dirty="0" err="1">
                <a:solidFill>
                  <a:srgbClr val="3B41F1"/>
                </a:solidFill>
              </a:rPr>
              <a:t>it</a:t>
            </a:r>
            <a:r>
              <a:rPr lang="fr-CA" dirty="0">
                <a:solidFill>
                  <a:srgbClr val="3B41F1"/>
                </a:solidFill>
              </a:rPr>
              <a:t> has to </a:t>
            </a:r>
            <a:r>
              <a:rPr lang="fr-CA" dirty="0" err="1">
                <a:solidFill>
                  <a:srgbClr val="3B41F1"/>
                </a:solidFill>
              </a:rPr>
              <a:t>be</a:t>
            </a:r>
            <a:r>
              <a:rPr lang="fr-CA" dirty="0">
                <a:solidFill>
                  <a:srgbClr val="3B41F1"/>
                </a:solidFill>
              </a:rPr>
              <a:t> </a:t>
            </a:r>
            <a:r>
              <a:rPr lang="fr-CA" b="1" dirty="0" err="1">
                <a:solidFill>
                  <a:srgbClr val="3B41F1"/>
                </a:solidFill>
              </a:rPr>
              <a:t>defined</a:t>
            </a:r>
            <a:r>
              <a:rPr lang="fr-CA" b="1" dirty="0">
                <a:solidFill>
                  <a:srgbClr val="3B41F1"/>
                </a:solidFill>
              </a:rPr>
              <a:t> </a:t>
            </a:r>
            <a:r>
              <a:rPr lang="fr-CA" b="1" dirty="0" err="1">
                <a:solidFill>
                  <a:srgbClr val="3B41F1"/>
                </a:solidFill>
              </a:rPr>
              <a:t>within</a:t>
            </a:r>
            <a:r>
              <a:rPr lang="fr-CA" b="1" dirty="0">
                <a:solidFill>
                  <a:srgbClr val="3B41F1"/>
                </a:solidFill>
              </a:rPr>
              <a:t> </a:t>
            </a:r>
            <a:r>
              <a:rPr lang="fr-CA" b="1" dirty="0" err="1">
                <a:solidFill>
                  <a:srgbClr val="3B41F1"/>
                </a:solidFill>
              </a:rPr>
              <a:t>particular</a:t>
            </a:r>
            <a:r>
              <a:rPr lang="fr-CA" b="1" dirty="0">
                <a:solidFill>
                  <a:srgbClr val="3B41F1"/>
                </a:solidFill>
              </a:rPr>
              <a:t> </a:t>
            </a:r>
            <a:r>
              <a:rPr lang="fr-CA" b="1" dirty="0" err="1">
                <a:solidFill>
                  <a:srgbClr val="3B41F1"/>
                </a:solidFill>
              </a:rPr>
              <a:t>historical</a:t>
            </a:r>
            <a:r>
              <a:rPr lang="fr-CA" b="1" dirty="0">
                <a:solidFill>
                  <a:srgbClr val="3B41F1"/>
                </a:solidFill>
              </a:rPr>
              <a:t> settings</a:t>
            </a:r>
            <a:r>
              <a:rPr lang="fr-CA" dirty="0">
                <a:solidFill>
                  <a:srgbClr val="3B41F1"/>
                </a:solidFill>
              </a:rPr>
              <a:t>. </a:t>
            </a:r>
            <a:r>
              <a:rPr lang="fr-CA" dirty="0">
                <a:solidFill>
                  <a:srgbClr val="3B41F1"/>
                </a:solidFill>
                <a:sym typeface="Wingdings" pitchFamily="2" charset="2"/>
              </a:rPr>
              <a:t> for me, </a:t>
            </a:r>
            <a:r>
              <a:rPr lang="fr-CA" dirty="0" err="1">
                <a:solidFill>
                  <a:srgbClr val="3B41F1"/>
                </a:solidFill>
                <a:sym typeface="Wingdings" pitchFamily="2" charset="2"/>
              </a:rPr>
              <a:t>various</a:t>
            </a:r>
            <a:r>
              <a:rPr lang="fr-CA" dirty="0">
                <a:solidFill>
                  <a:srgbClr val="3B41F1"/>
                </a:solidFill>
                <a:sym typeface="Wingdings" pitchFamily="2" charset="2"/>
              </a:rPr>
              <a:t> </a:t>
            </a:r>
            <a:r>
              <a:rPr lang="fr-CA" b="1" dirty="0" err="1">
                <a:solidFill>
                  <a:srgbClr val="3B41F1"/>
                </a:solidFill>
                <a:sym typeface="Wingdings" pitchFamily="2" charset="2"/>
              </a:rPr>
              <a:t>repertories</a:t>
            </a:r>
            <a:r>
              <a:rPr lang="fr-CA" b="1" dirty="0">
                <a:solidFill>
                  <a:srgbClr val="3B41F1"/>
                </a:solidFill>
                <a:sym typeface="Wingdings" pitchFamily="2" charset="2"/>
              </a:rPr>
              <a:t> of action</a:t>
            </a:r>
            <a:endParaRPr lang="fr-CA" dirty="0">
              <a:solidFill>
                <a:srgbClr val="3B41F1"/>
              </a:solidFill>
            </a:endParaRPr>
          </a:p>
          <a:p>
            <a:pPr marL="0" indent="0">
              <a:buNone/>
            </a:pPr>
            <a:r>
              <a:rPr lang="fr-CA" dirty="0">
                <a:solidFill>
                  <a:srgbClr val="3B41F1"/>
                </a:solidFill>
              </a:rPr>
              <a:t>=&gt;&gt; </a:t>
            </a:r>
            <a:r>
              <a:rPr lang="fr-CA" dirty="0" err="1">
                <a:solidFill>
                  <a:srgbClr val="3B41F1"/>
                </a:solidFill>
              </a:rPr>
              <a:t>this</a:t>
            </a:r>
            <a:r>
              <a:rPr lang="fr-CA" dirty="0">
                <a:solidFill>
                  <a:srgbClr val="3B41F1"/>
                </a:solidFill>
              </a:rPr>
              <a:t> </a:t>
            </a:r>
            <a:r>
              <a:rPr lang="fr-CA" dirty="0" err="1">
                <a:solidFill>
                  <a:srgbClr val="3B41F1"/>
                </a:solidFill>
              </a:rPr>
              <a:t>helps</a:t>
            </a:r>
            <a:r>
              <a:rPr lang="fr-CA" dirty="0">
                <a:solidFill>
                  <a:srgbClr val="3B41F1"/>
                </a:solidFill>
              </a:rPr>
              <a:t> to « </a:t>
            </a:r>
            <a:r>
              <a:rPr lang="fr-CA" b="1" dirty="0" err="1">
                <a:solidFill>
                  <a:srgbClr val="3B41F1"/>
                </a:solidFill>
              </a:rPr>
              <a:t>appropriate</a:t>
            </a:r>
            <a:r>
              <a:rPr lang="fr-CA" b="1" dirty="0">
                <a:solidFill>
                  <a:srgbClr val="3B41F1"/>
                </a:solidFill>
              </a:rPr>
              <a:t> » the notion of </a:t>
            </a:r>
            <a:r>
              <a:rPr lang="fr-CA" b="1" i="1" dirty="0" err="1">
                <a:solidFill>
                  <a:srgbClr val="3B41F1"/>
                </a:solidFill>
              </a:rPr>
              <a:t>agency</a:t>
            </a:r>
            <a:r>
              <a:rPr lang="fr-CA" b="1" dirty="0">
                <a:solidFill>
                  <a:srgbClr val="3B41F1"/>
                </a:solidFill>
              </a:rPr>
              <a:t> </a:t>
            </a:r>
            <a:r>
              <a:rPr lang="fr-CA" dirty="0">
                <a:solidFill>
                  <a:srgbClr val="3B41F1"/>
                </a:solidFill>
              </a:rPr>
              <a:t>in </a:t>
            </a:r>
            <a:r>
              <a:rPr lang="fr-CA" dirty="0" err="1">
                <a:solidFill>
                  <a:srgbClr val="3B41F1"/>
                </a:solidFill>
              </a:rPr>
              <a:t>whatever</a:t>
            </a:r>
            <a:r>
              <a:rPr lang="fr-CA" dirty="0">
                <a:solidFill>
                  <a:srgbClr val="3B41F1"/>
                </a:solidFill>
              </a:rPr>
              <a:t> </a:t>
            </a:r>
            <a:r>
              <a:rPr lang="fr-CA" dirty="0" err="1">
                <a:solidFill>
                  <a:srgbClr val="3B41F1"/>
                </a:solidFill>
              </a:rPr>
              <a:t>context</a:t>
            </a:r>
            <a:r>
              <a:rPr lang="fr-CA" dirty="0">
                <a:solidFill>
                  <a:srgbClr val="3B41F1"/>
                </a:solidFill>
              </a:rPr>
              <a:t>.</a:t>
            </a:r>
          </a:p>
          <a:p>
            <a:pPr marL="0" indent="0">
              <a:buNone/>
            </a:pPr>
            <a:r>
              <a:rPr lang="fr-CA" dirty="0" err="1"/>
              <a:t>Especially</a:t>
            </a:r>
            <a:r>
              <a:rPr lang="fr-CA" dirty="0"/>
              <a:t> as actions do </a:t>
            </a:r>
            <a:r>
              <a:rPr lang="fr-CA" dirty="0" err="1"/>
              <a:t>always</a:t>
            </a:r>
            <a:r>
              <a:rPr lang="fr-CA" dirty="0"/>
              <a:t> </a:t>
            </a:r>
            <a:r>
              <a:rPr lang="fr-CA" dirty="0" err="1"/>
              <a:t>involve</a:t>
            </a:r>
            <a:r>
              <a:rPr lang="fr-CA" dirty="0"/>
              <a:t> </a:t>
            </a:r>
            <a:r>
              <a:rPr lang="fr-CA" dirty="0" err="1"/>
              <a:t>other</a:t>
            </a:r>
            <a:r>
              <a:rPr lang="fr-CA" dirty="0"/>
              <a:t> people ; </a:t>
            </a:r>
            <a:r>
              <a:rPr lang="fr-CA" dirty="0" err="1"/>
              <a:t>they</a:t>
            </a:r>
            <a:r>
              <a:rPr lang="fr-CA" dirty="0"/>
              <a:t> </a:t>
            </a:r>
            <a:r>
              <a:rPr lang="fr-CA" dirty="0" err="1"/>
              <a:t>depend</a:t>
            </a:r>
            <a:r>
              <a:rPr lang="fr-CA" dirty="0"/>
              <a:t> on social </a:t>
            </a:r>
            <a:r>
              <a:rPr lang="fr-CA" dirty="0" err="1"/>
              <a:t>contexts</a:t>
            </a:r>
            <a:r>
              <a:rPr lang="fr-CA" dirty="0"/>
              <a:t> and on institutions: </a:t>
            </a:r>
          </a:p>
          <a:p>
            <a:pPr marL="0" indent="0">
              <a:buNone/>
            </a:pPr>
            <a:r>
              <a:rPr lang="fr-CA" dirty="0"/>
              <a:t>‘A key </a:t>
            </a:r>
            <a:r>
              <a:rPr lang="fr-CA" dirty="0" err="1"/>
              <a:t>parameter</a:t>
            </a:r>
            <a:r>
              <a:rPr lang="fr-CA" dirty="0"/>
              <a:t> of how people </a:t>
            </a:r>
            <a:r>
              <a:rPr lang="fr-CA" dirty="0" err="1"/>
              <a:t>construct</a:t>
            </a:r>
            <a:r>
              <a:rPr lang="fr-CA" dirty="0"/>
              <a:t> </a:t>
            </a:r>
            <a:r>
              <a:rPr lang="fr-CA" dirty="0" err="1"/>
              <a:t>their</a:t>
            </a:r>
            <a:r>
              <a:rPr lang="fr-CA" dirty="0"/>
              <a:t> </a:t>
            </a:r>
            <a:r>
              <a:rPr lang="fr-CA" dirty="0" err="1"/>
              <a:t>agency</a:t>
            </a:r>
            <a:r>
              <a:rPr lang="fr-CA" dirty="0"/>
              <a:t> in a </a:t>
            </a:r>
            <a:r>
              <a:rPr lang="fr-CA" dirty="0" err="1"/>
              <a:t>given</a:t>
            </a:r>
            <a:r>
              <a:rPr lang="fr-CA" dirty="0"/>
              <a:t> situation </a:t>
            </a:r>
            <a:r>
              <a:rPr lang="fr-CA" dirty="0" err="1"/>
              <a:t>is</a:t>
            </a:r>
            <a:r>
              <a:rPr lang="fr-CA" dirty="0"/>
              <a:t> </a:t>
            </a:r>
            <a:r>
              <a:rPr lang="fr-CA" dirty="0" err="1"/>
              <a:t>their</a:t>
            </a:r>
            <a:r>
              <a:rPr lang="fr-CA" dirty="0"/>
              <a:t> </a:t>
            </a:r>
            <a:r>
              <a:rPr lang="fr-CA" dirty="0" err="1"/>
              <a:t>understanding</a:t>
            </a:r>
            <a:r>
              <a:rPr lang="fr-CA" dirty="0"/>
              <a:t> of the relations </a:t>
            </a:r>
            <a:r>
              <a:rPr lang="fr-CA" dirty="0" err="1"/>
              <a:t>with</a:t>
            </a:r>
            <a:r>
              <a:rPr lang="fr-CA" dirty="0"/>
              <a:t> </a:t>
            </a:r>
            <a:r>
              <a:rPr lang="fr-CA" dirty="0" err="1"/>
              <a:t>others</a:t>
            </a:r>
            <a:r>
              <a:rPr lang="fr-CA" dirty="0"/>
              <a:t> »</a:t>
            </a:r>
          </a:p>
          <a:p>
            <a:pPr>
              <a:buFont typeface="Wingdings" pitchFamily="2" charset="2"/>
              <a:buChar char="à"/>
            </a:pPr>
            <a:r>
              <a:rPr lang="fr-CA" dirty="0">
                <a:sym typeface="Wingdings" pitchFamily="2" charset="2"/>
              </a:rPr>
              <a:t>In </a:t>
            </a:r>
            <a:r>
              <a:rPr lang="fr-CA" dirty="0" err="1">
                <a:sym typeface="Wingdings" pitchFamily="2" charset="2"/>
              </a:rPr>
              <a:t>this</a:t>
            </a:r>
            <a:r>
              <a:rPr lang="fr-CA" dirty="0">
                <a:sym typeface="Wingdings" pitchFamily="2" charset="2"/>
              </a:rPr>
              <a:t> </a:t>
            </a:r>
            <a:r>
              <a:rPr lang="fr-CA" dirty="0" err="1">
                <a:sym typeface="Wingdings" pitchFamily="2" charset="2"/>
              </a:rPr>
              <a:t>sense</a:t>
            </a:r>
            <a:r>
              <a:rPr lang="fr-CA" dirty="0">
                <a:sym typeface="Wingdings" pitchFamily="2" charset="2"/>
              </a:rPr>
              <a:t>, </a:t>
            </a:r>
            <a:r>
              <a:rPr lang="fr-CA" dirty="0" err="1">
                <a:sym typeface="Wingdings" pitchFamily="2" charset="2"/>
              </a:rPr>
              <a:t>both</a:t>
            </a:r>
            <a:r>
              <a:rPr lang="fr-CA" dirty="0">
                <a:sym typeface="Wingdings" pitchFamily="2" charset="2"/>
              </a:rPr>
              <a:t> </a:t>
            </a:r>
            <a:r>
              <a:rPr lang="fr-CA" dirty="0" err="1">
                <a:sym typeface="Wingdings" pitchFamily="2" charset="2"/>
              </a:rPr>
              <a:t>God</a:t>
            </a:r>
            <a:r>
              <a:rPr lang="fr-CA" dirty="0">
                <a:sym typeface="Wingdings" pitchFamily="2" charset="2"/>
              </a:rPr>
              <a:t> and </a:t>
            </a:r>
            <a:r>
              <a:rPr lang="fr-CA" dirty="0" err="1">
                <a:sym typeface="Wingdings" pitchFamily="2" charset="2"/>
              </a:rPr>
              <a:t>his</a:t>
            </a:r>
            <a:r>
              <a:rPr lang="fr-CA" dirty="0">
                <a:sym typeface="Wingdings" pitchFamily="2" charset="2"/>
              </a:rPr>
              <a:t> saints and collective </a:t>
            </a:r>
            <a:r>
              <a:rPr lang="fr-CA" dirty="0" err="1">
                <a:sym typeface="Wingdings" pitchFamily="2" charset="2"/>
              </a:rPr>
              <a:t>entitites</a:t>
            </a:r>
            <a:r>
              <a:rPr lang="fr-CA" dirty="0">
                <a:sym typeface="Wingdings" pitchFamily="2" charset="2"/>
              </a:rPr>
              <a:t> </a:t>
            </a:r>
            <a:r>
              <a:rPr lang="fr-CA" dirty="0" err="1">
                <a:sym typeface="Wingdings" pitchFamily="2" charset="2"/>
              </a:rPr>
              <a:t>can</a:t>
            </a:r>
            <a:r>
              <a:rPr lang="fr-CA" dirty="0">
                <a:sym typeface="Wingdings" pitchFamily="2" charset="2"/>
              </a:rPr>
              <a:t> </a:t>
            </a:r>
            <a:r>
              <a:rPr lang="fr-CA" dirty="0" err="1">
                <a:sym typeface="Wingdings" pitchFamily="2" charset="2"/>
              </a:rPr>
              <a:t>be</a:t>
            </a:r>
            <a:r>
              <a:rPr lang="fr-CA" dirty="0">
                <a:sym typeface="Wingdings" pitchFamily="2" charset="2"/>
              </a:rPr>
              <a:t> </a:t>
            </a:r>
            <a:r>
              <a:rPr lang="fr-CA" dirty="0" err="1">
                <a:sym typeface="Wingdings" pitchFamily="2" charset="2"/>
              </a:rPr>
              <a:t>attributed</a:t>
            </a:r>
            <a:r>
              <a:rPr lang="fr-CA" dirty="0">
                <a:sym typeface="Wingdings" pitchFamily="2" charset="2"/>
              </a:rPr>
              <a:t> </a:t>
            </a:r>
            <a:r>
              <a:rPr lang="fr-CA" dirty="0" err="1">
                <a:sym typeface="Wingdings" pitchFamily="2" charset="2"/>
              </a:rPr>
              <a:t>agency</a:t>
            </a:r>
            <a:r>
              <a:rPr lang="fr-CA" dirty="0">
                <a:sym typeface="Wingdings" pitchFamily="2" charset="2"/>
              </a:rPr>
              <a:t>.</a:t>
            </a:r>
          </a:p>
          <a:p>
            <a:pPr>
              <a:buFont typeface="Wingdings" pitchFamily="2" charset="2"/>
              <a:buChar char="à"/>
            </a:pPr>
            <a:r>
              <a:rPr lang="fr-CA" dirty="0">
                <a:sym typeface="Wingdings" pitchFamily="2" charset="2"/>
              </a:rPr>
              <a:t>In </a:t>
            </a:r>
            <a:r>
              <a:rPr lang="fr-CA" dirty="0" err="1">
                <a:sym typeface="Wingdings" pitchFamily="2" charset="2"/>
              </a:rPr>
              <a:t>which</a:t>
            </a:r>
            <a:r>
              <a:rPr lang="fr-CA" dirty="0">
                <a:sym typeface="Wingdings" pitchFamily="2" charset="2"/>
              </a:rPr>
              <a:t> case, the </a:t>
            </a:r>
            <a:r>
              <a:rPr lang="fr-CA" dirty="0" err="1">
                <a:sym typeface="Wingdings" pitchFamily="2" charset="2"/>
              </a:rPr>
              <a:t>individual</a:t>
            </a:r>
            <a:r>
              <a:rPr lang="fr-CA" dirty="0">
                <a:sym typeface="Wingdings" pitchFamily="2" charset="2"/>
              </a:rPr>
              <a:t> </a:t>
            </a:r>
            <a:r>
              <a:rPr lang="fr-CA" dirty="0" err="1">
                <a:sym typeface="Wingdings" pitchFamily="2" charset="2"/>
              </a:rPr>
              <a:t>intentionality</a:t>
            </a:r>
            <a:r>
              <a:rPr lang="fr-CA" dirty="0">
                <a:sym typeface="Wingdings" pitchFamily="2" charset="2"/>
              </a:rPr>
              <a:t>, volition </a:t>
            </a:r>
            <a:r>
              <a:rPr lang="fr-CA" dirty="0" err="1">
                <a:sym typeface="Wingdings" pitchFamily="2" charset="2"/>
              </a:rPr>
              <a:t>may</a:t>
            </a:r>
            <a:r>
              <a:rPr lang="fr-CA" dirty="0">
                <a:sym typeface="Wingdings" pitchFamily="2" charset="2"/>
              </a:rPr>
              <a:t> </a:t>
            </a:r>
            <a:r>
              <a:rPr lang="fr-CA" dirty="0" err="1">
                <a:sym typeface="Wingdings" pitchFamily="2" charset="2"/>
              </a:rPr>
              <a:t>be</a:t>
            </a:r>
            <a:r>
              <a:rPr lang="fr-CA" dirty="0">
                <a:sym typeface="Wingdings" pitchFamily="2" charset="2"/>
              </a:rPr>
              <a:t> put </a:t>
            </a:r>
            <a:r>
              <a:rPr lang="fr-CA" dirty="0" err="1">
                <a:sym typeface="Wingdings" pitchFamily="2" charset="2"/>
              </a:rPr>
              <a:t>aside</a:t>
            </a:r>
            <a:r>
              <a:rPr lang="fr-CA" dirty="0">
                <a:sym typeface="Wingdings" pitchFamily="2" charset="2"/>
              </a:rPr>
              <a:t> – </a:t>
            </a:r>
            <a:r>
              <a:rPr lang="fr-CA" dirty="0" err="1">
                <a:sym typeface="Wingdings" pitchFamily="2" charset="2"/>
              </a:rPr>
              <a:t>which</a:t>
            </a:r>
            <a:r>
              <a:rPr lang="fr-CA" dirty="0">
                <a:sym typeface="Wingdings" pitchFamily="2" charset="2"/>
              </a:rPr>
              <a:t> </a:t>
            </a:r>
            <a:r>
              <a:rPr lang="fr-CA" dirty="0" err="1">
                <a:sym typeface="Wingdings" pitchFamily="2" charset="2"/>
              </a:rPr>
              <a:t>helps</a:t>
            </a:r>
            <a:r>
              <a:rPr lang="fr-CA" dirty="0">
                <a:sym typeface="Wingdings" pitchFamily="2" charset="2"/>
              </a:rPr>
              <a:t> a lot </a:t>
            </a:r>
            <a:r>
              <a:rPr lang="fr-CA" dirty="0" err="1">
                <a:sym typeface="Wingdings" pitchFamily="2" charset="2"/>
              </a:rPr>
              <a:t>sometimes</a:t>
            </a:r>
            <a:r>
              <a:rPr lang="fr-CA" dirty="0">
                <a:sym typeface="Wingdings" pitchFamily="2" charset="2"/>
              </a:rPr>
              <a:t> </a:t>
            </a:r>
            <a:r>
              <a:rPr lang="fr-CA" dirty="0" err="1">
                <a:sym typeface="Wingdings" pitchFamily="2" charset="2"/>
              </a:rPr>
              <a:t>with</a:t>
            </a:r>
            <a:r>
              <a:rPr lang="fr-CA" dirty="0">
                <a:sym typeface="Wingdings" pitchFamily="2" charset="2"/>
              </a:rPr>
              <a:t> </a:t>
            </a:r>
            <a:r>
              <a:rPr lang="fr-CA" dirty="0" err="1">
                <a:sym typeface="Wingdings" pitchFamily="2" charset="2"/>
              </a:rPr>
              <a:t>medieval</a:t>
            </a:r>
            <a:r>
              <a:rPr lang="fr-CA" dirty="0">
                <a:sym typeface="Wingdings" pitchFamily="2" charset="2"/>
              </a:rPr>
              <a:t> sources and collective agents : the question </a:t>
            </a:r>
            <a:r>
              <a:rPr lang="fr-CA" dirty="0" err="1">
                <a:sym typeface="Wingdings" pitchFamily="2" charset="2"/>
              </a:rPr>
              <a:t>is</a:t>
            </a:r>
            <a:r>
              <a:rPr lang="fr-CA" dirty="0">
                <a:sym typeface="Wingdings" pitchFamily="2" charset="2"/>
              </a:rPr>
              <a:t> </a:t>
            </a:r>
            <a:r>
              <a:rPr lang="fr-CA" dirty="0" err="1">
                <a:sym typeface="Wingdings" pitchFamily="2" charset="2"/>
              </a:rPr>
              <a:t>rather</a:t>
            </a:r>
            <a:r>
              <a:rPr lang="fr-CA" dirty="0">
                <a:sym typeface="Wingdings" pitchFamily="2" charset="2"/>
              </a:rPr>
              <a:t> </a:t>
            </a:r>
            <a:r>
              <a:rPr lang="fr-CA" i="1" dirty="0" err="1">
                <a:sym typeface="Wingdings" pitchFamily="2" charset="2"/>
              </a:rPr>
              <a:t>meaning</a:t>
            </a:r>
            <a:r>
              <a:rPr lang="fr-CA" i="1" dirty="0">
                <a:sym typeface="Wingdings" pitchFamily="2" charset="2"/>
              </a:rPr>
              <a:t>. 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286939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959BDD-4929-A541-9A17-F5A1B673C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315" y="131885"/>
            <a:ext cx="11028485" cy="1558803"/>
          </a:xfrm>
        </p:spPr>
        <p:txBody>
          <a:bodyPr/>
          <a:lstStyle/>
          <a:p>
            <a:r>
              <a:rPr lang="fr-FR" b="1" dirty="0" err="1">
                <a:solidFill>
                  <a:srgbClr val="A72CE6"/>
                </a:solidFill>
              </a:rPr>
              <a:t>From</a:t>
            </a:r>
            <a:r>
              <a:rPr lang="fr-FR" b="1" dirty="0">
                <a:solidFill>
                  <a:srgbClr val="A72CE6"/>
                </a:solidFill>
              </a:rPr>
              <a:t> </a:t>
            </a:r>
            <a:r>
              <a:rPr lang="fr-FR" b="1" dirty="0" err="1">
                <a:solidFill>
                  <a:srgbClr val="A72CE6"/>
                </a:solidFill>
              </a:rPr>
              <a:t>agency</a:t>
            </a:r>
            <a:r>
              <a:rPr lang="fr-FR" b="1" dirty="0">
                <a:solidFill>
                  <a:srgbClr val="A72CE6"/>
                </a:solidFill>
              </a:rPr>
              <a:t> to </a:t>
            </a:r>
            <a:r>
              <a:rPr lang="fr-FR" b="1" dirty="0" err="1">
                <a:solidFill>
                  <a:srgbClr val="A72CE6"/>
                </a:solidFill>
              </a:rPr>
              <a:t>protagonism</a:t>
            </a:r>
            <a:endParaRPr lang="fr-FR" b="1" dirty="0">
              <a:solidFill>
                <a:srgbClr val="A72CE6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3D07EFF-37CE-1548-A1FF-3151D0EF71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5898" y="1270001"/>
            <a:ext cx="8806636" cy="55880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r-FR" dirty="0" err="1">
                <a:solidFill>
                  <a:srgbClr val="A72CE6"/>
                </a:solidFill>
              </a:rPr>
              <a:t>Another</a:t>
            </a:r>
            <a:r>
              <a:rPr lang="fr-FR" dirty="0">
                <a:solidFill>
                  <a:srgbClr val="A72CE6"/>
                </a:solidFill>
              </a:rPr>
              <a:t> </a:t>
            </a:r>
            <a:r>
              <a:rPr lang="fr-FR" dirty="0" err="1">
                <a:solidFill>
                  <a:srgbClr val="A72CE6"/>
                </a:solidFill>
              </a:rPr>
              <a:t>useful</a:t>
            </a:r>
            <a:r>
              <a:rPr lang="fr-FR" dirty="0">
                <a:solidFill>
                  <a:srgbClr val="A72CE6"/>
                </a:solidFill>
              </a:rPr>
              <a:t> notion, in </a:t>
            </a:r>
            <a:r>
              <a:rPr lang="fr-FR" dirty="0" err="1">
                <a:solidFill>
                  <a:srgbClr val="A72CE6"/>
                </a:solidFill>
              </a:rPr>
              <a:t>my</a:t>
            </a:r>
            <a:r>
              <a:rPr lang="fr-FR" dirty="0">
                <a:solidFill>
                  <a:srgbClr val="A72CE6"/>
                </a:solidFill>
              </a:rPr>
              <a:t> </a:t>
            </a:r>
            <a:r>
              <a:rPr lang="fr-FR" dirty="0" err="1">
                <a:solidFill>
                  <a:srgbClr val="A72CE6"/>
                </a:solidFill>
              </a:rPr>
              <a:t>context</a:t>
            </a:r>
            <a:r>
              <a:rPr lang="fr-FR" dirty="0">
                <a:solidFill>
                  <a:srgbClr val="A72CE6"/>
                </a:solidFill>
              </a:rPr>
              <a:t>, to go </a:t>
            </a:r>
            <a:r>
              <a:rPr lang="fr-FR" dirty="0" err="1">
                <a:solidFill>
                  <a:srgbClr val="A72CE6"/>
                </a:solidFill>
              </a:rPr>
              <a:t>beyond</a:t>
            </a:r>
            <a:r>
              <a:rPr lang="fr-FR" dirty="0">
                <a:solidFill>
                  <a:srgbClr val="A72CE6"/>
                </a:solidFill>
              </a:rPr>
              <a:t> the </a:t>
            </a:r>
            <a:r>
              <a:rPr lang="fr-FR" dirty="0" err="1">
                <a:solidFill>
                  <a:srgbClr val="A72CE6"/>
                </a:solidFill>
              </a:rPr>
              <a:t>lack</a:t>
            </a:r>
            <a:r>
              <a:rPr lang="fr-FR" dirty="0">
                <a:solidFill>
                  <a:srgbClr val="A72CE6"/>
                </a:solidFill>
              </a:rPr>
              <a:t> of </a:t>
            </a:r>
            <a:r>
              <a:rPr lang="fr-FR" dirty="0" err="1">
                <a:solidFill>
                  <a:srgbClr val="A72CE6"/>
                </a:solidFill>
              </a:rPr>
              <a:t>definition</a:t>
            </a:r>
            <a:r>
              <a:rPr lang="fr-FR" dirty="0">
                <a:solidFill>
                  <a:srgbClr val="A72CE6"/>
                </a:solidFill>
              </a:rPr>
              <a:t> of ‘</a:t>
            </a:r>
            <a:r>
              <a:rPr lang="fr-FR" dirty="0" err="1">
                <a:solidFill>
                  <a:srgbClr val="A72CE6"/>
                </a:solidFill>
              </a:rPr>
              <a:t>agency</a:t>
            </a:r>
            <a:r>
              <a:rPr lang="fr-FR" dirty="0">
                <a:solidFill>
                  <a:srgbClr val="A72CE6"/>
                </a:solidFill>
              </a:rPr>
              <a:t>’:</a:t>
            </a:r>
          </a:p>
          <a:p>
            <a:pPr marL="0" indent="0">
              <a:buNone/>
            </a:pPr>
            <a:r>
              <a:rPr lang="fr-FR" b="1" dirty="0" err="1">
                <a:solidFill>
                  <a:srgbClr val="3B41F1"/>
                </a:solidFill>
              </a:rPr>
              <a:t>Protagonism</a:t>
            </a:r>
            <a:r>
              <a:rPr lang="fr-FR" b="1" dirty="0">
                <a:solidFill>
                  <a:srgbClr val="3B41F1"/>
                </a:solidFill>
              </a:rPr>
              <a:t> &lt; </a:t>
            </a:r>
            <a:r>
              <a:rPr lang="fr-FR" b="1" dirty="0">
                <a:solidFill>
                  <a:srgbClr val="A72CE6"/>
                </a:solidFill>
              </a:rPr>
              <a:t>Haïm </a:t>
            </a:r>
            <a:r>
              <a:rPr lang="fr-FR" b="1" dirty="0" err="1">
                <a:solidFill>
                  <a:srgbClr val="A72CE6"/>
                </a:solidFill>
              </a:rPr>
              <a:t>Burstin</a:t>
            </a:r>
            <a:r>
              <a:rPr lang="fr-FR" dirty="0">
                <a:solidFill>
                  <a:srgbClr val="A72CE6"/>
                </a:solidFill>
              </a:rPr>
              <a:t>, a </a:t>
            </a:r>
            <a:r>
              <a:rPr lang="fr-FR" dirty="0" err="1">
                <a:solidFill>
                  <a:srgbClr val="A72CE6"/>
                </a:solidFill>
              </a:rPr>
              <a:t>specialist</a:t>
            </a:r>
            <a:r>
              <a:rPr lang="fr-FR" dirty="0">
                <a:solidFill>
                  <a:srgbClr val="A72CE6"/>
                </a:solidFill>
              </a:rPr>
              <a:t> of French </a:t>
            </a:r>
            <a:r>
              <a:rPr lang="fr-FR" dirty="0" err="1">
                <a:solidFill>
                  <a:srgbClr val="A72CE6"/>
                </a:solidFill>
              </a:rPr>
              <a:t>Revolution</a:t>
            </a:r>
            <a:r>
              <a:rPr lang="fr-FR" dirty="0">
                <a:solidFill>
                  <a:srgbClr val="A72CE6"/>
                </a:solidFill>
              </a:rPr>
              <a:t> </a:t>
            </a:r>
          </a:p>
          <a:p>
            <a:pPr lvl="1"/>
            <a:r>
              <a:rPr lang="fr-FR" dirty="0"/>
              <a:t>‘</a:t>
            </a:r>
            <a:r>
              <a:rPr lang="fr-CA" dirty="0"/>
              <a:t>La biographie en mode mineur : les acteurs de Varennes, ou le « </a:t>
            </a:r>
            <a:r>
              <a:rPr lang="fr-CA" dirty="0" err="1"/>
              <a:t>protagonisme</a:t>
            </a:r>
            <a:r>
              <a:rPr lang="fr-CA" dirty="0"/>
              <a:t> » révolutionnaire’, </a:t>
            </a:r>
            <a:r>
              <a:rPr lang="fr-CA" i="1" dirty="0"/>
              <a:t>Revue d’Histoire moderne et contemporaine, </a:t>
            </a:r>
            <a:r>
              <a:rPr lang="fr-CA" dirty="0"/>
              <a:t>2010; </a:t>
            </a:r>
          </a:p>
          <a:p>
            <a:pPr lvl="1"/>
            <a:r>
              <a:rPr lang="fr-CA" dirty="0"/>
              <a:t>Idem, </a:t>
            </a:r>
            <a:r>
              <a:rPr lang="fr-CA" i="1" dirty="0"/>
              <a:t>Révolutionnaires. Pour une anthropologie politique de la Révolution française</a:t>
            </a:r>
            <a:r>
              <a:rPr lang="fr-CA" dirty="0"/>
              <a:t>, Paris, Vendémiaire, 2013.</a:t>
            </a:r>
          </a:p>
          <a:p>
            <a:r>
              <a:rPr lang="fr-CA" dirty="0"/>
              <a:t>+/- </a:t>
            </a:r>
            <a:r>
              <a:rPr lang="fr-CA" dirty="0" err="1"/>
              <a:t>defined</a:t>
            </a:r>
            <a:r>
              <a:rPr lang="fr-CA" dirty="0"/>
              <a:t> as « an intense </a:t>
            </a:r>
            <a:r>
              <a:rPr lang="fr-CA" dirty="0" err="1"/>
              <a:t>form</a:t>
            </a:r>
            <a:r>
              <a:rPr lang="fr-CA" dirty="0"/>
              <a:t> of </a:t>
            </a:r>
            <a:r>
              <a:rPr lang="fr-CA" dirty="0" err="1"/>
              <a:t>political</a:t>
            </a:r>
            <a:r>
              <a:rPr lang="fr-CA" dirty="0"/>
              <a:t> participation, or a </a:t>
            </a:r>
            <a:r>
              <a:rPr lang="fr-CA" dirty="0" err="1"/>
              <a:t>potential</a:t>
            </a:r>
            <a:r>
              <a:rPr lang="fr-CA" dirty="0"/>
              <a:t> or </a:t>
            </a:r>
            <a:r>
              <a:rPr lang="fr-CA" dirty="0" err="1"/>
              <a:t>embryonic</a:t>
            </a:r>
            <a:r>
              <a:rPr lang="fr-CA" dirty="0"/>
              <a:t> </a:t>
            </a:r>
            <a:r>
              <a:rPr lang="fr-CA" dirty="0" err="1"/>
              <a:t>act</a:t>
            </a:r>
            <a:r>
              <a:rPr lang="fr-CA" dirty="0"/>
              <a:t> of </a:t>
            </a:r>
            <a:r>
              <a:rPr lang="fr-CA" dirty="0" err="1"/>
              <a:t>heroism</a:t>
            </a:r>
            <a:r>
              <a:rPr lang="fr-CA" dirty="0"/>
              <a:t> » (</a:t>
            </a:r>
            <a:r>
              <a:rPr lang="fr-CA" i="1" dirty="0"/>
              <a:t>Révolutionnaires,</a:t>
            </a:r>
            <a:r>
              <a:rPr lang="fr-CA" dirty="0"/>
              <a:t> p. 183)</a:t>
            </a:r>
          </a:p>
          <a:p>
            <a:r>
              <a:rPr lang="fr-CA" dirty="0" err="1">
                <a:solidFill>
                  <a:srgbClr val="3B41F1"/>
                </a:solidFill>
              </a:rPr>
              <a:t>Revolutionary</a:t>
            </a:r>
            <a:r>
              <a:rPr lang="fr-CA" dirty="0">
                <a:solidFill>
                  <a:srgbClr val="3B41F1"/>
                </a:solidFill>
              </a:rPr>
              <a:t> (or: </a:t>
            </a:r>
            <a:r>
              <a:rPr lang="fr-CA" dirty="0" err="1">
                <a:solidFill>
                  <a:srgbClr val="3B41F1"/>
                </a:solidFill>
              </a:rPr>
              <a:t>critical</a:t>
            </a:r>
            <a:r>
              <a:rPr lang="fr-CA" dirty="0">
                <a:solidFill>
                  <a:srgbClr val="3B41F1"/>
                </a:solidFill>
              </a:rPr>
              <a:t>) moments </a:t>
            </a:r>
            <a:r>
              <a:rPr lang="fr-CA" dirty="0" err="1">
                <a:solidFill>
                  <a:srgbClr val="3B41F1"/>
                </a:solidFill>
              </a:rPr>
              <a:t>create</a:t>
            </a:r>
            <a:r>
              <a:rPr lang="fr-CA" dirty="0">
                <a:solidFill>
                  <a:srgbClr val="3B41F1"/>
                </a:solidFill>
              </a:rPr>
              <a:t> occasions </a:t>
            </a:r>
            <a:r>
              <a:rPr lang="fr-CA" dirty="0" err="1">
                <a:solidFill>
                  <a:srgbClr val="3B41F1"/>
                </a:solidFill>
              </a:rPr>
              <a:t>when</a:t>
            </a:r>
            <a:r>
              <a:rPr lang="fr-CA" dirty="0">
                <a:solidFill>
                  <a:srgbClr val="3B41F1"/>
                </a:solidFill>
              </a:rPr>
              <a:t> a </a:t>
            </a:r>
            <a:r>
              <a:rPr lang="fr-CA" dirty="0" err="1">
                <a:solidFill>
                  <a:srgbClr val="3B41F1"/>
                </a:solidFill>
              </a:rPr>
              <a:t>series</a:t>
            </a:r>
            <a:r>
              <a:rPr lang="fr-CA" dirty="0">
                <a:solidFill>
                  <a:srgbClr val="3B41F1"/>
                </a:solidFill>
              </a:rPr>
              <a:t> of attitudes and </a:t>
            </a:r>
            <a:r>
              <a:rPr lang="fr-CA" dirty="0" err="1">
                <a:solidFill>
                  <a:srgbClr val="3B41F1"/>
                </a:solidFill>
              </a:rPr>
              <a:t>behaviours</a:t>
            </a:r>
            <a:r>
              <a:rPr lang="fr-CA" dirty="0">
                <a:solidFill>
                  <a:srgbClr val="3B41F1"/>
                </a:solidFill>
              </a:rPr>
              <a:t> </a:t>
            </a:r>
            <a:r>
              <a:rPr lang="fr-CA" dirty="0" err="1">
                <a:solidFill>
                  <a:srgbClr val="3B41F1"/>
                </a:solidFill>
              </a:rPr>
              <a:t>witness</a:t>
            </a:r>
            <a:r>
              <a:rPr lang="fr-CA" dirty="0">
                <a:solidFill>
                  <a:srgbClr val="3B41F1"/>
                </a:solidFill>
              </a:rPr>
              <a:t> of the </a:t>
            </a:r>
            <a:r>
              <a:rPr lang="fr-CA" dirty="0" err="1">
                <a:solidFill>
                  <a:srgbClr val="3B41F1"/>
                </a:solidFill>
              </a:rPr>
              <a:t>adhesion</a:t>
            </a:r>
            <a:r>
              <a:rPr lang="fr-CA" dirty="0">
                <a:solidFill>
                  <a:srgbClr val="3B41F1"/>
                </a:solidFill>
              </a:rPr>
              <a:t> to the </a:t>
            </a:r>
            <a:r>
              <a:rPr lang="fr-CA" dirty="0" err="1">
                <a:solidFill>
                  <a:srgbClr val="3B41F1"/>
                </a:solidFill>
              </a:rPr>
              <a:t>Revolution</a:t>
            </a:r>
            <a:r>
              <a:rPr lang="fr-CA" dirty="0">
                <a:solidFill>
                  <a:srgbClr val="3B41F1"/>
                </a:solidFill>
              </a:rPr>
              <a:t>:  by </a:t>
            </a:r>
            <a:r>
              <a:rPr lang="fr-CA" dirty="0" err="1">
                <a:solidFill>
                  <a:srgbClr val="3B41F1"/>
                </a:solidFill>
              </a:rPr>
              <a:t>them</a:t>
            </a:r>
            <a:r>
              <a:rPr lang="fr-CA" dirty="0">
                <a:solidFill>
                  <a:srgbClr val="3B41F1"/>
                </a:solidFill>
              </a:rPr>
              <a:t>, the </a:t>
            </a:r>
            <a:r>
              <a:rPr lang="fr-CA" dirty="0" err="1">
                <a:solidFill>
                  <a:srgbClr val="3B41F1"/>
                </a:solidFill>
              </a:rPr>
              <a:t>lives</a:t>
            </a:r>
            <a:r>
              <a:rPr lang="fr-CA" dirty="0">
                <a:solidFill>
                  <a:srgbClr val="3B41F1"/>
                </a:solidFill>
              </a:rPr>
              <a:t> of </a:t>
            </a:r>
            <a:r>
              <a:rPr lang="fr-CA" dirty="0" err="1">
                <a:solidFill>
                  <a:srgbClr val="3B41F1"/>
                </a:solidFill>
              </a:rPr>
              <a:t>ordinary</a:t>
            </a:r>
            <a:r>
              <a:rPr lang="fr-CA" dirty="0">
                <a:solidFill>
                  <a:srgbClr val="3B41F1"/>
                </a:solidFill>
              </a:rPr>
              <a:t> people are </a:t>
            </a:r>
            <a:r>
              <a:rPr lang="fr-CA" dirty="0" err="1">
                <a:solidFill>
                  <a:srgbClr val="3B41F1"/>
                </a:solidFill>
              </a:rPr>
              <a:t>turned</a:t>
            </a:r>
            <a:r>
              <a:rPr lang="fr-CA" dirty="0">
                <a:solidFill>
                  <a:srgbClr val="3B41F1"/>
                </a:solidFill>
              </a:rPr>
              <a:t> </a:t>
            </a:r>
            <a:r>
              <a:rPr lang="fr-CA" dirty="0" err="1">
                <a:solidFill>
                  <a:srgbClr val="3B41F1"/>
                </a:solidFill>
              </a:rPr>
              <a:t>upside</a:t>
            </a:r>
            <a:r>
              <a:rPr lang="fr-CA" dirty="0">
                <a:solidFill>
                  <a:srgbClr val="3B41F1"/>
                </a:solidFill>
              </a:rPr>
              <a:t> down, </a:t>
            </a:r>
            <a:r>
              <a:rPr lang="fr-CA" dirty="0" err="1">
                <a:solidFill>
                  <a:srgbClr val="3B41F1"/>
                </a:solidFill>
              </a:rPr>
              <a:t>so</a:t>
            </a:r>
            <a:r>
              <a:rPr lang="fr-CA" dirty="0">
                <a:solidFill>
                  <a:srgbClr val="3B41F1"/>
                </a:solidFill>
              </a:rPr>
              <a:t> </a:t>
            </a:r>
            <a:r>
              <a:rPr lang="fr-CA" dirty="0" err="1">
                <a:solidFill>
                  <a:srgbClr val="3B41F1"/>
                </a:solidFill>
              </a:rPr>
              <a:t>that</a:t>
            </a:r>
            <a:r>
              <a:rPr lang="fr-CA" dirty="0">
                <a:solidFill>
                  <a:srgbClr val="3B41F1"/>
                </a:solidFill>
              </a:rPr>
              <a:t> </a:t>
            </a:r>
            <a:r>
              <a:rPr lang="fr-CA" dirty="0" err="1">
                <a:solidFill>
                  <a:srgbClr val="3B41F1"/>
                </a:solidFill>
              </a:rPr>
              <a:t>they</a:t>
            </a:r>
            <a:r>
              <a:rPr lang="fr-CA" dirty="0">
                <a:solidFill>
                  <a:srgbClr val="3B41F1"/>
                </a:solidFill>
              </a:rPr>
              <a:t> do </a:t>
            </a:r>
            <a:r>
              <a:rPr lang="fr-CA" dirty="0" err="1">
                <a:solidFill>
                  <a:srgbClr val="3B41F1"/>
                </a:solidFill>
              </a:rPr>
              <a:t>unexpected</a:t>
            </a:r>
            <a:r>
              <a:rPr lang="fr-CA" dirty="0">
                <a:solidFill>
                  <a:srgbClr val="3B41F1"/>
                </a:solidFill>
              </a:rPr>
              <a:t> </a:t>
            </a:r>
            <a:r>
              <a:rPr lang="fr-CA" dirty="0" err="1">
                <a:solidFill>
                  <a:srgbClr val="3B41F1"/>
                </a:solidFill>
              </a:rPr>
              <a:t>things</a:t>
            </a:r>
            <a:r>
              <a:rPr lang="fr-CA" dirty="0">
                <a:solidFill>
                  <a:srgbClr val="3B41F1"/>
                </a:solidFill>
              </a:rPr>
              <a:t> </a:t>
            </a:r>
            <a:r>
              <a:rPr lang="fr-CA" dirty="0" err="1">
                <a:solidFill>
                  <a:srgbClr val="3B41F1"/>
                </a:solidFill>
              </a:rPr>
              <a:t>that</a:t>
            </a:r>
            <a:r>
              <a:rPr lang="fr-CA" dirty="0">
                <a:solidFill>
                  <a:srgbClr val="3B41F1"/>
                </a:solidFill>
              </a:rPr>
              <a:t> </a:t>
            </a:r>
            <a:r>
              <a:rPr lang="fr-CA" dirty="0" err="1">
                <a:solidFill>
                  <a:srgbClr val="3B41F1"/>
                </a:solidFill>
              </a:rPr>
              <a:t>link</a:t>
            </a:r>
            <a:r>
              <a:rPr lang="fr-CA" dirty="0">
                <a:solidFill>
                  <a:srgbClr val="3B41F1"/>
                </a:solidFill>
              </a:rPr>
              <a:t> </a:t>
            </a:r>
            <a:r>
              <a:rPr lang="fr-CA" dirty="0" err="1">
                <a:solidFill>
                  <a:srgbClr val="3B41F1"/>
                </a:solidFill>
              </a:rPr>
              <a:t>them</a:t>
            </a:r>
            <a:r>
              <a:rPr lang="fr-CA" dirty="0">
                <a:solidFill>
                  <a:srgbClr val="3B41F1"/>
                </a:solidFill>
              </a:rPr>
              <a:t> to the </a:t>
            </a:r>
            <a:r>
              <a:rPr lang="fr-CA" dirty="0" err="1">
                <a:solidFill>
                  <a:srgbClr val="3B41F1"/>
                </a:solidFill>
              </a:rPr>
              <a:t>Revolution</a:t>
            </a:r>
            <a:r>
              <a:rPr lang="fr-CA" dirty="0">
                <a:solidFill>
                  <a:srgbClr val="3B41F1"/>
                </a:solidFill>
              </a:rPr>
              <a:t> =&gt;  </a:t>
            </a:r>
            <a:r>
              <a:rPr lang="fr-CA" dirty="0" err="1">
                <a:solidFill>
                  <a:srgbClr val="3B41F1"/>
                </a:solidFill>
              </a:rPr>
              <a:t>they</a:t>
            </a:r>
            <a:r>
              <a:rPr lang="fr-CA" dirty="0">
                <a:solidFill>
                  <a:srgbClr val="3B41F1"/>
                </a:solidFill>
              </a:rPr>
              <a:t> </a:t>
            </a:r>
            <a:r>
              <a:rPr lang="fr-CA" dirty="0" err="1">
                <a:solidFill>
                  <a:srgbClr val="3B41F1"/>
                </a:solidFill>
              </a:rPr>
              <a:t>become</a:t>
            </a:r>
            <a:r>
              <a:rPr lang="fr-CA" dirty="0">
                <a:solidFill>
                  <a:srgbClr val="3B41F1"/>
                </a:solidFill>
              </a:rPr>
              <a:t> </a:t>
            </a:r>
            <a:r>
              <a:rPr lang="fr-CA" i="1" dirty="0" err="1">
                <a:solidFill>
                  <a:srgbClr val="3B41F1"/>
                </a:solidFill>
              </a:rPr>
              <a:t>protagonists</a:t>
            </a:r>
            <a:r>
              <a:rPr lang="fr-CA" i="1" dirty="0">
                <a:solidFill>
                  <a:srgbClr val="3B41F1"/>
                </a:solidFill>
              </a:rPr>
              <a:t> «in the minor mode » </a:t>
            </a:r>
            <a:r>
              <a:rPr lang="fr-CA" dirty="0">
                <a:solidFill>
                  <a:srgbClr val="3B41F1"/>
                </a:solidFill>
              </a:rPr>
              <a:t>(‘La biographie)</a:t>
            </a:r>
          </a:p>
          <a:p>
            <a:r>
              <a:rPr lang="fr-CA" dirty="0" err="1"/>
              <a:t>Protagonism</a:t>
            </a:r>
            <a:r>
              <a:rPr lang="fr-CA" dirty="0"/>
              <a:t> </a:t>
            </a:r>
            <a:r>
              <a:rPr lang="fr-CA" dirty="0" err="1"/>
              <a:t>means</a:t>
            </a:r>
            <a:r>
              <a:rPr lang="fr-CA" dirty="0"/>
              <a:t> </a:t>
            </a:r>
            <a:r>
              <a:rPr lang="fr-CA" dirty="0" err="1"/>
              <a:t>participating</a:t>
            </a:r>
            <a:r>
              <a:rPr lang="fr-CA" dirty="0"/>
              <a:t> in </a:t>
            </a:r>
            <a:r>
              <a:rPr lang="fr-CA" dirty="0" err="1"/>
              <a:t>some</a:t>
            </a:r>
            <a:r>
              <a:rPr lang="fr-CA" dirty="0"/>
              <a:t> </a:t>
            </a:r>
            <a:r>
              <a:rPr lang="fr-CA" dirty="0" err="1"/>
              <a:t>way</a:t>
            </a:r>
            <a:r>
              <a:rPr lang="fr-CA" dirty="0"/>
              <a:t> </a:t>
            </a:r>
            <a:r>
              <a:rPr lang="fr-CA" dirty="0" err="1"/>
              <a:t>History</a:t>
            </a:r>
            <a:r>
              <a:rPr lang="fr-CA" dirty="0"/>
              <a:t> </a:t>
            </a:r>
            <a:r>
              <a:rPr lang="fr-CA" dirty="0" err="1"/>
              <a:t>with</a:t>
            </a:r>
            <a:r>
              <a:rPr lang="fr-CA" dirty="0"/>
              <a:t> a </a:t>
            </a:r>
            <a:r>
              <a:rPr lang="fr-CA" dirty="0" err="1"/>
              <a:t>great</a:t>
            </a:r>
            <a:r>
              <a:rPr lang="fr-CA" dirty="0"/>
              <a:t> H – </a:t>
            </a:r>
            <a:r>
              <a:rPr lang="fr-CA" dirty="0" err="1"/>
              <a:t>even</a:t>
            </a:r>
            <a:r>
              <a:rPr lang="fr-CA" dirty="0"/>
              <a:t> if the </a:t>
            </a:r>
            <a:r>
              <a:rPr lang="fr-CA" dirty="0" err="1"/>
              <a:t>actor</a:t>
            </a:r>
            <a:r>
              <a:rPr lang="fr-CA" dirty="0"/>
              <a:t>(s) </a:t>
            </a:r>
            <a:r>
              <a:rPr lang="fr-CA" dirty="0" err="1"/>
              <a:t>is</a:t>
            </a:r>
            <a:r>
              <a:rPr lang="fr-CA" dirty="0"/>
              <a:t>/are ‘minor’. </a:t>
            </a:r>
          </a:p>
          <a:p>
            <a:r>
              <a:rPr lang="fr-CA" dirty="0"/>
              <a:t>The </a:t>
            </a:r>
            <a:r>
              <a:rPr lang="fr-CA" dirty="0" err="1"/>
              <a:t>anonymous</a:t>
            </a:r>
            <a:r>
              <a:rPr lang="fr-CA" dirty="0"/>
              <a:t> </a:t>
            </a:r>
            <a:r>
              <a:rPr lang="fr-CA" i="1" dirty="0" err="1"/>
              <a:t>Patarini</a:t>
            </a:r>
            <a:r>
              <a:rPr lang="fr-CA" dirty="0"/>
              <a:t> of Milan </a:t>
            </a:r>
            <a:r>
              <a:rPr lang="fr-CA" dirty="0" err="1"/>
              <a:t>were</a:t>
            </a:r>
            <a:r>
              <a:rPr lang="fr-CA" dirty="0"/>
              <a:t> </a:t>
            </a:r>
            <a:r>
              <a:rPr lang="fr-CA" dirty="0" err="1"/>
              <a:t>protagonists</a:t>
            </a:r>
            <a:r>
              <a:rPr lang="fr-CA" dirty="0"/>
              <a:t> of the </a:t>
            </a:r>
            <a:r>
              <a:rPr lang="fr-CA" dirty="0" err="1"/>
              <a:t>history</a:t>
            </a:r>
            <a:r>
              <a:rPr lang="fr-CA" dirty="0"/>
              <a:t> of </a:t>
            </a:r>
            <a:r>
              <a:rPr lang="fr-CA" dirty="0" err="1"/>
              <a:t>Gregorian</a:t>
            </a:r>
            <a:r>
              <a:rPr lang="fr-CA" dirty="0"/>
              <a:t> </a:t>
            </a:r>
            <a:r>
              <a:rPr lang="fr-CA" dirty="0" err="1"/>
              <a:t>reform</a:t>
            </a:r>
            <a:r>
              <a:rPr lang="fr-CA" dirty="0"/>
              <a:t> on the </a:t>
            </a:r>
            <a:r>
              <a:rPr lang="fr-CA" dirty="0" err="1"/>
              <a:t>scale</a:t>
            </a:r>
            <a:r>
              <a:rPr lang="fr-CA" dirty="0"/>
              <a:t> of the </a:t>
            </a:r>
            <a:r>
              <a:rPr lang="fr-CA" dirty="0" err="1"/>
              <a:t>whole</a:t>
            </a:r>
            <a:r>
              <a:rPr lang="fr-CA" dirty="0"/>
              <a:t> </a:t>
            </a:r>
            <a:r>
              <a:rPr lang="fr-CA" dirty="0" err="1"/>
              <a:t>Christendom</a:t>
            </a:r>
            <a:r>
              <a:rPr lang="fr-CA" dirty="0"/>
              <a:t>, and </a:t>
            </a:r>
            <a:r>
              <a:rPr lang="fr-CA" dirty="0" err="1"/>
              <a:t>they</a:t>
            </a:r>
            <a:r>
              <a:rPr lang="fr-CA" dirty="0"/>
              <a:t> </a:t>
            </a:r>
            <a:r>
              <a:rPr lang="fr-CA" dirty="0" err="1"/>
              <a:t>took</a:t>
            </a:r>
            <a:r>
              <a:rPr lang="fr-CA" dirty="0"/>
              <a:t> part to the </a:t>
            </a:r>
            <a:r>
              <a:rPr lang="fr-CA" dirty="0" err="1"/>
              <a:t>history</a:t>
            </a:r>
            <a:r>
              <a:rPr lang="fr-CA" dirty="0"/>
              <a:t> of the </a:t>
            </a:r>
            <a:r>
              <a:rPr lang="fr-CA" dirty="0" err="1"/>
              <a:t>town</a:t>
            </a:r>
            <a:r>
              <a:rPr lang="fr-CA" dirty="0"/>
              <a:t> of Milan, on the long </a:t>
            </a:r>
            <a:r>
              <a:rPr lang="fr-CA" dirty="0" err="1"/>
              <a:t>term</a:t>
            </a:r>
            <a:r>
              <a:rPr lang="fr-CA" dirty="0"/>
              <a:t>.</a:t>
            </a:r>
          </a:p>
          <a:p>
            <a:pPr marL="0" indent="0">
              <a:buNone/>
            </a:pPr>
            <a:endParaRPr lang="fr-CA" dirty="0"/>
          </a:p>
          <a:p>
            <a:endParaRPr lang="fr-CA" dirty="0"/>
          </a:p>
          <a:p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944A8501-DE73-9145-AAB9-2B91B372C6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62534" y="745067"/>
            <a:ext cx="3600174" cy="4968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406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1600</Words>
  <Application>Microsoft Office PowerPoint</Application>
  <PresentationFormat>Laajakuva</PresentationFormat>
  <Paragraphs>66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Symbol</vt:lpstr>
      <vt:lpstr>Wingdings</vt:lpstr>
      <vt:lpstr>Thème Office</vt:lpstr>
      <vt:lpstr> Can ‘agency’ be a useful concept to analyse  the ‘experience’ of the Patarine movement?  Milan, Italy, 1057-1075</vt:lpstr>
      <vt:lpstr>The historical moment of the Pataria in Milan</vt:lpstr>
      <vt:lpstr>The particularities of the movement </vt:lpstr>
      <vt:lpstr>Experience </vt:lpstr>
      <vt:lpstr>Agency </vt:lpstr>
      <vt:lpstr>A relational view of agency (&lt; J. Robb)</vt:lpstr>
      <vt:lpstr>From agency to protagonism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Piroska NAGY  (UQÀM, Montréal)</dc:title>
  <dc:creator>Nagy, Piroska</dc:creator>
  <cp:lastModifiedBy>Mikko Kemppainen (TAU)</cp:lastModifiedBy>
  <cp:revision>49</cp:revision>
  <dcterms:created xsi:type="dcterms:W3CDTF">2021-02-13T22:05:10Z</dcterms:created>
  <dcterms:modified xsi:type="dcterms:W3CDTF">2021-02-25T07:43:36Z</dcterms:modified>
</cp:coreProperties>
</file>